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71" r:id="rId3"/>
    <p:sldId id="264" r:id="rId4"/>
    <p:sldId id="315" r:id="rId5"/>
    <p:sldId id="380" r:id="rId6"/>
    <p:sldId id="403" r:id="rId7"/>
    <p:sldId id="404" r:id="rId8"/>
    <p:sldId id="374" r:id="rId9"/>
    <p:sldId id="375" r:id="rId10"/>
    <p:sldId id="405" r:id="rId11"/>
    <p:sldId id="354" r:id="rId12"/>
    <p:sldId id="406" r:id="rId13"/>
    <p:sldId id="382" r:id="rId14"/>
    <p:sldId id="407" r:id="rId15"/>
    <p:sldId id="301" r:id="rId16"/>
    <p:sldId id="302" r:id="rId17"/>
    <p:sldId id="408" r:id="rId18"/>
    <p:sldId id="409" r:id="rId19"/>
    <p:sldId id="414" r:id="rId20"/>
    <p:sldId id="410" r:id="rId21"/>
    <p:sldId id="411" r:id="rId22"/>
    <p:sldId id="416" r:id="rId23"/>
    <p:sldId id="412" r:id="rId24"/>
    <p:sldId id="415" r:id="rId25"/>
    <p:sldId id="300" r:id="rId26"/>
  </p:sldIdLst>
  <p:sldSz cx="9144000" cy="6858000" type="screen4x3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29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092"/>
        <p:guide pos="291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3077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82C6DA26-B89A-4FF9-AAD0-3047DD90A664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接连接符 3"/>
          <p:cNvSpPr>
            <a:spLocks noChangeShapeType="1"/>
          </p:cNvSpPr>
          <p:nvPr/>
        </p:nvSpPr>
        <p:spPr bwMode="auto">
          <a:xfrm>
            <a:off x="428625" y="714375"/>
            <a:ext cx="8286750" cy="1588"/>
          </a:xfrm>
          <a:prstGeom prst="line">
            <a:avLst/>
          </a:prstGeom>
          <a:noFill/>
          <a:ln w="31750">
            <a:solidFill>
              <a:schemeClr val="accent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Picture 2" descr="C:\Documents and Settings\Administrator\桌面\五洲时代天华Logo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25488" y="136525"/>
            <a:ext cx="1757362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直接连接符 11"/>
          <p:cNvSpPr>
            <a:spLocks noChangeShapeType="1"/>
          </p:cNvSpPr>
          <p:nvPr/>
        </p:nvSpPr>
        <p:spPr bwMode="auto">
          <a:xfrm>
            <a:off x="428625" y="6356350"/>
            <a:ext cx="8286750" cy="1588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</a:ln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EA3C9D9-F854-4D37-84C2-6461C3913A0F}" type="slidenum">
              <a:rPr lang="zh-CN" altLang="en-US"/>
            </a:fld>
            <a:endParaRPr lang="zh-CN" altLang="en-US"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Clr>
          <a:srgbClr val="000000"/>
        </a:buClr>
        <a:buFont typeface="Arial" panose="020B0604020202020204" pitchFamily="34" charset="0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wmf"/><Relationship Id="rId1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wmf"/><Relationship Id="rId1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4" Type="http://schemas.openxmlformats.org/officeDocument/2006/relationships/slideLayout" Target="../slideLayouts/slideLayout2.xml"/><Relationship Id="rId13" Type="http://schemas.openxmlformats.org/officeDocument/2006/relationships/image" Target="../media/image4.png"/><Relationship Id="rId12" Type="http://schemas.openxmlformats.org/officeDocument/2006/relationships/image" Target="../media/image16.png"/><Relationship Id="rId11" Type="http://schemas.openxmlformats.org/officeDocument/2006/relationships/image" Target="../media/image15.png"/><Relationship Id="rId10" Type="http://schemas.openxmlformats.org/officeDocument/2006/relationships/image" Target="../media/image14.png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1"/>
          <p:cNvSpPr>
            <a:spLocks noChangeArrowheads="1"/>
          </p:cNvSpPr>
          <p:nvPr/>
        </p:nvSpPr>
        <p:spPr bwMode="auto">
          <a:xfrm>
            <a:off x="592497" y="1229519"/>
            <a:ext cx="648811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第</a:t>
            </a:r>
            <a:r>
              <a:rPr lang="en-US" altLang="zh-CN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5</a:t>
            </a:r>
            <a:r>
              <a:rPr lang="zh-CN" altLang="en-US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单元   </a:t>
            </a:r>
            <a:r>
              <a:rPr lang="en-US" altLang="zh-CN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2~5</a:t>
            </a:r>
            <a:r>
              <a:rPr lang="zh-CN" altLang="zh-CN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的乘法口诀</a:t>
            </a:r>
            <a:endParaRPr lang="en-US" altLang="zh-CN" sz="32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楷体" panose="02010600040101010101" charset="-122"/>
            </a:endParaRPr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0" y="2996970"/>
            <a:ext cx="9144000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6 </a:t>
            </a:r>
            <a:r>
              <a:rPr lang="zh-CN" altLang="en-US" sz="5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回</a:t>
            </a:r>
            <a:r>
              <a:rPr lang="zh-CN" altLang="en-US" sz="5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家路上</a:t>
            </a:r>
            <a:endParaRPr lang="zh-CN" altLang="en-US" sz="5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187450" y="1844675"/>
            <a:ext cx="54721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有多少个三角形？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626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6627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044575" y="4725988"/>
            <a:ext cx="7040563" cy="16462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每组有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个三角形，有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组，表示</a:t>
            </a:r>
            <a:r>
              <a:rPr lang="en-US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是多少，用乘法</a:t>
            </a: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4×3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计算，口诀三四十二。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662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4" name="TextBox 11"/>
          <p:cNvSpPr>
            <a:spLocks noChangeArrowheads="1"/>
          </p:cNvSpPr>
          <p:nvPr/>
        </p:nvSpPr>
        <p:spPr bwMode="auto">
          <a:xfrm>
            <a:off x="900113" y="4005263"/>
            <a:ext cx="2376487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26631" name="组合 5"/>
          <p:cNvGrpSpPr/>
          <p:nvPr/>
        </p:nvGrpSpPr>
        <p:grpSpPr bwMode="auto">
          <a:xfrm>
            <a:off x="1331913" y="2852738"/>
            <a:ext cx="1008062" cy="431800"/>
            <a:chOff x="2097" y="4493"/>
            <a:chExt cx="1588" cy="680"/>
          </a:xfrm>
        </p:grpSpPr>
        <p:sp>
          <p:nvSpPr>
            <p:cNvPr id="2" name="等腰三角形 1"/>
            <p:cNvSpPr/>
            <p:nvPr/>
          </p:nvSpPr>
          <p:spPr>
            <a:xfrm>
              <a:off x="2097" y="4493"/>
              <a:ext cx="455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3" name="等腰三角形 2"/>
            <p:cNvSpPr/>
            <p:nvPr/>
          </p:nvSpPr>
          <p:spPr>
            <a:xfrm>
              <a:off x="2665" y="4493"/>
              <a:ext cx="453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5" name="等腰三角形 4"/>
            <p:cNvSpPr/>
            <p:nvPr/>
          </p:nvSpPr>
          <p:spPr>
            <a:xfrm>
              <a:off x="3230" y="4493"/>
              <a:ext cx="455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</p:grpSp>
      <p:grpSp>
        <p:nvGrpSpPr>
          <p:cNvPr id="26632" name="组合 6"/>
          <p:cNvGrpSpPr/>
          <p:nvPr/>
        </p:nvGrpSpPr>
        <p:grpSpPr bwMode="auto">
          <a:xfrm>
            <a:off x="3060700" y="2852738"/>
            <a:ext cx="1008063" cy="431800"/>
            <a:chOff x="2097" y="4493"/>
            <a:chExt cx="1588" cy="680"/>
          </a:xfrm>
        </p:grpSpPr>
        <p:sp>
          <p:nvSpPr>
            <p:cNvPr id="8" name="等腰三角形 7"/>
            <p:cNvSpPr/>
            <p:nvPr/>
          </p:nvSpPr>
          <p:spPr>
            <a:xfrm>
              <a:off x="2097" y="4493"/>
              <a:ext cx="455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2665" y="4493"/>
              <a:ext cx="453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3230" y="4493"/>
              <a:ext cx="455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</p:grpSp>
      <p:grpSp>
        <p:nvGrpSpPr>
          <p:cNvPr id="26633" name="组合 10"/>
          <p:cNvGrpSpPr/>
          <p:nvPr/>
        </p:nvGrpSpPr>
        <p:grpSpPr bwMode="auto">
          <a:xfrm>
            <a:off x="4643438" y="2852738"/>
            <a:ext cx="1008062" cy="431800"/>
            <a:chOff x="2097" y="4493"/>
            <a:chExt cx="1588" cy="680"/>
          </a:xfrm>
        </p:grpSpPr>
        <p:sp>
          <p:nvSpPr>
            <p:cNvPr id="12" name="等腰三角形 11"/>
            <p:cNvSpPr/>
            <p:nvPr/>
          </p:nvSpPr>
          <p:spPr>
            <a:xfrm>
              <a:off x="2097" y="4493"/>
              <a:ext cx="455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2665" y="4493"/>
              <a:ext cx="453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3230" y="4493"/>
              <a:ext cx="455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</p:grpSp>
      <p:grpSp>
        <p:nvGrpSpPr>
          <p:cNvPr id="26634" name="组合 14"/>
          <p:cNvGrpSpPr/>
          <p:nvPr/>
        </p:nvGrpSpPr>
        <p:grpSpPr bwMode="auto">
          <a:xfrm>
            <a:off x="6443663" y="2852738"/>
            <a:ext cx="1008062" cy="431800"/>
            <a:chOff x="2097" y="4493"/>
            <a:chExt cx="1588" cy="680"/>
          </a:xfrm>
        </p:grpSpPr>
        <p:sp>
          <p:nvSpPr>
            <p:cNvPr id="16" name="等腰三角形 15"/>
            <p:cNvSpPr/>
            <p:nvPr/>
          </p:nvSpPr>
          <p:spPr>
            <a:xfrm>
              <a:off x="2097" y="4493"/>
              <a:ext cx="455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7" name="等腰三角形 16"/>
            <p:cNvSpPr/>
            <p:nvPr/>
          </p:nvSpPr>
          <p:spPr>
            <a:xfrm>
              <a:off x="2665" y="4493"/>
              <a:ext cx="453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230" y="4493"/>
              <a:ext cx="455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allAtOnce"/>
      <p:bldP spid="35" grpId="0"/>
      <p:bldP spid="4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187450" y="1844675"/>
            <a:ext cx="547211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有多少个三角形？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650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7651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044575" y="4725988"/>
            <a:ext cx="7040563" cy="554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4×3=12</a:t>
            </a:r>
            <a:r>
              <a:rPr lang="zh-CN" altLang="en-US" sz="36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（个）  口诀：三四十二。</a:t>
            </a:r>
            <a:endParaRPr lang="zh-CN" altLang="en-US" sz="36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765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4" name="TextBox 11"/>
          <p:cNvSpPr>
            <a:spLocks noChangeArrowheads="1"/>
          </p:cNvSpPr>
          <p:nvPr/>
        </p:nvSpPr>
        <p:spPr bwMode="auto">
          <a:xfrm>
            <a:off x="900113" y="4005263"/>
            <a:ext cx="23764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27655" name="组合 5"/>
          <p:cNvGrpSpPr/>
          <p:nvPr/>
        </p:nvGrpSpPr>
        <p:grpSpPr bwMode="auto">
          <a:xfrm>
            <a:off x="1331913" y="2852738"/>
            <a:ext cx="1008062" cy="431800"/>
            <a:chOff x="2097" y="4493"/>
            <a:chExt cx="1588" cy="680"/>
          </a:xfrm>
        </p:grpSpPr>
        <p:sp>
          <p:nvSpPr>
            <p:cNvPr id="2" name="等腰三角形 1"/>
            <p:cNvSpPr/>
            <p:nvPr/>
          </p:nvSpPr>
          <p:spPr>
            <a:xfrm>
              <a:off x="2097" y="4493"/>
              <a:ext cx="455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3" name="等腰三角形 2"/>
            <p:cNvSpPr/>
            <p:nvPr/>
          </p:nvSpPr>
          <p:spPr>
            <a:xfrm>
              <a:off x="2665" y="4493"/>
              <a:ext cx="453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5" name="等腰三角形 4"/>
            <p:cNvSpPr/>
            <p:nvPr/>
          </p:nvSpPr>
          <p:spPr>
            <a:xfrm>
              <a:off x="3230" y="4493"/>
              <a:ext cx="455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</p:grpSp>
      <p:grpSp>
        <p:nvGrpSpPr>
          <p:cNvPr id="27656" name="组合 6"/>
          <p:cNvGrpSpPr/>
          <p:nvPr/>
        </p:nvGrpSpPr>
        <p:grpSpPr bwMode="auto">
          <a:xfrm>
            <a:off x="3060700" y="2852738"/>
            <a:ext cx="1008063" cy="431800"/>
            <a:chOff x="2097" y="4493"/>
            <a:chExt cx="1588" cy="680"/>
          </a:xfrm>
        </p:grpSpPr>
        <p:sp>
          <p:nvSpPr>
            <p:cNvPr id="8" name="等腰三角形 7"/>
            <p:cNvSpPr/>
            <p:nvPr/>
          </p:nvSpPr>
          <p:spPr>
            <a:xfrm>
              <a:off x="2097" y="4493"/>
              <a:ext cx="455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2665" y="4493"/>
              <a:ext cx="453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3230" y="4493"/>
              <a:ext cx="455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</p:grpSp>
      <p:grpSp>
        <p:nvGrpSpPr>
          <p:cNvPr id="27657" name="组合 10"/>
          <p:cNvGrpSpPr/>
          <p:nvPr/>
        </p:nvGrpSpPr>
        <p:grpSpPr bwMode="auto">
          <a:xfrm>
            <a:off x="4643438" y="2852738"/>
            <a:ext cx="1008062" cy="431800"/>
            <a:chOff x="2097" y="4493"/>
            <a:chExt cx="1588" cy="680"/>
          </a:xfrm>
        </p:grpSpPr>
        <p:sp>
          <p:nvSpPr>
            <p:cNvPr id="12" name="等腰三角形 11"/>
            <p:cNvSpPr/>
            <p:nvPr/>
          </p:nvSpPr>
          <p:spPr>
            <a:xfrm>
              <a:off x="2097" y="4493"/>
              <a:ext cx="455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2665" y="4493"/>
              <a:ext cx="453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4" name="等腰三角形 13"/>
            <p:cNvSpPr/>
            <p:nvPr/>
          </p:nvSpPr>
          <p:spPr>
            <a:xfrm>
              <a:off x="3230" y="4493"/>
              <a:ext cx="455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</p:grpSp>
      <p:grpSp>
        <p:nvGrpSpPr>
          <p:cNvPr id="27658" name="组合 14"/>
          <p:cNvGrpSpPr/>
          <p:nvPr/>
        </p:nvGrpSpPr>
        <p:grpSpPr bwMode="auto">
          <a:xfrm>
            <a:off x="6443663" y="2852738"/>
            <a:ext cx="1008062" cy="431800"/>
            <a:chOff x="2097" y="4493"/>
            <a:chExt cx="1588" cy="680"/>
          </a:xfrm>
        </p:grpSpPr>
        <p:sp>
          <p:nvSpPr>
            <p:cNvPr id="16" name="等腰三角形 15"/>
            <p:cNvSpPr/>
            <p:nvPr/>
          </p:nvSpPr>
          <p:spPr>
            <a:xfrm>
              <a:off x="2097" y="4493"/>
              <a:ext cx="455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7" name="等腰三角形 16"/>
            <p:cNvSpPr/>
            <p:nvPr/>
          </p:nvSpPr>
          <p:spPr>
            <a:xfrm>
              <a:off x="2665" y="4493"/>
              <a:ext cx="453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3230" y="4493"/>
              <a:ext cx="455" cy="68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allAtOnce"/>
      <p:bldP spid="35" grpId="0"/>
      <p:bldP spid="4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8674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8675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1258888" y="3573463"/>
            <a:ext cx="23764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8677" name="对象 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矩形 33"/>
          <p:cNvSpPr>
            <a:spLocks noChangeArrowheads="1"/>
          </p:cNvSpPr>
          <p:nvPr/>
        </p:nvSpPr>
        <p:spPr bwMode="auto">
          <a:xfrm>
            <a:off x="827088" y="1844675"/>
            <a:ext cx="7027862" cy="1738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二年级一班同学参加植树活动，植一棵树需要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个人，植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棵树需要多少人？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347" name="TextBox 40"/>
          <p:cNvSpPr>
            <a:spLocks noChangeArrowheads="1"/>
          </p:cNvSpPr>
          <p:nvPr/>
        </p:nvSpPr>
        <p:spPr bwMode="auto">
          <a:xfrm>
            <a:off x="539750" y="3933825"/>
            <a:ext cx="7907338" cy="2559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植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1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棵树需要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5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个人，植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4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棵树实际是求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4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个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5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是多少，用乘法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4×5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计算，口诀四五二十。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14347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9698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9699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1258888" y="3573463"/>
            <a:ext cx="23764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29701" name="对象 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矩形 33"/>
          <p:cNvSpPr>
            <a:spLocks noChangeArrowheads="1"/>
          </p:cNvSpPr>
          <p:nvPr/>
        </p:nvSpPr>
        <p:spPr bwMode="auto">
          <a:xfrm>
            <a:off x="827088" y="1844675"/>
            <a:ext cx="7027862" cy="1738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二年级一班同学参加植树活动，植一棵树需要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个人，植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棵树需要多少人？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347" name="TextBox 40"/>
          <p:cNvSpPr>
            <a:spLocks noChangeArrowheads="1"/>
          </p:cNvSpPr>
          <p:nvPr/>
        </p:nvSpPr>
        <p:spPr bwMode="auto">
          <a:xfrm>
            <a:off x="900113" y="4149725"/>
            <a:ext cx="7907337" cy="91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4×5=20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（棵）   口诀：四五二十。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14347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30723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2988" y="1828800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矩形 10"/>
          <p:cNvSpPr>
            <a:spLocks noChangeArrowheads="1"/>
          </p:cNvSpPr>
          <p:nvPr/>
        </p:nvSpPr>
        <p:spPr bwMode="auto">
          <a:xfrm>
            <a:off x="1619250" y="1763713"/>
            <a:ext cx="5762625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一共有多少个圆片？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2871788" y="4338638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0726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0727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0728" name="对象 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613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矩形 27"/>
          <p:cNvSpPr>
            <a:spLocks noChangeArrowheads="1"/>
          </p:cNvSpPr>
          <p:nvPr/>
        </p:nvSpPr>
        <p:spPr bwMode="auto">
          <a:xfrm>
            <a:off x="2124075" y="4508500"/>
            <a:ext cx="301466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4×5=25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（个）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30731" name="组合 6"/>
          <p:cNvGrpSpPr/>
          <p:nvPr/>
        </p:nvGrpSpPr>
        <p:grpSpPr bwMode="auto">
          <a:xfrm>
            <a:off x="1476375" y="2492375"/>
            <a:ext cx="717550" cy="720725"/>
            <a:chOff x="2324" y="3926"/>
            <a:chExt cx="1132" cy="1135"/>
          </a:xfrm>
        </p:grpSpPr>
        <p:sp>
          <p:nvSpPr>
            <p:cNvPr id="2" name="椭圆 1"/>
            <p:cNvSpPr/>
            <p:nvPr/>
          </p:nvSpPr>
          <p:spPr>
            <a:xfrm>
              <a:off x="2324" y="3926"/>
              <a:ext cx="453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4" name="椭圆 3"/>
            <p:cNvSpPr/>
            <p:nvPr/>
          </p:nvSpPr>
          <p:spPr>
            <a:xfrm>
              <a:off x="2324" y="4606"/>
              <a:ext cx="453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5" name="椭圆 4"/>
            <p:cNvSpPr/>
            <p:nvPr/>
          </p:nvSpPr>
          <p:spPr>
            <a:xfrm>
              <a:off x="3005" y="3926"/>
              <a:ext cx="451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6" name="椭圆 5"/>
            <p:cNvSpPr/>
            <p:nvPr/>
          </p:nvSpPr>
          <p:spPr>
            <a:xfrm>
              <a:off x="3005" y="4606"/>
              <a:ext cx="451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</p:grpSp>
      <p:grpSp>
        <p:nvGrpSpPr>
          <p:cNvPr id="30732" name="组合 7"/>
          <p:cNvGrpSpPr/>
          <p:nvPr/>
        </p:nvGrpSpPr>
        <p:grpSpPr bwMode="auto">
          <a:xfrm>
            <a:off x="2843213" y="2492375"/>
            <a:ext cx="719137" cy="720725"/>
            <a:chOff x="2324" y="3926"/>
            <a:chExt cx="1132" cy="1135"/>
          </a:xfrm>
        </p:grpSpPr>
        <p:sp>
          <p:nvSpPr>
            <p:cNvPr id="9" name="椭圆 8"/>
            <p:cNvSpPr/>
            <p:nvPr/>
          </p:nvSpPr>
          <p:spPr>
            <a:xfrm>
              <a:off x="2324" y="3926"/>
              <a:ext cx="452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324" y="4606"/>
              <a:ext cx="452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3004" y="3926"/>
              <a:ext cx="452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3004" y="4606"/>
              <a:ext cx="452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</p:grpSp>
      <p:grpSp>
        <p:nvGrpSpPr>
          <p:cNvPr id="30733" name="组合 12"/>
          <p:cNvGrpSpPr/>
          <p:nvPr/>
        </p:nvGrpSpPr>
        <p:grpSpPr bwMode="auto">
          <a:xfrm>
            <a:off x="4283075" y="2492375"/>
            <a:ext cx="719138" cy="720725"/>
            <a:chOff x="2324" y="3926"/>
            <a:chExt cx="1132" cy="1135"/>
          </a:xfrm>
        </p:grpSpPr>
        <p:sp>
          <p:nvSpPr>
            <p:cNvPr id="14" name="椭圆 13"/>
            <p:cNvSpPr/>
            <p:nvPr/>
          </p:nvSpPr>
          <p:spPr>
            <a:xfrm>
              <a:off x="2324" y="3926"/>
              <a:ext cx="452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5" name="椭圆 14"/>
            <p:cNvSpPr/>
            <p:nvPr/>
          </p:nvSpPr>
          <p:spPr>
            <a:xfrm>
              <a:off x="2324" y="4606"/>
              <a:ext cx="452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6" name="椭圆 15"/>
            <p:cNvSpPr/>
            <p:nvPr/>
          </p:nvSpPr>
          <p:spPr>
            <a:xfrm>
              <a:off x="3004" y="3926"/>
              <a:ext cx="452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7" name="椭圆 16"/>
            <p:cNvSpPr/>
            <p:nvPr/>
          </p:nvSpPr>
          <p:spPr>
            <a:xfrm>
              <a:off x="3004" y="4606"/>
              <a:ext cx="452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</p:grpSp>
      <p:grpSp>
        <p:nvGrpSpPr>
          <p:cNvPr id="30734" name="组合 17"/>
          <p:cNvGrpSpPr/>
          <p:nvPr/>
        </p:nvGrpSpPr>
        <p:grpSpPr bwMode="auto">
          <a:xfrm>
            <a:off x="5724525" y="2492375"/>
            <a:ext cx="717550" cy="720725"/>
            <a:chOff x="2324" y="3926"/>
            <a:chExt cx="1132" cy="1135"/>
          </a:xfrm>
        </p:grpSpPr>
        <p:sp>
          <p:nvSpPr>
            <p:cNvPr id="19" name="椭圆 18"/>
            <p:cNvSpPr/>
            <p:nvPr/>
          </p:nvSpPr>
          <p:spPr>
            <a:xfrm>
              <a:off x="2324" y="3926"/>
              <a:ext cx="453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0" name="椭圆 19"/>
            <p:cNvSpPr/>
            <p:nvPr/>
          </p:nvSpPr>
          <p:spPr>
            <a:xfrm>
              <a:off x="2324" y="4606"/>
              <a:ext cx="453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1" name="椭圆 20"/>
            <p:cNvSpPr/>
            <p:nvPr/>
          </p:nvSpPr>
          <p:spPr>
            <a:xfrm>
              <a:off x="3005" y="3926"/>
              <a:ext cx="451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2" name="椭圆 21"/>
            <p:cNvSpPr/>
            <p:nvPr/>
          </p:nvSpPr>
          <p:spPr>
            <a:xfrm>
              <a:off x="3005" y="4606"/>
              <a:ext cx="451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</p:grpSp>
      <p:grpSp>
        <p:nvGrpSpPr>
          <p:cNvPr id="30735" name="组合 22"/>
          <p:cNvGrpSpPr/>
          <p:nvPr/>
        </p:nvGrpSpPr>
        <p:grpSpPr bwMode="auto">
          <a:xfrm>
            <a:off x="7092950" y="2492375"/>
            <a:ext cx="717550" cy="720725"/>
            <a:chOff x="2324" y="3926"/>
            <a:chExt cx="1132" cy="1135"/>
          </a:xfrm>
        </p:grpSpPr>
        <p:sp>
          <p:nvSpPr>
            <p:cNvPr id="24" name="椭圆 23"/>
            <p:cNvSpPr/>
            <p:nvPr/>
          </p:nvSpPr>
          <p:spPr>
            <a:xfrm>
              <a:off x="2324" y="3926"/>
              <a:ext cx="453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5" name="椭圆 24"/>
            <p:cNvSpPr/>
            <p:nvPr/>
          </p:nvSpPr>
          <p:spPr>
            <a:xfrm>
              <a:off x="2324" y="4606"/>
              <a:ext cx="453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6" name="椭圆 25"/>
            <p:cNvSpPr/>
            <p:nvPr/>
          </p:nvSpPr>
          <p:spPr>
            <a:xfrm>
              <a:off x="3005" y="3926"/>
              <a:ext cx="451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7" name="椭圆 26"/>
            <p:cNvSpPr/>
            <p:nvPr/>
          </p:nvSpPr>
          <p:spPr>
            <a:xfrm>
              <a:off x="3005" y="4606"/>
              <a:ext cx="451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  <p:bldP spid="17420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31747" name="矩形 10"/>
          <p:cNvSpPr>
            <a:spLocks noChangeArrowheads="1"/>
          </p:cNvSpPr>
          <p:nvPr/>
        </p:nvSpPr>
        <p:spPr bwMode="auto">
          <a:xfrm>
            <a:off x="682625" y="1844675"/>
            <a:ext cx="49688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矩形 2"/>
          <p:cNvSpPr>
            <a:spLocks noChangeArrowheads="1"/>
          </p:cNvSpPr>
          <p:nvPr/>
        </p:nvSpPr>
        <p:spPr bwMode="auto">
          <a:xfrm>
            <a:off x="1187450" y="3068638"/>
            <a:ext cx="5791200" cy="2308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4×5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应用口诀应该是四五二十，因此</a:t>
            </a: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4×5=20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，此题误以为是四五二十五，因此错误</a:t>
            </a:r>
            <a:r>
              <a:rPr lang="zh-CN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zh-CN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1749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1750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32771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2988" y="1828800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矩形 10"/>
          <p:cNvSpPr>
            <a:spLocks noChangeArrowheads="1"/>
          </p:cNvSpPr>
          <p:nvPr/>
        </p:nvSpPr>
        <p:spPr bwMode="auto">
          <a:xfrm>
            <a:off x="1619250" y="1763713"/>
            <a:ext cx="5762625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一共有多少个圆片？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1071563" y="4195763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2774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2775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2776" name="对象 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613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矩形 27"/>
          <p:cNvSpPr>
            <a:spLocks noChangeArrowheads="1"/>
          </p:cNvSpPr>
          <p:nvPr/>
        </p:nvSpPr>
        <p:spPr bwMode="auto">
          <a:xfrm>
            <a:off x="1044575" y="4005263"/>
            <a:ext cx="301466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4×5=25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（个）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grpSp>
        <p:nvGrpSpPr>
          <p:cNvPr id="32778" name="组合 6"/>
          <p:cNvGrpSpPr/>
          <p:nvPr/>
        </p:nvGrpSpPr>
        <p:grpSpPr bwMode="auto">
          <a:xfrm>
            <a:off x="1476375" y="2492375"/>
            <a:ext cx="717550" cy="720725"/>
            <a:chOff x="2324" y="3926"/>
            <a:chExt cx="1132" cy="1135"/>
          </a:xfrm>
        </p:grpSpPr>
        <p:sp>
          <p:nvSpPr>
            <p:cNvPr id="2" name="椭圆 1"/>
            <p:cNvSpPr/>
            <p:nvPr/>
          </p:nvSpPr>
          <p:spPr>
            <a:xfrm>
              <a:off x="2324" y="3926"/>
              <a:ext cx="453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4" name="椭圆 3"/>
            <p:cNvSpPr/>
            <p:nvPr/>
          </p:nvSpPr>
          <p:spPr>
            <a:xfrm>
              <a:off x="2324" y="4606"/>
              <a:ext cx="453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5" name="椭圆 4"/>
            <p:cNvSpPr/>
            <p:nvPr/>
          </p:nvSpPr>
          <p:spPr>
            <a:xfrm>
              <a:off x="3005" y="3926"/>
              <a:ext cx="451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6" name="椭圆 5"/>
            <p:cNvSpPr/>
            <p:nvPr/>
          </p:nvSpPr>
          <p:spPr>
            <a:xfrm>
              <a:off x="3005" y="4606"/>
              <a:ext cx="451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</p:grpSp>
      <p:grpSp>
        <p:nvGrpSpPr>
          <p:cNvPr id="32779" name="组合 7"/>
          <p:cNvGrpSpPr/>
          <p:nvPr/>
        </p:nvGrpSpPr>
        <p:grpSpPr bwMode="auto">
          <a:xfrm>
            <a:off x="2843213" y="2492375"/>
            <a:ext cx="719137" cy="720725"/>
            <a:chOff x="2324" y="3926"/>
            <a:chExt cx="1132" cy="1135"/>
          </a:xfrm>
        </p:grpSpPr>
        <p:sp>
          <p:nvSpPr>
            <p:cNvPr id="9" name="椭圆 8"/>
            <p:cNvSpPr/>
            <p:nvPr/>
          </p:nvSpPr>
          <p:spPr>
            <a:xfrm>
              <a:off x="2324" y="3926"/>
              <a:ext cx="452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0" name="椭圆 9"/>
            <p:cNvSpPr/>
            <p:nvPr/>
          </p:nvSpPr>
          <p:spPr>
            <a:xfrm>
              <a:off x="2324" y="4606"/>
              <a:ext cx="452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1" name="椭圆 10"/>
            <p:cNvSpPr/>
            <p:nvPr/>
          </p:nvSpPr>
          <p:spPr>
            <a:xfrm>
              <a:off x="3004" y="3926"/>
              <a:ext cx="452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2" name="椭圆 11"/>
            <p:cNvSpPr/>
            <p:nvPr/>
          </p:nvSpPr>
          <p:spPr>
            <a:xfrm>
              <a:off x="3004" y="4606"/>
              <a:ext cx="452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</p:grpSp>
      <p:grpSp>
        <p:nvGrpSpPr>
          <p:cNvPr id="32780" name="组合 12"/>
          <p:cNvGrpSpPr/>
          <p:nvPr/>
        </p:nvGrpSpPr>
        <p:grpSpPr bwMode="auto">
          <a:xfrm>
            <a:off x="4283075" y="2492375"/>
            <a:ext cx="719138" cy="720725"/>
            <a:chOff x="2324" y="3926"/>
            <a:chExt cx="1132" cy="1135"/>
          </a:xfrm>
        </p:grpSpPr>
        <p:sp>
          <p:nvSpPr>
            <p:cNvPr id="14" name="椭圆 13"/>
            <p:cNvSpPr/>
            <p:nvPr/>
          </p:nvSpPr>
          <p:spPr>
            <a:xfrm>
              <a:off x="2324" y="3926"/>
              <a:ext cx="452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5" name="椭圆 14"/>
            <p:cNvSpPr/>
            <p:nvPr/>
          </p:nvSpPr>
          <p:spPr>
            <a:xfrm>
              <a:off x="2324" y="4606"/>
              <a:ext cx="452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6" name="椭圆 15"/>
            <p:cNvSpPr/>
            <p:nvPr/>
          </p:nvSpPr>
          <p:spPr>
            <a:xfrm>
              <a:off x="3004" y="3926"/>
              <a:ext cx="452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17" name="椭圆 16"/>
            <p:cNvSpPr/>
            <p:nvPr/>
          </p:nvSpPr>
          <p:spPr>
            <a:xfrm>
              <a:off x="3004" y="4606"/>
              <a:ext cx="452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</p:grpSp>
      <p:grpSp>
        <p:nvGrpSpPr>
          <p:cNvPr id="32781" name="组合 17"/>
          <p:cNvGrpSpPr/>
          <p:nvPr/>
        </p:nvGrpSpPr>
        <p:grpSpPr bwMode="auto">
          <a:xfrm>
            <a:off x="5724525" y="2492375"/>
            <a:ext cx="717550" cy="720725"/>
            <a:chOff x="2324" y="3926"/>
            <a:chExt cx="1132" cy="1135"/>
          </a:xfrm>
        </p:grpSpPr>
        <p:sp>
          <p:nvSpPr>
            <p:cNvPr id="19" name="椭圆 18"/>
            <p:cNvSpPr/>
            <p:nvPr/>
          </p:nvSpPr>
          <p:spPr>
            <a:xfrm>
              <a:off x="2324" y="3926"/>
              <a:ext cx="453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0" name="椭圆 19"/>
            <p:cNvSpPr/>
            <p:nvPr/>
          </p:nvSpPr>
          <p:spPr>
            <a:xfrm>
              <a:off x="2324" y="4606"/>
              <a:ext cx="453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1" name="椭圆 20"/>
            <p:cNvSpPr/>
            <p:nvPr/>
          </p:nvSpPr>
          <p:spPr>
            <a:xfrm>
              <a:off x="3005" y="3926"/>
              <a:ext cx="451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2" name="椭圆 21"/>
            <p:cNvSpPr/>
            <p:nvPr/>
          </p:nvSpPr>
          <p:spPr>
            <a:xfrm>
              <a:off x="3005" y="4606"/>
              <a:ext cx="451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</p:grpSp>
      <p:grpSp>
        <p:nvGrpSpPr>
          <p:cNvPr id="32782" name="组合 22"/>
          <p:cNvGrpSpPr/>
          <p:nvPr/>
        </p:nvGrpSpPr>
        <p:grpSpPr bwMode="auto">
          <a:xfrm>
            <a:off x="7092950" y="2492375"/>
            <a:ext cx="717550" cy="720725"/>
            <a:chOff x="2324" y="3926"/>
            <a:chExt cx="1132" cy="1135"/>
          </a:xfrm>
        </p:grpSpPr>
        <p:sp>
          <p:nvSpPr>
            <p:cNvPr id="24" name="椭圆 23"/>
            <p:cNvSpPr/>
            <p:nvPr/>
          </p:nvSpPr>
          <p:spPr>
            <a:xfrm>
              <a:off x="2324" y="3926"/>
              <a:ext cx="453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5" name="椭圆 24"/>
            <p:cNvSpPr/>
            <p:nvPr/>
          </p:nvSpPr>
          <p:spPr>
            <a:xfrm>
              <a:off x="2324" y="4606"/>
              <a:ext cx="453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6" name="椭圆 25"/>
            <p:cNvSpPr/>
            <p:nvPr/>
          </p:nvSpPr>
          <p:spPr>
            <a:xfrm>
              <a:off x="3005" y="3926"/>
              <a:ext cx="451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  <p:sp>
          <p:nvSpPr>
            <p:cNvPr id="27" name="椭圆 26"/>
            <p:cNvSpPr/>
            <p:nvPr/>
          </p:nvSpPr>
          <p:spPr>
            <a:xfrm>
              <a:off x="3005" y="4606"/>
              <a:ext cx="451" cy="45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 noProof="1"/>
            </a:p>
          </p:txBody>
        </p:sp>
      </p:grpSp>
      <p:sp>
        <p:nvSpPr>
          <p:cNvPr id="3" name="矩形 27"/>
          <p:cNvSpPr>
            <a:spLocks noChangeArrowheads="1"/>
          </p:cNvSpPr>
          <p:nvPr/>
        </p:nvSpPr>
        <p:spPr bwMode="auto">
          <a:xfrm>
            <a:off x="4643438" y="4149725"/>
            <a:ext cx="30146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4×5=20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（个）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28" name="矩形 1"/>
          <p:cNvSpPr>
            <a:spLocks noChangeArrowheads="1"/>
          </p:cNvSpPr>
          <p:nvPr/>
        </p:nvSpPr>
        <p:spPr bwMode="auto">
          <a:xfrm rot="-3301957">
            <a:off x="4672807" y="4256881"/>
            <a:ext cx="2214562" cy="7016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  <p:bldP spid="17420" grpId="0" bldLvl="0"/>
      <p:bldP spid="3" grpId="0" bldLvl="0"/>
      <p:bldP spid="28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4"/>
          <p:cNvSpPr txBox="1">
            <a:spLocks noChangeArrowheads="1"/>
          </p:cNvSpPr>
          <p:nvPr/>
        </p:nvSpPr>
        <p:spPr bwMode="auto">
          <a:xfrm>
            <a:off x="611188" y="1773238"/>
            <a:ext cx="36782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看图回答问题。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3794" name="图片 13" descr="13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6725" y="2420938"/>
            <a:ext cx="3525838" cy="245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图片 14" descr="1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7175" y="2205038"/>
            <a:ext cx="4494213" cy="245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3796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3799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3800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84213" y="5013325"/>
            <a:ext cx="7770812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提示：（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）实际求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元是多少？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   （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）可以是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，也可以是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379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4"/>
          <p:cNvSpPr txBox="1">
            <a:spLocks noChangeArrowheads="1"/>
          </p:cNvSpPr>
          <p:nvPr/>
        </p:nvSpPr>
        <p:spPr bwMode="auto">
          <a:xfrm>
            <a:off x="611188" y="1773238"/>
            <a:ext cx="367823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看图回答问题。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4818" name="图片 13" descr="13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6725" y="2420938"/>
            <a:ext cx="3525838" cy="245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图片 14" descr="1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7175" y="2205038"/>
            <a:ext cx="4494213" cy="245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4820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4823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4824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68313" y="5013325"/>
            <a:ext cx="8285162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解答：（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）</a:t>
            </a:r>
            <a:r>
              <a:rPr lang="en-US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7×2=14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（元）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（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）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袋饼干多少钱，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块蛋糕多少钱？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82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4"/>
          <p:cNvSpPr txBox="1">
            <a:spLocks noChangeArrowheads="1"/>
          </p:cNvSpPr>
          <p:nvPr/>
        </p:nvSpPr>
        <p:spPr bwMode="auto">
          <a:xfrm>
            <a:off x="684213" y="1917700"/>
            <a:ext cx="25590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填一填。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5842" name="图片 5" descr="16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00113" y="2852738"/>
            <a:ext cx="7462837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5843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5846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5847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771775" y="1485900"/>
            <a:ext cx="561816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提示：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的口诀和</a:t>
            </a: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的口诀。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84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8434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49" name="TextBox 7"/>
          <p:cNvSpPr>
            <a:spLocks noChangeArrowheads="1"/>
          </p:cNvSpPr>
          <p:nvPr/>
        </p:nvSpPr>
        <p:spPr bwMode="auto">
          <a:xfrm>
            <a:off x="755650" y="4292600"/>
            <a:ext cx="7561263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让学生经历与他人交流各自的想法的过程，从而理解乘法的意义。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754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使学生在具体的情景中，进一步体会乘法的意义，熟练掌握2—5的乘法口诀。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/>
      <p:bldP spid="6150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4"/>
          <p:cNvSpPr txBox="1">
            <a:spLocks noChangeArrowheads="1"/>
          </p:cNvSpPr>
          <p:nvPr/>
        </p:nvSpPr>
        <p:spPr bwMode="auto">
          <a:xfrm>
            <a:off x="857250" y="1997075"/>
            <a:ext cx="292893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 填一填。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6866" name="图片 4" descr="17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1188" y="2781300"/>
            <a:ext cx="7175500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6867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6870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6871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187450" y="5229225"/>
            <a:ext cx="561816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提示：可以竖着看。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686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4"/>
          <p:cNvSpPr txBox="1">
            <a:spLocks noChangeArrowheads="1"/>
          </p:cNvSpPr>
          <p:nvPr/>
        </p:nvSpPr>
        <p:spPr bwMode="auto">
          <a:xfrm>
            <a:off x="857250" y="1997075"/>
            <a:ext cx="292893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 填一填。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7890" name="图片 4" descr="17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1188" y="2781300"/>
            <a:ext cx="7967662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7891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7903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7904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44575" y="4508500"/>
            <a:ext cx="334963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476375" y="4508500"/>
            <a:ext cx="37782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×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79613" y="4508500"/>
            <a:ext cx="33655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700338" y="4508500"/>
            <a:ext cx="87947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24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378200" y="4508500"/>
            <a:ext cx="46038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859338" y="4508500"/>
            <a:ext cx="33655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364163" y="4508500"/>
            <a:ext cx="334962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×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5795963" y="4508500"/>
            <a:ext cx="33655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7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486525" y="4508500"/>
            <a:ext cx="70167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21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7092950" y="4508500"/>
            <a:ext cx="33655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790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4"/>
          <p:cNvSpPr txBox="1">
            <a:spLocks noChangeArrowheads="1"/>
          </p:cNvSpPr>
          <p:nvPr/>
        </p:nvSpPr>
        <p:spPr bwMode="auto">
          <a:xfrm>
            <a:off x="857250" y="1997075"/>
            <a:ext cx="928688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b="1">
                <a:latin typeface="楷体_GB2312"/>
                <a:ea typeface="楷体_GB2312"/>
                <a:cs typeface="楷体_GB2312"/>
              </a:rPr>
              <a:t>4.</a:t>
            </a:r>
            <a:endParaRPr lang="zh-CN" altLang="en-US" sz="3600" b="1">
              <a:latin typeface="楷体_GB2312"/>
              <a:ea typeface="楷体_GB2312"/>
              <a:cs typeface="楷体_GB2312"/>
            </a:endParaRPr>
          </a:p>
        </p:txBody>
      </p:sp>
      <p:pic>
        <p:nvPicPr>
          <p:cNvPr id="38914" name="图片 22" descr="18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55650" y="2636838"/>
            <a:ext cx="7829550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8915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8917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8918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891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4"/>
          <p:cNvSpPr txBox="1">
            <a:spLocks noChangeArrowheads="1"/>
          </p:cNvSpPr>
          <p:nvPr/>
        </p:nvSpPr>
        <p:spPr bwMode="auto">
          <a:xfrm>
            <a:off x="611188" y="1773238"/>
            <a:ext cx="78501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5.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提一个用乘法解决的数学问题。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9938" name="图片 13" descr="13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27088" y="2636838"/>
            <a:ext cx="3525837" cy="245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939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9941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9942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994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40962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40963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466725" y="4605338"/>
            <a:ext cx="8281988" cy="1422400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 用所学的乘法知识来提出问题和解决问题，并且运用乘法口诀来进行计算。</a:t>
            </a:r>
            <a:endParaRPr lang="zh-CN" altLang="en-US" sz="3600" dirty="0"/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152525"/>
            <a:chOff x="0" y="0"/>
            <a:chExt cx="1587" cy="726"/>
          </a:xfrm>
        </p:grpSpPr>
        <p:sp>
          <p:nvSpPr>
            <p:cNvPr id="40970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solidFill>
                  <a:srgbClr val="1C1C1C"/>
                </a:solidFill>
                <a:latin typeface="楷体_GB2312"/>
                <a:ea typeface="楷体_GB2312"/>
                <a:cs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40971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大家有什么收获？</a:t>
              </a:r>
              <a:endParaRPr lang="zh-CN" altLang="en-US"/>
            </a:p>
          </p:txBody>
        </p:sp>
      </p:grpSp>
      <p:grpSp>
        <p:nvGrpSpPr>
          <p:cNvPr id="40966" name="Group 23"/>
          <p:cNvGrpSpPr>
            <a:grpSpLocks noChangeAspect="1"/>
          </p:cNvGrpSpPr>
          <p:nvPr/>
        </p:nvGrpSpPr>
        <p:grpSpPr bwMode="auto">
          <a:xfrm>
            <a:off x="3276600" y="1557338"/>
            <a:ext cx="2447925" cy="1871662"/>
            <a:chOff x="0" y="0"/>
            <a:chExt cx="1950" cy="1406"/>
          </a:xfrm>
        </p:grpSpPr>
        <p:pic>
          <p:nvPicPr>
            <p:cNvPr id="40968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69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539750" y="3573463"/>
            <a:ext cx="8281988" cy="639762"/>
          </a:xfrm>
          <a:prstGeom prst="rect">
            <a:avLst/>
          </a:prstGeom>
          <a:solidFill>
            <a:srgbClr val="F2DAD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1.2</a:t>
            </a:r>
            <a:r>
              <a:rPr lang="en-US" altLang="zh-CN" sz="3600" dirty="0">
                <a:solidFill>
                  <a:srgbClr val="000000"/>
                </a:solidFill>
                <a:ea typeface="华文新魏" panose="02010800040101010101" pitchFamily="2" charset="-122"/>
                <a:sym typeface="华文新魏" panose="02010800040101010101" pitchFamily="2" charset="-122"/>
              </a:rPr>
              <a:t>~5</a:t>
            </a:r>
            <a:r>
              <a:rPr lang="zh-CN" altLang="en-US" sz="3600" dirty="0">
                <a:solidFill>
                  <a:srgbClr val="000000"/>
                </a:solidFill>
                <a:ea typeface="华文新魏" panose="02010800040101010101" pitchFamily="2" charset="-122"/>
                <a:sym typeface="华文新魏" panose="02010800040101010101" pitchFamily="2" charset="-122"/>
              </a:rPr>
              <a:t>的乘法口诀的复习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9458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在活动中培养学生合作交流、相互倾听、相互评价等能力。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946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矩形 9"/>
          <p:cNvSpPr>
            <a:spLocks noChangeArrowheads="1"/>
          </p:cNvSpPr>
          <p:nvPr/>
        </p:nvSpPr>
        <p:spPr bwMode="auto">
          <a:xfrm>
            <a:off x="1116013" y="2781300"/>
            <a:ext cx="7005637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2×5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 4×2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 4×3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en-US" altLang="zh-CN" sz="3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en-US" altLang="zh-CN" sz="3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4×4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 1×5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5×3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en-US" altLang="zh-CN" sz="3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4732338" y="2787650"/>
            <a:ext cx="7747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126" name="TextBox 6"/>
          <p:cNvSpPr txBox="1">
            <a:spLocks noChangeArrowheads="1"/>
          </p:cNvSpPr>
          <p:nvPr/>
        </p:nvSpPr>
        <p:spPr bwMode="auto">
          <a:xfrm>
            <a:off x="2270125" y="3886200"/>
            <a:ext cx="5730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16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2" name="TextBox 7"/>
          <p:cNvSpPr txBox="1">
            <a:spLocks noChangeArrowheads="1"/>
          </p:cNvSpPr>
          <p:nvPr/>
        </p:nvSpPr>
        <p:spPr bwMode="auto">
          <a:xfrm>
            <a:off x="7208838" y="2787650"/>
            <a:ext cx="8143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12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3" name="TextBox 8"/>
          <p:cNvSpPr txBox="1">
            <a:spLocks noChangeArrowheads="1"/>
          </p:cNvSpPr>
          <p:nvPr/>
        </p:nvSpPr>
        <p:spPr bwMode="auto">
          <a:xfrm>
            <a:off x="4732338" y="3870325"/>
            <a:ext cx="8286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4" name="TextBox 9"/>
          <p:cNvSpPr txBox="1">
            <a:spLocks noChangeArrowheads="1"/>
          </p:cNvSpPr>
          <p:nvPr/>
        </p:nvSpPr>
        <p:spPr bwMode="auto">
          <a:xfrm>
            <a:off x="2271713" y="2790825"/>
            <a:ext cx="74453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5" name="TextBox 9"/>
          <p:cNvSpPr txBox="1">
            <a:spLocks noChangeArrowheads="1"/>
          </p:cNvSpPr>
          <p:nvPr/>
        </p:nvSpPr>
        <p:spPr bwMode="auto">
          <a:xfrm>
            <a:off x="7207250" y="3879850"/>
            <a:ext cx="8509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488" name="文本框 24587"/>
          <p:cNvSpPr txBox="1">
            <a:spLocks noChangeArrowheads="1"/>
          </p:cNvSpPr>
          <p:nvPr/>
        </p:nvSpPr>
        <p:spPr bwMode="auto">
          <a:xfrm>
            <a:off x="971550" y="1916113"/>
            <a:ext cx="69850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填一填。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0489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0491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复习导入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0492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9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5126" grpId="0"/>
      <p:bldP spid="24582" grpId="0"/>
      <p:bldP spid="24583" grpId="0"/>
      <p:bldP spid="24584" grpId="0"/>
      <p:bldP spid="245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2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260475" y="1844675"/>
            <a:ext cx="71739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图片 25" descr="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349500"/>
            <a:ext cx="7796212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07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1509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情景导入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1510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0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组合 15"/>
          <p:cNvGrpSpPr/>
          <p:nvPr/>
        </p:nvGrpSpPr>
        <p:grpSpPr bwMode="auto">
          <a:xfrm>
            <a:off x="795338" y="5810250"/>
            <a:ext cx="857250" cy="515938"/>
            <a:chOff x="714348" y="5841204"/>
            <a:chExt cx="857256" cy="516754"/>
          </a:xfrm>
        </p:grpSpPr>
        <p:grpSp>
          <p:nvGrpSpPr>
            <p:cNvPr id="22560" name="圆角矩形 3"/>
            <p:cNvGrpSpPr/>
            <p:nvPr/>
          </p:nvGrpSpPr>
          <p:grpSpPr bwMode="auto">
            <a:xfrm>
              <a:off x="653272" y="5819005"/>
              <a:ext cx="975360" cy="609600"/>
              <a:chOff x="713232" y="5919216"/>
              <a:chExt cx="975360" cy="609600"/>
            </a:xfrm>
          </p:grpSpPr>
          <p:pic>
            <p:nvPicPr>
              <p:cNvPr id="22562" name="圆角矩形 3"/>
              <p:cNvPicPr>
                <a:picLocks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713232" y="5919216"/>
                <a:ext cx="975360" cy="609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563" name="Text Box 43"/>
              <p:cNvSpPr txBox="1">
                <a:spLocks noChangeArrowheads="1"/>
              </p:cNvSpPr>
              <p:nvPr/>
            </p:nvSpPr>
            <p:spPr bwMode="auto">
              <a:xfrm>
                <a:off x="798719" y="5982514"/>
                <a:ext cx="808434" cy="45124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22561" name="图片 4" descr="1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74308" y="5841204"/>
              <a:ext cx="712776" cy="486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2530" name="组合 16"/>
          <p:cNvGrpSpPr/>
          <p:nvPr/>
        </p:nvGrpSpPr>
        <p:grpSpPr bwMode="auto">
          <a:xfrm>
            <a:off x="2157413" y="5810250"/>
            <a:ext cx="857250" cy="500063"/>
            <a:chOff x="2143108" y="6010292"/>
            <a:chExt cx="857256" cy="500066"/>
          </a:xfrm>
        </p:grpSpPr>
        <p:grpSp>
          <p:nvGrpSpPr>
            <p:cNvPr id="22556" name="圆角矩形 10"/>
            <p:cNvGrpSpPr/>
            <p:nvPr/>
          </p:nvGrpSpPr>
          <p:grpSpPr bwMode="auto">
            <a:xfrm>
              <a:off x="2084832" y="5971879"/>
              <a:ext cx="969264" cy="609600"/>
              <a:chOff x="2084832" y="5919216"/>
              <a:chExt cx="969264" cy="609600"/>
            </a:xfrm>
          </p:grpSpPr>
          <p:pic>
            <p:nvPicPr>
              <p:cNvPr id="22558" name="圆角矩形 10"/>
              <p:cNvPicPr>
                <a:picLocks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2084832" y="5919216"/>
                <a:ext cx="969264" cy="609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559" name="Text Box 39"/>
              <p:cNvSpPr txBox="1">
                <a:spLocks noChangeArrowheads="1"/>
              </p:cNvSpPr>
              <p:nvPr/>
            </p:nvSpPr>
            <p:spPr bwMode="auto">
              <a:xfrm>
                <a:off x="2167519" y="5982040"/>
                <a:ext cx="808434" cy="45124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22557" name="图片 5" descr="2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20657" y="6047569"/>
              <a:ext cx="495000" cy="39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2531" name="组合 17"/>
          <p:cNvGrpSpPr/>
          <p:nvPr/>
        </p:nvGrpSpPr>
        <p:grpSpPr bwMode="auto">
          <a:xfrm>
            <a:off x="3584575" y="5807075"/>
            <a:ext cx="857250" cy="515938"/>
            <a:chOff x="3214678" y="5827912"/>
            <a:chExt cx="857256" cy="516627"/>
          </a:xfrm>
        </p:grpSpPr>
        <p:grpSp>
          <p:nvGrpSpPr>
            <p:cNvPr id="22552" name="圆角矩形 11"/>
            <p:cNvGrpSpPr/>
            <p:nvPr/>
          </p:nvGrpSpPr>
          <p:grpSpPr bwMode="auto">
            <a:xfrm>
              <a:off x="3152892" y="5792901"/>
              <a:ext cx="975360" cy="609600"/>
              <a:chOff x="3468624" y="5919216"/>
              <a:chExt cx="975360" cy="609600"/>
            </a:xfrm>
          </p:grpSpPr>
          <p:pic>
            <p:nvPicPr>
              <p:cNvPr id="22554" name="圆角矩形 11"/>
              <p:cNvPicPr>
                <a:picLocks noChangeArrowheads="1"/>
              </p:cNvPicPr>
              <p:nvPr/>
            </p:nvPicPr>
            <p:blipFill>
              <a:blip r:embed="rId5" cstate="email"/>
              <a:srcRect/>
              <a:stretch>
                <a:fillRect/>
              </a:stretch>
            </p:blipFill>
            <p:spPr bwMode="auto">
              <a:xfrm>
                <a:off x="3468624" y="5919216"/>
                <a:ext cx="975360" cy="609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555" name="Text Box 35"/>
              <p:cNvSpPr txBox="1">
                <a:spLocks noChangeArrowheads="1"/>
              </p:cNvSpPr>
              <p:nvPr/>
            </p:nvSpPr>
            <p:spPr bwMode="auto">
              <a:xfrm>
                <a:off x="3554821" y="5978638"/>
                <a:ext cx="808434" cy="45124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22553" name="图片 6" descr="4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334598" y="5840539"/>
              <a:ext cx="643034" cy="50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2532" name="组合 18"/>
          <p:cNvGrpSpPr/>
          <p:nvPr/>
        </p:nvGrpSpPr>
        <p:grpSpPr bwMode="auto">
          <a:xfrm>
            <a:off x="4945063" y="5762625"/>
            <a:ext cx="857250" cy="541338"/>
            <a:chOff x="4815612" y="5870519"/>
            <a:chExt cx="857256" cy="542206"/>
          </a:xfrm>
        </p:grpSpPr>
        <p:grpSp>
          <p:nvGrpSpPr>
            <p:cNvPr id="22548" name="圆角矩形 12"/>
            <p:cNvGrpSpPr/>
            <p:nvPr/>
          </p:nvGrpSpPr>
          <p:grpSpPr bwMode="auto">
            <a:xfrm>
              <a:off x="4753582" y="5875863"/>
              <a:ext cx="975360" cy="609600"/>
              <a:chOff x="4858512" y="5937504"/>
              <a:chExt cx="975360" cy="609600"/>
            </a:xfrm>
          </p:grpSpPr>
          <p:pic>
            <p:nvPicPr>
              <p:cNvPr id="22550" name="圆角矩形 12"/>
              <p:cNvPicPr>
                <a:picLocks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4858512" y="5937504"/>
                <a:ext cx="975360" cy="609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551" name="Text Box 31"/>
              <p:cNvSpPr txBox="1">
                <a:spLocks noChangeArrowheads="1"/>
              </p:cNvSpPr>
              <p:nvPr/>
            </p:nvSpPr>
            <p:spPr bwMode="auto">
              <a:xfrm>
                <a:off x="4944953" y="5998711"/>
                <a:ext cx="808434" cy="45124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22549" name="图片 8" descr="6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025472" y="5870519"/>
              <a:ext cx="593999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2533" name="组合 19"/>
          <p:cNvGrpSpPr/>
          <p:nvPr/>
        </p:nvGrpSpPr>
        <p:grpSpPr bwMode="auto">
          <a:xfrm>
            <a:off x="6307138" y="5824538"/>
            <a:ext cx="857250" cy="500062"/>
            <a:chOff x="6643702" y="5760259"/>
            <a:chExt cx="857256" cy="500066"/>
          </a:xfrm>
        </p:grpSpPr>
        <p:grpSp>
          <p:nvGrpSpPr>
            <p:cNvPr id="22544" name="圆角矩形 13"/>
            <p:cNvGrpSpPr/>
            <p:nvPr/>
          </p:nvGrpSpPr>
          <p:grpSpPr bwMode="auto">
            <a:xfrm>
              <a:off x="6583776" y="5726261"/>
              <a:ext cx="969264" cy="609600"/>
              <a:chOff x="6224016" y="5925312"/>
              <a:chExt cx="969264" cy="609600"/>
            </a:xfrm>
          </p:grpSpPr>
          <p:pic>
            <p:nvPicPr>
              <p:cNvPr id="22546" name="圆角矩形 13"/>
              <p:cNvPicPr>
                <a:picLocks noChangeArrowheads="1"/>
              </p:cNvPicPr>
              <p:nvPr/>
            </p:nvPicPr>
            <p:blipFill>
              <a:blip r:embed="rId9" cstate="email"/>
              <a:srcRect/>
              <a:stretch>
                <a:fillRect/>
              </a:stretch>
            </p:blipFill>
            <p:spPr bwMode="auto">
              <a:xfrm>
                <a:off x="6224016" y="5925312"/>
                <a:ext cx="969264" cy="609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547" name="Text Box 27"/>
              <p:cNvSpPr txBox="1">
                <a:spLocks noChangeArrowheads="1"/>
              </p:cNvSpPr>
              <p:nvPr/>
            </p:nvSpPr>
            <p:spPr bwMode="auto">
              <a:xfrm>
                <a:off x="6308353" y="5983721"/>
                <a:ext cx="808434" cy="45124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22545" name="图片 7" descr="5.pn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6763622" y="5797932"/>
              <a:ext cx="582259" cy="43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2534" name="组合 20"/>
          <p:cNvGrpSpPr/>
          <p:nvPr/>
        </p:nvGrpSpPr>
        <p:grpSpPr bwMode="auto">
          <a:xfrm>
            <a:off x="7689850" y="5829300"/>
            <a:ext cx="857250" cy="544513"/>
            <a:chOff x="7929586" y="5857892"/>
            <a:chExt cx="857256" cy="545036"/>
          </a:xfrm>
        </p:grpSpPr>
        <p:grpSp>
          <p:nvGrpSpPr>
            <p:cNvPr id="22540" name="圆角矩形 9"/>
            <p:cNvGrpSpPr/>
            <p:nvPr/>
          </p:nvGrpSpPr>
          <p:grpSpPr bwMode="auto">
            <a:xfrm>
              <a:off x="7865936" y="5820382"/>
              <a:ext cx="975360" cy="609600"/>
              <a:chOff x="7626096" y="5925312"/>
              <a:chExt cx="975360" cy="609600"/>
            </a:xfrm>
          </p:grpSpPr>
          <p:pic>
            <p:nvPicPr>
              <p:cNvPr id="22542" name="圆角矩形 9"/>
              <p:cNvPicPr>
                <a:picLocks noChangeArrowheads="1"/>
              </p:cNvPicPr>
              <p:nvPr/>
            </p:nvPicPr>
            <p:blipFill>
              <a:blip r:embed="rId11" cstate="email"/>
              <a:srcRect/>
              <a:stretch>
                <a:fillRect/>
              </a:stretch>
            </p:blipFill>
            <p:spPr bwMode="auto">
              <a:xfrm>
                <a:off x="7626096" y="5925312"/>
                <a:ext cx="975360" cy="609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543" name="Text Box 23"/>
              <p:cNvSpPr txBox="1">
                <a:spLocks noChangeArrowheads="1"/>
              </p:cNvSpPr>
              <p:nvPr/>
            </p:nvSpPr>
            <p:spPr bwMode="auto">
              <a:xfrm>
                <a:off x="7714157" y="5987233"/>
                <a:ext cx="808434" cy="45124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anchor="ctr"/>
              <a:lstStyle/>
              <a:p>
                <a:pPr algn="ctr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ea typeface="微软雅黑" panose="020B0503020204020204" pitchFamily="34" charset="-122"/>
                </a:endParaRPr>
              </a:p>
            </p:txBody>
          </p:sp>
        </p:grpSp>
        <p:pic>
          <p:nvPicPr>
            <p:cNvPr id="22541" name="图片 14" descr="4.png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 rot="-5400000">
              <a:off x="8079780" y="5866172"/>
              <a:ext cx="461512" cy="61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" name="图片 21" descr="1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36588" y="1425575"/>
            <a:ext cx="8469312" cy="417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6" name="组合 10252"/>
          <p:cNvGrpSpPr/>
          <p:nvPr/>
        </p:nvGrpSpPr>
        <p:grpSpPr bwMode="auto">
          <a:xfrm>
            <a:off x="466725" y="909638"/>
            <a:ext cx="2089150" cy="647700"/>
            <a:chOff x="0" y="0"/>
            <a:chExt cx="3288" cy="1020"/>
          </a:xfrm>
        </p:grpSpPr>
        <p:sp>
          <p:nvSpPr>
            <p:cNvPr id="22538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2539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3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971550" y="2349500"/>
            <a:ext cx="64039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树上有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只小鸟，每组有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只。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3554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3557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3558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5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44575" y="3644900"/>
            <a:ext cx="640397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树下有</a:t>
            </a:r>
            <a:r>
              <a:rPr lang="en-US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组花，每组有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朵。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900113" y="2060575"/>
            <a:ext cx="69865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船上一共有几只小猫？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4578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4583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4584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7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116013" y="3141663"/>
            <a:ext cx="69865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4+4+4+4=16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（只）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116013" y="5084763"/>
            <a:ext cx="69865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答：船上一共有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16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只小猫。</a:t>
            </a:r>
            <a:endParaRPr lang="en-US" altLang="zh-CN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042988" y="4148138"/>
            <a:ext cx="69865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4×4=16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（只）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17" descr="9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42988" y="1844675"/>
            <a:ext cx="72040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图片 18" descr="1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213" y="2925763"/>
            <a:ext cx="3235325" cy="290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图片 19" descr="1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275" y="2276475"/>
            <a:ext cx="2228850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图片 20" descr="1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063" y="3286125"/>
            <a:ext cx="2643187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05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5607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5608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0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1037</Words>
  <Application>WPS 演示</Application>
  <PresentationFormat>全屏显示(4:3)</PresentationFormat>
  <Paragraphs>228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9" baseType="lpstr">
      <vt:lpstr>Arial</vt:lpstr>
      <vt:lpstr>宋体</vt:lpstr>
      <vt:lpstr>Wingdings</vt:lpstr>
      <vt:lpstr>Calibri</vt:lpstr>
      <vt:lpstr>Calibri</vt:lpstr>
      <vt:lpstr>华文新魏</vt:lpstr>
      <vt:lpstr>华文楷体</vt:lpstr>
      <vt:lpstr>黑体</vt:lpstr>
      <vt:lpstr>微软雅黑</vt:lpstr>
      <vt:lpstr>Candara</vt:lpstr>
      <vt:lpstr>Arial Unicode MS</vt:lpstr>
      <vt:lpstr>楷体_GB2312</vt:lpstr>
      <vt:lpstr>新宋体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232</cp:revision>
  <dcterms:created xsi:type="dcterms:W3CDTF">2015-10-12T13:43:00Z</dcterms:created>
  <dcterms:modified xsi:type="dcterms:W3CDTF">2023-10-30T05:15:38Z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494C0B1F019C41FF8748F0301EB873E6_12</vt:lpwstr>
  </property>
</Properties>
</file>