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1" r:id="rId4"/>
    <p:sldId id="280" r:id="rId5"/>
    <p:sldId id="288" r:id="rId6"/>
    <p:sldId id="289" r:id="rId7"/>
    <p:sldId id="285" r:id="rId8"/>
    <p:sldId id="284" r:id="rId9"/>
    <p:sldId id="283" r:id="rId10"/>
    <p:sldId id="286" r:id="rId11"/>
    <p:sldId id="266" r:id="rId12"/>
    <p:sldId id="282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92594" y="283674"/>
            <a:ext cx="11806813" cy="6290653"/>
          </a:xfrm>
          <a:prstGeom prst="rect">
            <a:avLst/>
          </a:prstGeom>
          <a:solidFill>
            <a:schemeClr val="bg1"/>
          </a:solidFill>
          <a:ln w="38100">
            <a:solidFill>
              <a:srgbClr val="5583E9"/>
            </a:solidFill>
            <a:prstDash val="dash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png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7.xml"/><Relationship Id="rId26" Type="http://schemas.microsoft.com/office/2007/relationships/hdphoto" Target="../media/image9.wdp"/><Relationship Id="rId25" Type="http://schemas.openxmlformats.org/officeDocument/2006/relationships/image" Target="../media/image8.png"/><Relationship Id="rId24" Type="http://schemas.openxmlformats.org/officeDocument/2006/relationships/image" Target="../media/image7.jpe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hdphoto" Target="../media/image26.wdp"/><Relationship Id="rId6" Type="http://schemas.openxmlformats.org/officeDocument/2006/relationships/image" Target="../media/image25.png"/><Relationship Id="rId5" Type="http://schemas.microsoft.com/office/2007/relationships/hdphoto" Target="../media/image24.wdp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02438" y="1760494"/>
            <a:ext cx="84711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spc="6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6.1</a:t>
            </a:r>
            <a:r>
              <a:rPr lang="zh-CN" altLang="en-US" sz="6600" b="1" spc="6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教室有多长</a:t>
            </a:r>
            <a:endParaRPr lang="zh-CN" altLang="en-US" sz="6600" b="1" spc="60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95101" y="3082076"/>
            <a:ext cx="6801798" cy="594496"/>
            <a:chOff x="2720445" y="2879076"/>
            <a:chExt cx="7388970" cy="668051"/>
          </a:xfrm>
        </p:grpSpPr>
        <p:sp>
          <p:nvSpPr>
            <p:cNvPr id="12" name="矩形: 圆角 11"/>
            <p:cNvSpPr/>
            <p:nvPr/>
          </p:nvSpPr>
          <p:spPr>
            <a:xfrm>
              <a:off x="3151002" y="2879076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5583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20445" y="2959171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kern="0" spc="60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【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第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6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单元 测量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】</a:t>
              </a:r>
              <a:endParaRPr lang="en-US" altLang="zh-CN" sz="2800" b="1" kern="0" spc="6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46532" y="3852276"/>
            <a:ext cx="5098937" cy="1028168"/>
            <a:chOff x="3686514" y="3187143"/>
            <a:chExt cx="5098937" cy="1028168"/>
          </a:xfrm>
        </p:grpSpPr>
        <p:sp>
          <p:nvSpPr>
            <p:cNvPr id="15" name="矩形 14"/>
            <p:cNvSpPr/>
            <p:nvPr/>
          </p:nvSpPr>
          <p:spPr>
            <a:xfrm>
              <a:off x="5390977" y="3815201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二</a:t>
              </a: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17" name="矩形 16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2441" y="4345696"/>
            <a:ext cx="2495794" cy="232516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0875" y="408568"/>
            <a:ext cx="1554107" cy="1587816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7869323" y="3005724"/>
            <a:ext cx="4322677" cy="3749440"/>
          </a:xfrm>
          <a:custGeom>
            <a:avLst/>
            <a:gdLst>
              <a:gd name="connsiteX0" fmla="*/ 3065825 w 5061020"/>
              <a:gd name="connsiteY0" fmla="*/ 0 h 4389870"/>
              <a:gd name="connsiteX1" fmla="*/ 0 w 5061020"/>
              <a:gd name="connsiteY1" fmla="*/ 0 h 4389870"/>
              <a:gd name="connsiteX2" fmla="*/ 0 w 5061020"/>
              <a:gd name="connsiteY2" fmla="*/ 4389870 h 4389870"/>
              <a:gd name="connsiteX3" fmla="*/ 5061020 w 5061020"/>
              <a:gd name="connsiteY3" fmla="*/ 4389870 h 4389870"/>
              <a:gd name="connsiteX4" fmla="*/ 5061020 w 5061020"/>
              <a:gd name="connsiteY4" fmla="*/ 987354 h 4389870"/>
              <a:gd name="connsiteX5" fmla="*/ 3065825 w 5061020"/>
              <a:gd name="connsiteY5" fmla="*/ 987354 h 4389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1020" h="4389870">
                <a:moveTo>
                  <a:pt x="3065825" y="0"/>
                </a:moveTo>
                <a:lnTo>
                  <a:pt x="0" y="0"/>
                </a:lnTo>
                <a:lnTo>
                  <a:pt x="0" y="4389870"/>
                </a:lnTo>
                <a:lnTo>
                  <a:pt x="5061020" y="4389870"/>
                </a:lnTo>
                <a:lnTo>
                  <a:pt x="5061020" y="987354"/>
                </a:lnTo>
                <a:lnTo>
                  <a:pt x="3065825" y="987354"/>
                </a:ln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课堂小结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63421" y="-1351437"/>
            <a:ext cx="9728200" cy="97282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90821" y="2483987"/>
            <a:ext cx="4191000" cy="1655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宋体" panose="02010600030101010101" pitchFamily="2" charset="-122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583E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通过这节课的学习活动，你有什么收获？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583E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9620" y="1393742"/>
            <a:ext cx="4058607" cy="45027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课堂小结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2573" y="0"/>
            <a:ext cx="7397865" cy="7397865"/>
            <a:chOff x="842573" y="0"/>
            <a:chExt cx="7397865" cy="7397865"/>
          </a:xfrm>
        </p:grpSpPr>
        <p:pic>
          <p:nvPicPr>
            <p:cNvPr id="6" name="图片 5" descr="形状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42573" y="0"/>
              <a:ext cx="7397865" cy="739786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317014" y="2117650"/>
              <a:ext cx="6129683" cy="93769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物体的长度可以测量，测量的方法有多种，能选择的测量工具也有多种。</a:t>
              </a:r>
              <a:endParaRPr lang="zh-CN" altLang="en-US" sz="20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17014" y="3823886"/>
              <a:ext cx="6384685" cy="47602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用不同的测量工具测量同一物体，测量结果也不同。</a:t>
              </a:r>
              <a:endParaRPr lang="zh-CN" altLang="en-US" sz="20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2241" y="2117650"/>
            <a:ext cx="3437317" cy="34373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067529" y="388679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情景导入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教室有多长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22"/>
          <p:cNvPicPr>
            <a:picLocks noChangeAspect="1" noChangeArrowheads="1"/>
          </p:cNvPicPr>
          <p:nvPr/>
        </p:nvPicPr>
        <p:blipFill>
          <a:blip r:embed="rId24" cstate="email"/>
          <a:stretch>
            <a:fillRect/>
          </a:stretch>
        </p:blipFill>
        <p:spPr bwMode="auto">
          <a:xfrm>
            <a:off x="4835950" y="1791892"/>
            <a:ext cx="6399213" cy="411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765199" y="3054284"/>
            <a:ext cx="4302144" cy="3063943"/>
            <a:chOff x="765199" y="2734368"/>
            <a:chExt cx="4751346" cy="3383860"/>
          </a:xfrm>
        </p:grpSpPr>
        <p:grpSp>
          <p:nvGrpSpPr>
            <p:cNvPr id="10" name="组合 9"/>
            <p:cNvGrpSpPr/>
            <p:nvPr/>
          </p:nvGrpSpPr>
          <p:grpSpPr>
            <a:xfrm>
              <a:off x="1877112" y="2734368"/>
              <a:ext cx="3639433" cy="1754210"/>
              <a:chOff x="2425136" y="3185822"/>
              <a:chExt cx="3046023" cy="1468186"/>
            </a:xfrm>
          </p:grpSpPr>
          <p:sp>
            <p:nvSpPr>
              <p:cNvPr id="12" name="思想气泡: 云 11"/>
              <p:cNvSpPr/>
              <p:nvPr/>
            </p:nvSpPr>
            <p:spPr>
              <a:xfrm>
                <a:off x="2425136" y="3185822"/>
                <a:ext cx="3046023" cy="1468186"/>
              </a:xfrm>
              <a:prstGeom prst="cloudCallout">
                <a:avLst>
                  <a:gd name="adj1" fmla="val -35574"/>
                  <a:gd name="adj2" fmla="val 66120"/>
                </a:avLst>
              </a:prstGeom>
              <a:solidFill>
                <a:srgbClr val="93B7F4"/>
              </a:solidFill>
              <a:ln w="28575" cap="flat" cmpd="sng" algn="ctr">
                <a:solidFill>
                  <a:srgbClr val="5583E9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/>
                </a:endParaRPr>
              </a:p>
            </p:txBody>
          </p:sp>
          <p:sp>
            <p:nvSpPr>
              <p:cNvPr id="13" name="TextBox 19"/>
              <p:cNvSpPr txBox="1"/>
              <p:nvPr/>
            </p:nvSpPr>
            <p:spPr>
              <a:xfrm>
                <a:off x="2804233" y="3359297"/>
                <a:ext cx="2464151" cy="932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sym typeface="Arial" panose="020B0604020202020204"/>
                  </a:rPr>
                  <a:t>看，我们的教室多么大？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/>
                </a:endParaRPr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5" cstate="email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5199" y="4193971"/>
              <a:ext cx="1573955" cy="19242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探索新知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怎么测量教室的长度？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7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217884" y="1969023"/>
            <a:ext cx="3055937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78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498968" y="1969023"/>
            <a:ext cx="3055937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79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217884" y="4267723"/>
            <a:ext cx="305593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80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498968" y="4267723"/>
            <a:ext cx="305593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1458799" y="2066876"/>
            <a:ext cx="3055937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用数学书测量，看有几本数学书长。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58799" y="3180315"/>
            <a:ext cx="3055937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用尺子测量，看有几把尺子长。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58799" y="4293754"/>
            <a:ext cx="3055937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用文具盒测量，看有多少个文具盒长。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58799" y="5407194"/>
            <a:ext cx="3055937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用饮料瓶测量，看有多少个饮料瓶长。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9122788" cy="523220"/>
            <a:chOff x="1340964" y="1364514"/>
            <a:chExt cx="912278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3" y="1364514"/>
              <a:ext cx="888711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小组合作，选择一种测量工具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,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量一量，填一填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09023" y="2282591"/>
            <a:ext cx="6923634" cy="246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712152" y="2573518"/>
            <a:ext cx="4396305" cy="2555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5488938" y="3633039"/>
            <a:ext cx="2892511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个文具盒长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94777" y="2794199"/>
            <a:ext cx="2892511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文具盒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量的过程中需要注意什么？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4"/>
          <p:cNvPicPr>
            <a:picLocks noChangeAspect="1" noChangeArrowheads="1"/>
          </p:cNvPicPr>
          <p:nvPr/>
        </p:nvPicPr>
        <p:blipFill>
          <a:blip r:embed="rId2" cstate="email"/>
          <a:srcRect b="-9"/>
          <a:stretch>
            <a:fillRect/>
          </a:stretch>
        </p:blipFill>
        <p:spPr bwMode="auto">
          <a:xfrm>
            <a:off x="1458799" y="2465139"/>
            <a:ext cx="4503738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13651" y="3519226"/>
            <a:ext cx="22923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6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525895" y="4917223"/>
            <a:ext cx="28733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6704189" y="1793955"/>
            <a:ext cx="4824792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①无论采用哪种测量工具，都要一个紧挨着一个摆放。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04028" y="3194685"/>
            <a:ext cx="4957734" cy="91986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②每测量一次都要做好标记，要记住一共测量了多少次。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04189" y="4769481"/>
            <a:ext cx="4824792" cy="476669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5583E9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③记录时一定要写清楚测量工具。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学以致用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1.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易拉罐摆一摆，看谁摆得高。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1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60835" y="2537259"/>
            <a:ext cx="5022969" cy="2567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0" y="3588233"/>
            <a:ext cx="5419055" cy="190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2.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说一说。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167521" y="3771559"/>
            <a:ext cx="25876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940884" y="3771559"/>
            <a:ext cx="4333875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4776">
                        <a14:foregroundMark x1="47761" y1="7042" x2="51244" y2="66432"/>
                        <a14:foregroundMark x1="75622" y1="19953" x2="77363" y2="26291"/>
                        <a14:foregroundMark x1="15423" y1="39671" x2="26119" y2="55869"/>
                        <a14:foregroundMark x1="65423" y1="40610" x2="74627" y2="40845"/>
                        <a14:foregroundMark x1="72886" y1="39437" x2="53980" y2="4389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9992223" y="2395801"/>
            <a:ext cx="1599297" cy="169615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66282" y1="53756" x2="53026" y2="53991"/>
                        <a14:foregroundMark x1="62536" y1="53756" x2="52450" y2="5469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46754" y="2638963"/>
            <a:ext cx="1380752" cy="1696158"/>
          </a:xfrm>
          <a:prstGeom prst="rect">
            <a:avLst/>
          </a:prstGeom>
        </p:spPr>
      </p:pic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2130660" y="4533968"/>
            <a:ext cx="34062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这是怎么回事？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718467" y="2077989"/>
            <a:ext cx="3088018" cy="1044575"/>
            <a:chOff x="6718467" y="1415030"/>
            <a:chExt cx="3088018" cy="1044575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6718467" y="1415030"/>
              <a:ext cx="3088018" cy="1044575"/>
            </a:xfrm>
            <a:prstGeom prst="cloudCallout">
              <a:avLst>
                <a:gd name="adj1" fmla="val 39755"/>
                <a:gd name="adj2" fmla="val 61639"/>
              </a:avLst>
            </a:prstGeom>
            <a:solidFill>
              <a:srgbClr val="FFE8D1"/>
            </a:solidFill>
            <a:ln w="9525">
              <a:solidFill>
                <a:srgbClr val="F0AF2C"/>
              </a:solidFill>
              <a:round/>
            </a:ln>
          </p:spPr>
          <p:txBody>
            <a:bodyPr lIns="0" tIns="0" rIns="0" bIns="0" anchor="b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963623" y="1521818"/>
              <a:ext cx="25977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右面的木条要比左面的木条长。</a:t>
              </a:r>
              <a:endPara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130660" y="2233712"/>
            <a:ext cx="3699212" cy="1253330"/>
            <a:chOff x="2130660" y="1570753"/>
            <a:chExt cx="3699212" cy="1253330"/>
          </a:xfrm>
        </p:grpSpPr>
        <p:sp>
          <p:nvSpPr>
            <p:cNvPr id="17" name="AutoShape 6"/>
            <p:cNvSpPr>
              <a:spLocks noChangeArrowheads="1"/>
            </p:cNvSpPr>
            <p:nvPr/>
          </p:nvSpPr>
          <p:spPr bwMode="auto">
            <a:xfrm>
              <a:off x="2130660" y="1570753"/>
              <a:ext cx="3699212" cy="1253330"/>
            </a:xfrm>
            <a:prstGeom prst="cloudCallout">
              <a:avLst>
                <a:gd name="adj1" fmla="val -44900"/>
                <a:gd name="adj2" fmla="val 66236"/>
              </a:avLst>
            </a:prstGeom>
            <a:solidFill>
              <a:srgbClr val="FFE8D1"/>
            </a:solidFill>
            <a:ln w="6350" cap="flat" cmpd="sng" algn="ctr">
              <a:solidFill>
                <a:srgbClr val="F0AF2C"/>
              </a:solidFill>
              <a:prstDash val="solid"/>
              <a:miter lim="800000"/>
            </a:ln>
            <a:effectLst/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529987" y="1623754"/>
              <a:ext cx="315738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这两根木条的长度都是</a:t>
              </a: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个回形针的总长，所以它们一样长。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027506" y="5154165"/>
            <a:ext cx="9201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因为右面的回形针长，所以右面的木条比左面的木条长。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30660" y="5800925"/>
            <a:ext cx="8681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用不同的测量工具测量同一个物体，测量结果也不同。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3.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算一算。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78095" y="2398517"/>
            <a:ext cx="10860856" cy="2571750"/>
            <a:chOff x="825229" y="2143125"/>
            <a:chExt cx="10860856" cy="25717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 bwMode="auto">
            <a:xfrm>
              <a:off x="825229" y="2143125"/>
              <a:ext cx="10860856" cy="257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4"/>
            <p:cNvSpPr>
              <a:spLocks noChangeArrowheads="1"/>
            </p:cNvSpPr>
            <p:nvPr/>
          </p:nvSpPr>
          <p:spPr bwMode="auto">
            <a:xfrm>
              <a:off x="1576804" y="2547989"/>
              <a:ext cx="9357706" cy="1624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28+33+39       34-25+16      47+25-38</a:t>
              </a:r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87-27-24       55+32-66      32+48-36</a:t>
              </a:r>
              <a:endPara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3449733" y="2803381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=100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3449733" y="3634378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=36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6938721" y="2803381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=25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938721" y="3634378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=21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0150862" y="2803381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=34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10150862" y="3634378"/>
            <a:ext cx="1240504" cy="79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=44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10197444" cy="523220"/>
            <a:chOff x="1340964" y="1364514"/>
            <a:chExt cx="10197444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996177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4.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估一估，下面两个人的身高分别大约是各自的几个头长？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603028" y="2634674"/>
            <a:ext cx="40980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左边的儿童的身高大约是她自己的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个头长。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95487" y="2377756"/>
            <a:ext cx="410051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6603028" y="4131943"/>
            <a:ext cx="40980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右边的成年人身高大约是她自己的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个头长。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1494</Words>
  <Application>WPS 演示</Application>
  <PresentationFormat>自定义</PresentationFormat>
  <Paragraphs>112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Arial</vt:lpstr>
      <vt:lpstr>微软雅黑</vt:lpstr>
      <vt:lpstr>Calibri</vt:lpstr>
      <vt:lpstr>楷体</vt:lpstr>
      <vt:lpstr>等线</vt:lpstr>
      <vt:lpstr>华文新魏</vt:lpstr>
      <vt:lpstr>Arial Unicode MS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2022-07-19T19:32:00Z</cp:lastPrinted>
  <dcterms:created xsi:type="dcterms:W3CDTF">2022-07-19T19:32:00Z</dcterms:created>
  <dcterms:modified xsi:type="dcterms:W3CDTF">2023-10-30T05:16:26Z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2095985FEC8D45FD97280407BB5AA135_12</vt:lpwstr>
  </property>
  <property fmtid="{D5CDD505-2E9C-101B-9397-08002B2CF9AE}" pid="7" name="KSOProductBuildVer">
    <vt:lpwstr>2052-12.1.0.15712</vt:lpwstr>
  </property>
</Properties>
</file>