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9"/>
  </p:notesMasterIdLst>
  <p:sldIdLst>
    <p:sldId id="271" r:id="rId3"/>
    <p:sldId id="264" r:id="rId4"/>
    <p:sldId id="315" r:id="rId5"/>
    <p:sldId id="480" r:id="rId6"/>
    <p:sldId id="484" r:id="rId7"/>
    <p:sldId id="481" r:id="rId8"/>
    <p:sldId id="482" r:id="rId9"/>
    <p:sldId id="483" r:id="rId10"/>
    <p:sldId id="496" r:id="rId11"/>
    <p:sldId id="497" r:id="rId12"/>
    <p:sldId id="485" r:id="rId13"/>
    <p:sldId id="487" r:id="rId14"/>
    <p:sldId id="486" r:id="rId15"/>
    <p:sldId id="489" r:id="rId16"/>
    <p:sldId id="490" r:id="rId17"/>
    <p:sldId id="488" r:id="rId18"/>
    <p:sldId id="301" r:id="rId19"/>
    <p:sldId id="302" r:id="rId20"/>
    <p:sldId id="492" r:id="rId21"/>
    <p:sldId id="493" r:id="rId22"/>
    <p:sldId id="465" r:id="rId23"/>
    <p:sldId id="494" r:id="rId24"/>
    <p:sldId id="495" r:id="rId25"/>
    <p:sldId id="498" r:id="rId26"/>
    <p:sldId id="499" r:id="rId27"/>
    <p:sldId id="300" r:id="rId28"/>
  </p:sldIdLst>
  <p:sldSz cx="9144000" cy="6858000" type="screen4x3"/>
  <p:notesSz cx="6858000" cy="9144000"/>
  <p:custDataLst>
    <p:tags r:id="rId33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8" userDrawn="1">
          <p15:clr>
            <a:srgbClr val="A4A3A4"/>
          </p15:clr>
        </p15:guide>
        <p15:guide id="2" pos="29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109" d="100"/>
          <a:sy n="109" d="100"/>
        </p:scale>
        <p:origin x="-1674" y="-90"/>
      </p:cViewPr>
      <p:guideLst>
        <p:guide orient="horz" pos="2118"/>
        <p:guide pos="291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3" Type="http://schemas.openxmlformats.org/officeDocument/2006/relationships/tags" Target="tags/tag1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notesMaster" Target="notesMasters/notesMaster1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/>
          <a:lstStyle>
            <a:lvl1pPr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</a:p>
        </p:txBody>
      </p:sp>
      <p:sp>
        <p:nvSpPr>
          <p:cNvPr id="2051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/>
          <a:lstStyle>
            <a:lvl1pPr algn="r"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434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  <a:miter lim="800000"/>
          </a:ln>
        </p:spPr>
      </p:sp>
      <p:sp>
        <p:nvSpPr>
          <p:cNvPr id="3077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单击此处编辑母版文本样式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第二级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第三级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第四级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第五级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4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anchor="b"/>
          <a:lstStyle>
            <a:lvl1pPr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</a:p>
        </p:txBody>
      </p:sp>
      <p:sp>
        <p:nvSpPr>
          <p:cNvPr id="2055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/>
          <a:lstStyle>
            <a:lvl1pPr algn="r"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7B86C5AC-7A7C-410E-8CC9-1D3BC29E293A}" type="slidenum">
              <a:rPr lang="zh-CN" altLang="en-US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lvl="1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lvl="2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lvl="3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lvl="4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lvl="5" indent="0">
      <a:defRPr sz="1200" kern="1200">
        <a:latin typeface="+mn-lt"/>
        <a:ea typeface="+mn-ea"/>
        <a:cs typeface="+mn-cs"/>
      </a:defRPr>
    </a:lvl6pPr>
    <a:lvl7pPr marL="2743200" lvl="6" indent="0">
      <a:defRPr sz="1200" kern="1200">
        <a:latin typeface="+mn-lt"/>
        <a:ea typeface="+mn-ea"/>
        <a:cs typeface="+mn-cs"/>
      </a:defRPr>
    </a:lvl7pPr>
    <a:lvl8pPr marL="3200400" lvl="7" indent="0">
      <a:defRPr sz="1200" kern="1200">
        <a:latin typeface="+mn-lt"/>
        <a:ea typeface="+mn-ea"/>
        <a:cs typeface="+mn-cs"/>
      </a:defRPr>
    </a:lvl8pPr>
    <a:lvl9pPr marL="3657600" lvl="8" indent="0">
      <a:defRPr sz="1200" kern="1200"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3AE7C989-44B9-497F-AEB5-C7A7A34EF48A}" type="slidenum">
              <a:rPr lang="zh-CN" altLang="en-US"/>
            </a:fld>
            <a:endParaRPr lang="zh-CN" altLang="en-US"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1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2.wmf"/><Relationship Id="rId1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2.wmf"/><Relationship Id="rId1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13.png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7.png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Box 1"/>
          <p:cNvSpPr>
            <a:spLocks noChangeArrowheads="1"/>
          </p:cNvSpPr>
          <p:nvPr/>
        </p:nvSpPr>
        <p:spPr bwMode="auto">
          <a:xfrm>
            <a:off x="539720" y="1229519"/>
            <a:ext cx="6488112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楷体" panose="02010600040101010101" charset="-122"/>
              </a:rPr>
              <a:t>第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楷体" panose="02010600040101010101" charset="-122"/>
              </a:rPr>
              <a:t>6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楷体" panose="02010600040101010101" charset="-122"/>
              </a:rPr>
              <a:t>单元   测量</a:t>
            </a:r>
            <a:endParaRPr lang="en-US" altLang="zh-CN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楷体" panose="02010600040101010101" charset="-122"/>
            </a:endParaRPr>
          </a:p>
        </p:txBody>
      </p:sp>
      <p:sp>
        <p:nvSpPr>
          <p:cNvPr id="5126" name="矩形 4"/>
          <p:cNvSpPr>
            <a:spLocks noChangeArrowheads="1"/>
          </p:cNvSpPr>
          <p:nvPr/>
        </p:nvSpPr>
        <p:spPr bwMode="auto">
          <a:xfrm>
            <a:off x="2760" y="2708950"/>
            <a:ext cx="9141239" cy="9233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54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1</a:t>
            </a:r>
            <a:r>
              <a:rPr lang="zh-CN" altLang="en-US" sz="5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米有多长</a:t>
            </a:r>
            <a:endParaRPr lang="zh-CN" altLang="en-US" sz="54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12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ldLvl="0"/>
      <p:bldP spid="5126" grpId="0" bldLvl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11188" y="2636838"/>
            <a:ext cx="7789862" cy="173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图片 4" descr="1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3350" y="1844675"/>
            <a:ext cx="38925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图片 5" descr="13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16013" y="4725988"/>
            <a:ext cx="4540250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6628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6630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6631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6629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文本框 6145"/>
          <p:cNvSpPr txBox="1">
            <a:spLocks noChangeArrowheads="1"/>
          </p:cNvSpPr>
          <p:nvPr/>
        </p:nvSpPr>
        <p:spPr bwMode="auto">
          <a:xfrm>
            <a:off x="971550" y="2492375"/>
            <a:ext cx="4945063" cy="31099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操场长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20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（        ）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数学书长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24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（        ）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铅笔长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20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（         ）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教室长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15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（       ）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7650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典题精讲</a:t>
            </a:r>
            <a:endParaRPr lang="zh-CN" altLang="en-US" sz="3000" b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7651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52" name="TextBox 23"/>
          <p:cNvSpPr txBox="1">
            <a:spLocks noChangeArrowheads="1"/>
          </p:cNvSpPr>
          <p:nvPr/>
        </p:nvSpPr>
        <p:spPr bwMode="auto">
          <a:xfrm>
            <a:off x="971550" y="1773238"/>
            <a:ext cx="708977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在</a:t>
            </a:r>
            <a:r>
              <a:rPr lang="zh-CN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（   ）里填上合适的单位。 </a:t>
            </a:r>
            <a:endParaRPr lang="zh-CN" altLang="zh-CN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7653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827088" y="3284538"/>
            <a:ext cx="6691312" cy="10985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测量比较短的物体用厘米作单位，测量比较长的物体用米作单位。</a:t>
            </a:r>
            <a:endParaRPr lang="zh-CN" altLang="en-US" sz="36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" name="TextBox 11"/>
          <p:cNvSpPr>
            <a:spLocks noChangeArrowheads="1"/>
          </p:cNvSpPr>
          <p:nvPr/>
        </p:nvSpPr>
        <p:spPr bwMode="auto">
          <a:xfrm>
            <a:off x="755650" y="2349500"/>
            <a:ext cx="2376488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解题思路：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28675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典题精讲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8676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677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4" grpId="0" bldLvl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文本框 6145"/>
          <p:cNvSpPr txBox="1">
            <a:spLocks noChangeArrowheads="1"/>
          </p:cNvSpPr>
          <p:nvPr/>
        </p:nvSpPr>
        <p:spPr bwMode="auto">
          <a:xfrm>
            <a:off x="971550" y="2492375"/>
            <a:ext cx="4945063" cy="31099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操场长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20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（        ）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数学书长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24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（        ）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铅笔长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20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（         ）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教室长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15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（       ）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147" name="文本框 6146"/>
          <p:cNvSpPr txBox="1">
            <a:spLocks noChangeArrowheads="1"/>
          </p:cNvSpPr>
          <p:nvPr/>
        </p:nvSpPr>
        <p:spPr bwMode="auto">
          <a:xfrm>
            <a:off x="3563938" y="2420938"/>
            <a:ext cx="576262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米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148" name="文本框 6147"/>
          <p:cNvSpPr txBox="1">
            <a:spLocks noChangeArrowheads="1"/>
          </p:cNvSpPr>
          <p:nvPr/>
        </p:nvSpPr>
        <p:spPr bwMode="auto">
          <a:xfrm>
            <a:off x="3563938" y="4941888"/>
            <a:ext cx="576262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米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149" name="文本框 6148"/>
          <p:cNvSpPr txBox="1">
            <a:spLocks noChangeArrowheads="1"/>
          </p:cNvSpPr>
          <p:nvPr/>
        </p:nvSpPr>
        <p:spPr bwMode="auto">
          <a:xfrm>
            <a:off x="3706813" y="3357563"/>
            <a:ext cx="1223962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厘米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150" name="文本框 6149"/>
          <p:cNvSpPr txBox="1">
            <a:spLocks noChangeArrowheads="1"/>
          </p:cNvSpPr>
          <p:nvPr/>
        </p:nvSpPr>
        <p:spPr bwMode="auto">
          <a:xfrm>
            <a:off x="3348038" y="4076700"/>
            <a:ext cx="1223962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厘米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9702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典题精讲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9703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704" name="TextBox 23"/>
          <p:cNvSpPr txBox="1">
            <a:spLocks noChangeArrowheads="1"/>
          </p:cNvSpPr>
          <p:nvPr/>
        </p:nvSpPr>
        <p:spPr bwMode="auto">
          <a:xfrm>
            <a:off x="971550" y="1773238"/>
            <a:ext cx="708977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在</a:t>
            </a:r>
            <a:r>
              <a:rPr lang="zh-CN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（   ）里填上合适的单位。 </a:t>
            </a:r>
            <a:endParaRPr lang="zh-CN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9705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  <p:bldP spid="6148" grpId="0"/>
      <p:bldP spid="6149" grpId="0"/>
      <p:bldP spid="615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文本框 8193"/>
          <p:cNvSpPr txBox="1">
            <a:spLocks noChangeArrowheads="1"/>
          </p:cNvSpPr>
          <p:nvPr/>
        </p:nvSpPr>
        <p:spPr bwMode="auto">
          <a:xfrm>
            <a:off x="827088" y="2565400"/>
            <a:ext cx="7993062" cy="3108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米          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米                   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8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米          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8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厘米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米          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100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厘米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90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厘米          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米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0722" name="椭圆 8194"/>
          <p:cNvSpPr>
            <a:spLocks noChangeArrowheads="1"/>
          </p:cNvSpPr>
          <p:nvPr/>
        </p:nvSpPr>
        <p:spPr bwMode="auto">
          <a:xfrm>
            <a:off x="1835150" y="2492375"/>
            <a:ext cx="719138" cy="6477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</a:ln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30723" name="椭圆 8195"/>
          <p:cNvSpPr>
            <a:spLocks noChangeArrowheads="1"/>
          </p:cNvSpPr>
          <p:nvPr/>
        </p:nvSpPr>
        <p:spPr bwMode="auto">
          <a:xfrm>
            <a:off x="1906588" y="3284538"/>
            <a:ext cx="719137" cy="6477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</a:ln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30724" name="椭圆 8196"/>
          <p:cNvSpPr>
            <a:spLocks noChangeArrowheads="1"/>
          </p:cNvSpPr>
          <p:nvPr/>
        </p:nvSpPr>
        <p:spPr bwMode="auto">
          <a:xfrm>
            <a:off x="1692275" y="4221163"/>
            <a:ext cx="719138" cy="6477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</a:ln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30725" name="椭圆 8197"/>
          <p:cNvSpPr>
            <a:spLocks noChangeArrowheads="1"/>
          </p:cNvSpPr>
          <p:nvPr/>
        </p:nvSpPr>
        <p:spPr bwMode="auto">
          <a:xfrm>
            <a:off x="2555875" y="5013325"/>
            <a:ext cx="719138" cy="6477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</a:ln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30726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典题精讲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0727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28" name="TextBox 23"/>
          <p:cNvSpPr txBox="1">
            <a:spLocks noChangeArrowheads="1"/>
          </p:cNvSpPr>
          <p:nvPr/>
        </p:nvSpPr>
        <p:spPr bwMode="auto">
          <a:xfrm>
            <a:off x="755650" y="1917700"/>
            <a:ext cx="708977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比较大小。</a:t>
            </a:r>
            <a:endParaRPr lang="zh-CN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0729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827088" y="3284538"/>
            <a:ext cx="6691312" cy="16462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单位相同，直接比较数量的大小；单位不同，根据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米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=100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厘米转化单位。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" name="TextBox 11"/>
          <p:cNvSpPr>
            <a:spLocks noChangeArrowheads="1"/>
          </p:cNvSpPr>
          <p:nvPr/>
        </p:nvSpPr>
        <p:spPr bwMode="auto">
          <a:xfrm>
            <a:off x="755650" y="2349500"/>
            <a:ext cx="2376488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解题思路：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1747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典题精讲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1748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749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4" grpId="0" bldLvl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文本框 8193"/>
          <p:cNvSpPr txBox="1">
            <a:spLocks noChangeArrowheads="1"/>
          </p:cNvSpPr>
          <p:nvPr/>
        </p:nvSpPr>
        <p:spPr bwMode="auto">
          <a:xfrm>
            <a:off x="827088" y="2565400"/>
            <a:ext cx="7993062" cy="3108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米          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米                   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8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米          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8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厘米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米          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100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厘米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90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厘米          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米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2770" name="椭圆 8194"/>
          <p:cNvSpPr>
            <a:spLocks noChangeArrowheads="1"/>
          </p:cNvSpPr>
          <p:nvPr/>
        </p:nvSpPr>
        <p:spPr bwMode="auto">
          <a:xfrm>
            <a:off x="1835150" y="2492375"/>
            <a:ext cx="719138" cy="6477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</a:ln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32771" name="椭圆 8195"/>
          <p:cNvSpPr>
            <a:spLocks noChangeArrowheads="1"/>
          </p:cNvSpPr>
          <p:nvPr/>
        </p:nvSpPr>
        <p:spPr bwMode="auto">
          <a:xfrm>
            <a:off x="1906588" y="3284538"/>
            <a:ext cx="719137" cy="6477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</a:ln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32772" name="椭圆 8196"/>
          <p:cNvSpPr>
            <a:spLocks noChangeArrowheads="1"/>
          </p:cNvSpPr>
          <p:nvPr/>
        </p:nvSpPr>
        <p:spPr bwMode="auto">
          <a:xfrm>
            <a:off x="1692275" y="4221163"/>
            <a:ext cx="719138" cy="6477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</a:ln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32773" name="椭圆 8197"/>
          <p:cNvSpPr>
            <a:spLocks noChangeArrowheads="1"/>
          </p:cNvSpPr>
          <p:nvPr/>
        </p:nvSpPr>
        <p:spPr bwMode="auto">
          <a:xfrm>
            <a:off x="2555875" y="5013325"/>
            <a:ext cx="719138" cy="6477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</a:ln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8199" name="文本框 8198"/>
          <p:cNvSpPr txBox="1">
            <a:spLocks noChangeArrowheads="1"/>
          </p:cNvSpPr>
          <p:nvPr/>
        </p:nvSpPr>
        <p:spPr bwMode="auto">
          <a:xfrm>
            <a:off x="1906588" y="2492375"/>
            <a:ext cx="72072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chemeClr val="accent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&lt;</a:t>
            </a:r>
            <a:endParaRPr lang="en-US" altLang="zh-CN" sz="3600">
              <a:solidFill>
                <a:schemeClr val="accent2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200" name="文本框 8199"/>
          <p:cNvSpPr txBox="1">
            <a:spLocks noChangeArrowheads="1"/>
          </p:cNvSpPr>
          <p:nvPr/>
        </p:nvSpPr>
        <p:spPr bwMode="auto">
          <a:xfrm>
            <a:off x="1908175" y="3286125"/>
            <a:ext cx="72072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chemeClr val="accent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&gt;</a:t>
            </a:r>
            <a:endParaRPr lang="en-US" altLang="zh-CN" sz="3600">
              <a:solidFill>
                <a:schemeClr val="accent2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201" name="文本框 8200"/>
          <p:cNvSpPr txBox="1">
            <a:spLocks noChangeArrowheads="1"/>
          </p:cNvSpPr>
          <p:nvPr/>
        </p:nvSpPr>
        <p:spPr bwMode="auto">
          <a:xfrm>
            <a:off x="1690688" y="4221163"/>
            <a:ext cx="72072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chemeClr val="accent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=</a:t>
            </a:r>
            <a:endParaRPr lang="en-US" altLang="zh-CN" sz="3600">
              <a:solidFill>
                <a:schemeClr val="accent2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202" name="文本框 8201"/>
          <p:cNvSpPr txBox="1">
            <a:spLocks noChangeArrowheads="1"/>
          </p:cNvSpPr>
          <p:nvPr/>
        </p:nvSpPr>
        <p:spPr bwMode="auto">
          <a:xfrm>
            <a:off x="2555875" y="5013325"/>
            <a:ext cx="72072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chemeClr val="accent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&lt;</a:t>
            </a:r>
            <a:endParaRPr lang="en-US" altLang="zh-CN" sz="3600">
              <a:solidFill>
                <a:schemeClr val="accent2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2778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典题精讲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2779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780" name="TextBox 23"/>
          <p:cNvSpPr txBox="1">
            <a:spLocks noChangeArrowheads="1"/>
          </p:cNvSpPr>
          <p:nvPr/>
        </p:nvSpPr>
        <p:spPr bwMode="auto">
          <a:xfrm>
            <a:off x="755650" y="1917700"/>
            <a:ext cx="708977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比较大小。</a:t>
            </a:r>
            <a:endParaRPr lang="zh-CN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2781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9" grpId="0"/>
      <p:bldP spid="8200" grpId="0"/>
      <p:bldP spid="8201" grpId="0"/>
      <p:bldP spid="820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-184150"/>
            <a:ext cx="184150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pic>
        <p:nvPicPr>
          <p:cNvPr id="33795" name="例.eps" descr="id:2147501035;FounderCES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042988" y="1828800"/>
            <a:ext cx="5080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6" name="矩形 10"/>
          <p:cNvSpPr>
            <a:spLocks noChangeArrowheads="1"/>
          </p:cNvSpPr>
          <p:nvPr/>
        </p:nvSpPr>
        <p:spPr bwMode="auto">
          <a:xfrm>
            <a:off x="1116013" y="2708275"/>
            <a:ext cx="576262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一棵树大约高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15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（          ）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7414" name="矩形 1"/>
          <p:cNvSpPr>
            <a:spLocks noChangeArrowheads="1"/>
          </p:cNvSpPr>
          <p:nvPr/>
        </p:nvSpPr>
        <p:spPr bwMode="auto">
          <a:xfrm rot="-3301957">
            <a:off x="4529138" y="2898775"/>
            <a:ext cx="2238375" cy="7080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错误解答</a:t>
            </a:r>
            <a:endParaRPr lang="zh-CN" altLang="en-US" sz="4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3798" name="同侧圆角矩形 1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易错提醒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3799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33800" name="对象 2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79613" y="3321050"/>
            <a:ext cx="1143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0" name="矩形 27"/>
          <p:cNvSpPr>
            <a:spLocks noChangeArrowheads="1"/>
          </p:cNvSpPr>
          <p:nvPr/>
        </p:nvSpPr>
        <p:spPr bwMode="auto">
          <a:xfrm>
            <a:off x="4716463" y="2708275"/>
            <a:ext cx="1254125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厘米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>
                                      <p:cBhvr>
                                        <p:cTn id="7" dur="5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 bldLvl="0" animBg="1"/>
      <p:bldP spid="17420" grpId="0" bldLvl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-184150"/>
            <a:ext cx="184150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34819" name="矩形 10"/>
          <p:cNvSpPr>
            <a:spLocks noChangeArrowheads="1"/>
          </p:cNvSpPr>
          <p:nvPr/>
        </p:nvSpPr>
        <p:spPr bwMode="auto">
          <a:xfrm>
            <a:off x="682625" y="1844675"/>
            <a:ext cx="4968875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错解分析：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8437" name="矩形 2"/>
          <p:cNvSpPr>
            <a:spLocks noChangeArrowheads="1"/>
          </p:cNvSpPr>
          <p:nvPr/>
        </p:nvSpPr>
        <p:spPr bwMode="auto">
          <a:xfrm>
            <a:off x="827088" y="2781300"/>
            <a:ext cx="7300912" cy="228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量比较短的物体，常用（  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厘米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 ）作单位；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量比较长的物体，常用（  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米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 ）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作单位。。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4821" name="同侧圆角矩形 15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易错提醒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4822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 bldLvl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0" y="-184150"/>
            <a:ext cx="184150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pic>
        <p:nvPicPr>
          <p:cNvPr id="35843" name="例.eps" descr="id:2147501035;FounderCES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042988" y="1828800"/>
            <a:ext cx="5080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4" name="矩形 10"/>
          <p:cNvSpPr>
            <a:spLocks noChangeArrowheads="1"/>
          </p:cNvSpPr>
          <p:nvPr/>
        </p:nvSpPr>
        <p:spPr bwMode="auto">
          <a:xfrm>
            <a:off x="1692275" y="1989138"/>
            <a:ext cx="576262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一棵树大约高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15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（          ）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7414" name="矩形 1"/>
          <p:cNvSpPr>
            <a:spLocks noChangeArrowheads="1"/>
          </p:cNvSpPr>
          <p:nvPr/>
        </p:nvSpPr>
        <p:spPr bwMode="auto">
          <a:xfrm rot="-3301957">
            <a:off x="5103813" y="2106613"/>
            <a:ext cx="2238375" cy="7080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错误解答</a:t>
            </a:r>
            <a:endParaRPr lang="zh-CN" altLang="en-US" sz="4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5846" name="同侧圆角矩形 1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易错提醒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5847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35848" name="对象 2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79613" y="3321050"/>
            <a:ext cx="1143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0" name="矩形 27"/>
          <p:cNvSpPr>
            <a:spLocks noChangeArrowheads="1"/>
          </p:cNvSpPr>
          <p:nvPr/>
        </p:nvSpPr>
        <p:spPr bwMode="auto">
          <a:xfrm>
            <a:off x="5435600" y="2060575"/>
            <a:ext cx="1255713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厘米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5850" name="矩形 10"/>
          <p:cNvSpPr>
            <a:spLocks noChangeArrowheads="1"/>
          </p:cNvSpPr>
          <p:nvPr/>
        </p:nvSpPr>
        <p:spPr bwMode="auto">
          <a:xfrm>
            <a:off x="1331913" y="4365625"/>
            <a:ext cx="576262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一棵树大约高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15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（          ）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4" name="矩形 27"/>
          <p:cNvSpPr>
            <a:spLocks noChangeArrowheads="1"/>
          </p:cNvSpPr>
          <p:nvPr/>
        </p:nvSpPr>
        <p:spPr bwMode="auto">
          <a:xfrm>
            <a:off x="5076825" y="4365625"/>
            <a:ext cx="125412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米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5" name="矩形 1"/>
          <p:cNvSpPr>
            <a:spLocks noChangeArrowheads="1"/>
          </p:cNvSpPr>
          <p:nvPr/>
        </p:nvSpPr>
        <p:spPr bwMode="auto">
          <a:xfrm rot="-3301957">
            <a:off x="4527551" y="4338637"/>
            <a:ext cx="2216150" cy="7016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正确解答</a:t>
            </a:r>
            <a:endParaRPr lang="zh-CN" altLang="en-US" sz="4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>
                                      <p:cBhvr>
                                        <p:cTn id="7" dur="5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 bldLvl="0" animBg="1"/>
      <p:bldP spid="17420" grpId="0" bldLvl="0"/>
      <p:bldP spid="4" grpId="0" bldLvl="0"/>
      <p:bldP spid="5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18434" name="同侧圆角矩形 23"/>
          <p:cNvSpPr>
            <a:spLocks noChangeArrowheads="1"/>
          </p:cNvSpPr>
          <p:nvPr/>
        </p:nvSpPr>
        <p:spPr bwMode="auto">
          <a:xfrm>
            <a:off x="452438" y="981075"/>
            <a:ext cx="2001837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学习目标</a:t>
            </a:r>
            <a:endParaRPr lang="zh-CN" altLang="en-US" sz="3000" b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6149" name="TextBox 7"/>
          <p:cNvSpPr>
            <a:spLocks noChangeArrowheads="1"/>
          </p:cNvSpPr>
          <p:nvPr/>
        </p:nvSpPr>
        <p:spPr bwMode="auto">
          <a:xfrm>
            <a:off x="755650" y="3502025"/>
            <a:ext cx="7561263" cy="1189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使学生知道1米的实际长度，知道1米＝100厘米。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6150" name="矩形 1"/>
          <p:cNvSpPr>
            <a:spLocks noChangeArrowheads="1"/>
          </p:cNvSpPr>
          <p:nvPr/>
        </p:nvSpPr>
        <p:spPr bwMode="auto">
          <a:xfrm>
            <a:off x="682625" y="1989138"/>
            <a:ext cx="7632700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初步认识长度单位“米”，初步建立</a:t>
            </a:r>
            <a:r>
              <a:rPr lang="zh-CN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米的长度观念。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8437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bldLvl="0"/>
      <p:bldP spid="6150" grpId="0" bldLvl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ext Box 9"/>
          <p:cNvSpPr txBox="1">
            <a:spLocks noChangeArrowheads="1"/>
          </p:cNvSpPr>
          <p:nvPr/>
        </p:nvSpPr>
        <p:spPr bwMode="auto">
          <a:xfrm>
            <a:off x="1187450" y="5302250"/>
            <a:ext cx="3097213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约（   ）米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6866" name="Text Box 10"/>
          <p:cNvSpPr txBox="1">
            <a:spLocks noChangeArrowheads="1"/>
          </p:cNvSpPr>
          <p:nvPr/>
        </p:nvSpPr>
        <p:spPr bwMode="auto">
          <a:xfrm>
            <a:off x="4427538" y="5302250"/>
            <a:ext cx="4106862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（   ）米（   ）厘米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6867" name="Picture 8" descr="未标题-1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11188" y="1844675"/>
            <a:ext cx="7405687" cy="355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6868" name="组合 1"/>
          <p:cNvGrpSpPr/>
          <p:nvPr/>
        </p:nvGrpSpPr>
        <p:grpSpPr bwMode="auto">
          <a:xfrm>
            <a:off x="466725" y="968375"/>
            <a:ext cx="2089150" cy="660400"/>
            <a:chOff x="735" y="1525"/>
            <a:chExt cx="3290" cy="1040"/>
          </a:xfrm>
        </p:grpSpPr>
        <p:sp>
          <p:nvSpPr>
            <p:cNvPr id="36874" name="同侧圆角矩形 8"/>
            <p:cNvSpPr>
              <a:spLocks noChangeArrowheads="1"/>
            </p:cNvSpPr>
            <p:nvPr/>
          </p:nvSpPr>
          <p:spPr bwMode="auto">
            <a:xfrm>
              <a:off x="735" y="1525"/>
              <a:ext cx="3153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学以致用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36875" name="直线连接符 21"/>
            <p:cNvSpPr>
              <a:spLocks noChangeShapeType="1"/>
            </p:cNvSpPr>
            <p:nvPr/>
          </p:nvSpPr>
          <p:spPr bwMode="auto">
            <a:xfrm flipV="1">
              <a:off x="763" y="2555"/>
              <a:ext cx="3262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6869" name="TextBox 4"/>
          <p:cNvSpPr txBox="1">
            <a:spLocks noChangeArrowheads="1"/>
          </p:cNvSpPr>
          <p:nvPr/>
        </p:nvSpPr>
        <p:spPr bwMode="auto">
          <a:xfrm>
            <a:off x="571500" y="1787525"/>
            <a:ext cx="388620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填一填。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124075" y="5373688"/>
            <a:ext cx="86677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4859338" y="5302250"/>
            <a:ext cx="868362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6515100" y="5302250"/>
            <a:ext cx="868363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20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6873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89" name="组合 1"/>
          <p:cNvGrpSpPr/>
          <p:nvPr/>
        </p:nvGrpSpPr>
        <p:grpSpPr bwMode="auto">
          <a:xfrm>
            <a:off x="466725" y="968375"/>
            <a:ext cx="2089150" cy="660400"/>
            <a:chOff x="735" y="1525"/>
            <a:chExt cx="3290" cy="1040"/>
          </a:xfrm>
        </p:grpSpPr>
        <p:sp>
          <p:nvSpPr>
            <p:cNvPr id="37894" name="同侧圆角矩形 8"/>
            <p:cNvSpPr>
              <a:spLocks noChangeArrowheads="1"/>
            </p:cNvSpPr>
            <p:nvPr/>
          </p:nvSpPr>
          <p:spPr bwMode="auto">
            <a:xfrm>
              <a:off x="735" y="1525"/>
              <a:ext cx="3153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学以致用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37895" name="直线连接符 21"/>
            <p:cNvSpPr>
              <a:spLocks noChangeShapeType="1"/>
            </p:cNvSpPr>
            <p:nvPr/>
          </p:nvSpPr>
          <p:spPr bwMode="auto">
            <a:xfrm flipV="1">
              <a:off x="763" y="2555"/>
              <a:ext cx="3262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7890" name="TextBox 4"/>
          <p:cNvSpPr txBox="1">
            <a:spLocks noChangeArrowheads="1"/>
          </p:cNvSpPr>
          <p:nvPr/>
        </p:nvSpPr>
        <p:spPr bwMode="auto">
          <a:xfrm>
            <a:off x="571500" y="1785938"/>
            <a:ext cx="3008313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填一填。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7891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pic>
        <p:nvPicPr>
          <p:cNvPr id="15" name="图片 14" descr="15.png"/>
          <p:cNvPicPr>
            <a:picLocks noChangeAspect="1" noChangeArrowheads="1"/>
          </p:cNvPicPr>
          <p:nvPr/>
        </p:nvPicPr>
        <p:blipFill>
          <a:blip r:embed="rId1" cstate="email"/>
          <a:srcRect l="880" t="21709"/>
          <a:stretch>
            <a:fillRect/>
          </a:stretch>
        </p:blipFill>
        <p:spPr bwMode="auto">
          <a:xfrm>
            <a:off x="611188" y="2708275"/>
            <a:ext cx="8081962" cy="156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827088" y="4652963"/>
            <a:ext cx="6691312" cy="1662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提示：测量比较短的物体用厘米作单位，测量比较长的物体用米作单位。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13" name="组合 1"/>
          <p:cNvGrpSpPr/>
          <p:nvPr/>
        </p:nvGrpSpPr>
        <p:grpSpPr bwMode="auto">
          <a:xfrm>
            <a:off x="466725" y="968375"/>
            <a:ext cx="2089150" cy="660400"/>
            <a:chOff x="735" y="1525"/>
            <a:chExt cx="3290" cy="1040"/>
          </a:xfrm>
        </p:grpSpPr>
        <p:sp>
          <p:nvSpPr>
            <p:cNvPr id="38923" name="同侧圆角矩形 8"/>
            <p:cNvSpPr>
              <a:spLocks noChangeArrowheads="1"/>
            </p:cNvSpPr>
            <p:nvPr/>
          </p:nvSpPr>
          <p:spPr bwMode="auto">
            <a:xfrm>
              <a:off x="735" y="1525"/>
              <a:ext cx="3153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学以致用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38924" name="直线连接符 21"/>
            <p:cNvSpPr>
              <a:spLocks noChangeShapeType="1"/>
            </p:cNvSpPr>
            <p:nvPr/>
          </p:nvSpPr>
          <p:spPr bwMode="auto">
            <a:xfrm flipV="1">
              <a:off x="763" y="2555"/>
              <a:ext cx="3262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8914" name="TextBox 4"/>
          <p:cNvSpPr txBox="1">
            <a:spLocks noChangeArrowheads="1"/>
          </p:cNvSpPr>
          <p:nvPr/>
        </p:nvSpPr>
        <p:spPr bwMode="auto">
          <a:xfrm>
            <a:off x="571500" y="1785938"/>
            <a:ext cx="3008313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填一填。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8915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pic>
        <p:nvPicPr>
          <p:cNvPr id="15" name="图片 14" descr="15.png"/>
          <p:cNvPicPr>
            <a:picLocks noChangeAspect="1" noChangeArrowheads="1"/>
          </p:cNvPicPr>
          <p:nvPr/>
        </p:nvPicPr>
        <p:blipFill>
          <a:blip r:embed="rId1" cstate="email"/>
          <a:srcRect l="880" t="21709"/>
          <a:stretch>
            <a:fillRect/>
          </a:stretch>
        </p:blipFill>
        <p:spPr bwMode="auto">
          <a:xfrm>
            <a:off x="611188" y="2708275"/>
            <a:ext cx="8081962" cy="156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3" name="TextBox 3"/>
          <p:cNvSpPr txBox="1">
            <a:spLocks noChangeArrowheads="1"/>
          </p:cNvSpPr>
          <p:nvPr/>
        </p:nvSpPr>
        <p:spPr bwMode="auto">
          <a:xfrm>
            <a:off x="3708400" y="2708275"/>
            <a:ext cx="1309688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厘米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" name="TextBox 3"/>
          <p:cNvSpPr txBox="1">
            <a:spLocks noChangeArrowheads="1"/>
          </p:cNvSpPr>
          <p:nvPr/>
        </p:nvSpPr>
        <p:spPr bwMode="auto">
          <a:xfrm>
            <a:off x="3708400" y="3168650"/>
            <a:ext cx="1309688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米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3678238" y="3629025"/>
            <a:ext cx="1309687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厘米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588125" y="2636838"/>
            <a:ext cx="131127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厘米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6659563" y="3141663"/>
            <a:ext cx="131127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米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6732588" y="3689350"/>
            <a:ext cx="1309687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厘米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3" grpId="0"/>
      <p:bldP spid="2" grpId="0"/>
      <p:bldP spid="3" grpId="0"/>
      <p:bldP spid="4" grpId="0"/>
      <p:bldP spid="5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图片 8" descr="10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50825" y="1628775"/>
            <a:ext cx="83185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图片 10" descr="1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813" y="3995738"/>
            <a:ext cx="11953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图片 11" descr="1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51163" y="2328863"/>
            <a:ext cx="1406525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图片 12" descr="11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38800" y="2501900"/>
            <a:ext cx="13716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图片 13" descr="11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659563" y="3502025"/>
            <a:ext cx="10191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2" name="Text Box 14"/>
          <p:cNvSpPr txBox="1">
            <a:spLocks noChangeArrowheads="1"/>
          </p:cNvSpPr>
          <p:nvPr/>
        </p:nvSpPr>
        <p:spPr bwMode="auto">
          <a:xfrm>
            <a:off x="1981200" y="5657850"/>
            <a:ext cx="8382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400">
                <a:latin typeface="华文新魏" panose="02010800040101010101" pitchFamily="2" charset="-122"/>
                <a:ea typeface="华文新魏" panose="02010800040101010101" pitchFamily="2" charset="-122"/>
              </a:rPr>
              <a:t>小明</a:t>
            </a:r>
            <a:endParaRPr lang="zh-CN" altLang="en-US" sz="24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9943" name="Text Box 15"/>
          <p:cNvSpPr txBox="1">
            <a:spLocks noChangeArrowheads="1"/>
          </p:cNvSpPr>
          <p:nvPr/>
        </p:nvSpPr>
        <p:spPr bwMode="auto">
          <a:xfrm>
            <a:off x="5638800" y="4972050"/>
            <a:ext cx="8382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400">
                <a:latin typeface="华文新魏" panose="02010800040101010101" pitchFamily="2" charset="-122"/>
                <a:ea typeface="华文新魏" panose="02010800040101010101" pitchFamily="2" charset="-122"/>
              </a:rPr>
              <a:t>小强</a:t>
            </a:r>
            <a:endParaRPr lang="zh-CN" altLang="en-US" sz="24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9944" name="Text Box 16"/>
          <p:cNvSpPr txBox="1">
            <a:spLocks noChangeArrowheads="1"/>
          </p:cNvSpPr>
          <p:nvPr/>
        </p:nvSpPr>
        <p:spPr bwMode="auto">
          <a:xfrm>
            <a:off x="7164388" y="5734050"/>
            <a:ext cx="8382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400">
                <a:latin typeface="华文新魏" panose="02010800040101010101" pitchFamily="2" charset="-122"/>
                <a:ea typeface="华文新魏" panose="02010800040101010101" pitchFamily="2" charset="-122"/>
              </a:rPr>
              <a:t>小刚</a:t>
            </a:r>
            <a:endParaRPr lang="zh-CN" altLang="en-US" sz="24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9945" name="Text Box 17"/>
          <p:cNvSpPr txBox="1">
            <a:spLocks noChangeArrowheads="1"/>
          </p:cNvSpPr>
          <p:nvPr/>
        </p:nvSpPr>
        <p:spPr bwMode="auto">
          <a:xfrm>
            <a:off x="2743200" y="4743450"/>
            <a:ext cx="8382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400">
                <a:latin typeface="华文新魏" panose="02010800040101010101" pitchFamily="2" charset="-122"/>
                <a:ea typeface="华文新魏" panose="02010800040101010101" pitchFamily="2" charset="-122"/>
              </a:rPr>
              <a:t>小丽</a:t>
            </a:r>
            <a:endParaRPr lang="zh-CN" altLang="en-US" sz="24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9946" name="Text Box 13"/>
          <p:cNvSpPr txBox="1">
            <a:spLocks noChangeArrowheads="1"/>
          </p:cNvSpPr>
          <p:nvPr/>
        </p:nvSpPr>
        <p:spPr bwMode="auto">
          <a:xfrm>
            <a:off x="523875" y="1727200"/>
            <a:ext cx="490537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3.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谁猜得对？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17" name="图片 16" descr="2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295900" y="874713"/>
            <a:ext cx="2776538" cy="168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9948" name="组合 1"/>
          <p:cNvGrpSpPr/>
          <p:nvPr/>
        </p:nvGrpSpPr>
        <p:grpSpPr bwMode="auto">
          <a:xfrm>
            <a:off x="466725" y="968375"/>
            <a:ext cx="2089150" cy="660400"/>
            <a:chOff x="735" y="1525"/>
            <a:chExt cx="3290" cy="1040"/>
          </a:xfrm>
        </p:grpSpPr>
        <p:sp>
          <p:nvSpPr>
            <p:cNvPr id="39950" name="同侧圆角矩形 8"/>
            <p:cNvSpPr>
              <a:spLocks noChangeArrowheads="1"/>
            </p:cNvSpPr>
            <p:nvPr/>
          </p:nvSpPr>
          <p:spPr bwMode="auto">
            <a:xfrm>
              <a:off x="735" y="1525"/>
              <a:ext cx="3153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学以致用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39951" name="直线连接符 21"/>
            <p:cNvSpPr>
              <a:spLocks noChangeShapeType="1"/>
            </p:cNvSpPr>
            <p:nvPr/>
          </p:nvSpPr>
          <p:spPr bwMode="auto">
            <a:xfrm flipV="1">
              <a:off x="763" y="2555"/>
              <a:ext cx="3262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9949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图片 5" descr="21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84213" y="1989138"/>
            <a:ext cx="7639050" cy="280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2" name="图片 6" descr="2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9913" y="5121275"/>
            <a:ext cx="7704137" cy="41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0963" name="组合 1"/>
          <p:cNvGrpSpPr/>
          <p:nvPr/>
        </p:nvGrpSpPr>
        <p:grpSpPr bwMode="auto">
          <a:xfrm>
            <a:off x="539750" y="981075"/>
            <a:ext cx="2089150" cy="660400"/>
            <a:chOff x="735" y="1525"/>
            <a:chExt cx="3290" cy="1040"/>
          </a:xfrm>
        </p:grpSpPr>
        <p:sp>
          <p:nvSpPr>
            <p:cNvPr id="40965" name="同侧圆角矩形 8"/>
            <p:cNvSpPr>
              <a:spLocks noChangeArrowheads="1"/>
            </p:cNvSpPr>
            <p:nvPr/>
          </p:nvSpPr>
          <p:spPr bwMode="auto">
            <a:xfrm>
              <a:off x="735" y="1525"/>
              <a:ext cx="3153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学以致用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40966" name="直线连接符 21"/>
            <p:cNvSpPr>
              <a:spLocks noChangeShapeType="1"/>
            </p:cNvSpPr>
            <p:nvPr/>
          </p:nvSpPr>
          <p:spPr bwMode="auto">
            <a:xfrm flipV="1">
              <a:off x="763" y="2555"/>
              <a:ext cx="3262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0964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图片 4" descr="23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071563" y="1785938"/>
            <a:ext cx="6786562" cy="299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6" name="TextBox 4"/>
          <p:cNvSpPr txBox="1">
            <a:spLocks noChangeArrowheads="1"/>
          </p:cNvSpPr>
          <p:nvPr/>
        </p:nvSpPr>
        <p:spPr bwMode="auto">
          <a:xfrm>
            <a:off x="642938" y="1785938"/>
            <a:ext cx="100012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 b="1">
                <a:latin typeface="楷体_GB2312"/>
                <a:ea typeface="楷体_GB2312"/>
                <a:cs typeface="楷体_GB2312"/>
              </a:rPr>
              <a:t>5.</a:t>
            </a:r>
            <a:r>
              <a:rPr lang="zh-CN" altLang="en-US" sz="3200" b="1">
                <a:latin typeface="楷体_GB2312"/>
                <a:ea typeface="楷体_GB2312"/>
                <a:cs typeface="楷体_GB2312"/>
              </a:rPr>
              <a:t> </a:t>
            </a:r>
            <a:endParaRPr lang="zh-CN" altLang="en-US" sz="3200" b="1">
              <a:latin typeface="楷体_GB2312"/>
              <a:ea typeface="楷体_GB2312"/>
              <a:cs typeface="楷体_GB2312"/>
            </a:endParaRPr>
          </a:p>
        </p:txBody>
      </p:sp>
      <p:pic>
        <p:nvPicPr>
          <p:cNvPr id="41987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7700" y="4846638"/>
            <a:ext cx="6138863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1988" name="组合 1"/>
          <p:cNvGrpSpPr/>
          <p:nvPr/>
        </p:nvGrpSpPr>
        <p:grpSpPr bwMode="auto">
          <a:xfrm>
            <a:off x="539750" y="981075"/>
            <a:ext cx="2089150" cy="660400"/>
            <a:chOff x="735" y="1525"/>
            <a:chExt cx="3290" cy="1040"/>
          </a:xfrm>
        </p:grpSpPr>
        <p:sp>
          <p:nvSpPr>
            <p:cNvPr id="41990" name="同侧圆角矩形 8"/>
            <p:cNvSpPr>
              <a:spLocks noChangeArrowheads="1"/>
            </p:cNvSpPr>
            <p:nvPr/>
          </p:nvSpPr>
          <p:spPr bwMode="auto">
            <a:xfrm>
              <a:off x="735" y="1525"/>
              <a:ext cx="3153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学以致用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41991" name="直线连接符 21"/>
            <p:cNvSpPr>
              <a:spLocks noChangeShapeType="1"/>
            </p:cNvSpPr>
            <p:nvPr/>
          </p:nvSpPr>
          <p:spPr bwMode="auto">
            <a:xfrm flipV="1">
              <a:off x="763" y="2555"/>
              <a:ext cx="3262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1989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43010" name="同侧圆角矩形 12"/>
          <p:cNvSpPr>
            <a:spLocks noChangeArrowheads="1"/>
          </p:cNvSpPr>
          <p:nvPr/>
        </p:nvSpPr>
        <p:spPr bwMode="auto">
          <a:xfrm>
            <a:off x="466725" y="9683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课堂小结</a:t>
            </a:r>
            <a:endParaRPr lang="zh-CN" altLang="en-US" sz="3000" b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43011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57" name="Rectangle 13"/>
          <p:cNvSpPr>
            <a:spLocks noChangeArrowheads="1"/>
          </p:cNvSpPr>
          <p:nvPr/>
        </p:nvSpPr>
        <p:spPr bwMode="auto">
          <a:xfrm>
            <a:off x="539750" y="4792663"/>
            <a:ext cx="8164513" cy="1273175"/>
          </a:xfrm>
          <a:prstGeom prst="rect">
            <a:avLst/>
          </a:prstGeom>
          <a:solidFill>
            <a:srgbClr val="B6DDE7"/>
          </a:solidFill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200" dirty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2.</a:t>
            </a:r>
            <a:r>
              <a:rPr lang="zh-CN" sz="3200" dirty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记住</a:t>
            </a:r>
            <a:r>
              <a:rPr lang="en-US" altLang="zh-CN" sz="3200" dirty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</a:t>
            </a:r>
            <a:r>
              <a:rPr lang="zh-CN" sz="3200" dirty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米＝</a:t>
            </a:r>
            <a:r>
              <a:rPr lang="zh-CN" altLang="zh-CN" sz="3200" dirty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100</a:t>
            </a:r>
            <a:r>
              <a:rPr lang="zh-CN" sz="3200" dirty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厘米。还学会了量出物体的长度，注意测量时要从</a:t>
            </a:r>
            <a:r>
              <a:rPr lang="zh-CN" altLang="zh-CN" sz="3200" dirty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0</a:t>
            </a:r>
            <a:r>
              <a:rPr lang="zh-CN" sz="3200" dirty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刻度量起。</a:t>
            </a:r>
            <a:endParaRPr lang="zh-CN" sz="3200" dirty="0"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grpSp>
        <p:nvGrpSpPr>
          <p:cNvPr id="23558" name="Group 24"/>
          <p:cNvGrpSpPr/>
          <p:nvPr/>
        </p:nvGrpSpPr>
        <p:grpSpPr bwMode="auto">
          <a:xfrm>
            <a:off x="612775" y="1771650"/>
            <a:ext cx="2519363" cy="1152525"/>
            <a:chOff x="0" y="0"/>
            <a:chExt cx="1587" cy="726"/>
          </a:xfrm>
        </p:grpSpPr>
        <p:sp>
          <p:nvSpPr>
            <p:cNvPr id="43018" name="AutoShape 27"/>
            <p:cNvSpPr>
              <a:spLocks noChangeArrowheads="1"/>
            </p:cNvSpPr>
            <p:nvPr/>
          </p:nvSpPr>
          <p:spPr bwMode="auto">
            <a:xfrm>
              <a:off x="0" y="12"/>
              <a:ext cx="1542" cy="714"/>
            </a:xfrm>
            <a:prstGeom prst="wedgeRoundRectCallout">
              <a:avLst>
                <a:gd name="adj1" fmla="val 64014"/>
                <a:gd name="adj2" fmla="val -7806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/>
            <a:p>
              <a:pPr algn="just">
                <a:buFont typeface="Arial" panose="020B0604020202020204" pitchFamily="34" charset="0"/>
                <a:buNone/>
              </a:pPr>
              <a:endParaRPr lang="en-US" altLang="zh-CN" sz="2000">
                <a:solidFill>
                  <a:srgbClr val="1C1C1C"/>
                </a:solidFill>
                <a:latin typeface="楷体_GB2312"/>
                <a:ea typeface="楷体_GB2312"/>
                <a:cs typeface="楷体_GB2312"/>
                <a:sym typeface="楷体_GB2312"/>
              </a:endParaRPr>
            </a:p>
            <a:p>
              <a:pPr>
                <a:buFont typeface="Arial" panose="020B0604020202020204" pitchFamily="34" charset="0"/>
                <a:buNone/>
              </a:pPr>
              <a:endParaRPr lang="en-US" altLang="zh-CN"/>
            </a:p>
          </p:txBody>
        </p:sp>
        <p:sp>
          <p:nvSpPr>
            <p:cNvPr id="43019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1587" cy="70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zh-CN" altLang="en-US" sz="2800"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    大家有什么收获？</a:t>
              </a:r>
              <a:endParaRPr lang="zh-CN" altLang="en-US"/>
            </a:p>
          </p:txBody>
        </p:sp>
      </p:grpSp>
      <p:grpSp>
        <p:nvGrpSpPr>
          <p:cNvPr id="43014" name="Group 23"/>
          <p:cNvGrpSpPr>
            <a:grpSpLocks noChangeAspect="1"/>
          </p:cNvGrpSpPr>
          <p:nvPr/>
        </p:nvGrpSpPr>
        <p:grpSpPr bwMode="auto">
          <a:xfrm>
            <a:off x="3276600" y="1557338"/>
            <a:ext cx="2447925" cy="1871662"/>
            <a:chOff x="0" y="0"/>
            <a:chExt cx="1950" cy="1406"/>
          </a:xfrm>
        </p:grpSpPr>
        <p:pic>
          <p:nvPicPr>
            <p:cNvPr id="43016" name="Picture 10" descr="76副本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919" y="0"/>
              <a:ext cx="1031" cy="1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017" name="Picture 22" descr="95副本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97"/>
              <a:ext cx="1024" cy="1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567" name="矩形 21"/>
          <p:cNvSpPr>
            <a:spLocks noChangeArrowheads="1"/>
          </p:cNvSpPr>
          <p:nvPr/>
        </p:nvSpPr>
        <p:spPr bwMode="auto">
          <a:xfrm>
            <a:off x="539750" y="3141663"/>
            <a:ext cx="8078788" cy="1554162"/>
          </a:xfrm>
          <a:prstGeom prst="rect">
            <a:avLst/>
          </a:prstGeom>
          <a:solidFill>
            <a:srgbClr val="F2DADA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1.</a:t>
            </a:r>
            <a:r>
              <a:rPr lang="zh-CN" sz="32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知道了课桌的长大约是</a:t>
            </a:r>
            <a:r>
              <a:rPr lang="zh-CN" altLang="zh-CN" sz="32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</a:t>
            </a:r>
            <a:r>
              <a:rPr lang="zh-CN" sz="32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米，并且知道了测量较短的物体用“厘米”作单位，测量比较长的物体用“米”作单位，</a:t>
            </a:r>
            <a:endParaRPr lang="zh-CN" sz="32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edge">
                                      <p:cBhvr>
                                        <p:cTn id="13" dur="20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8" dur="1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 bldLvl="0" animBg="1"/>
      <p:bldP spid="23567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19458" name="同侧圆角矩形 23"/>
          <p:cNvSpPr>
            <a:spLocks noChangeArrowheads="1"/>
          </p:cNvSpPr>
          <p:nvPr/>
        </p:nvSpPr>
        <p:spPr bwMode="auto">
          <a:xfrm>
            <a:off x="452438" y="981075"/>
            <a:ext cx="2001837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学习目标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6150" name="矩形 1"/>
          <p:cNvSpPr>
            <a:spLocks noChangeArrowheads="1"/>
          </p:cNvSpPr>
          <p:nvPr/>
        </p:nvSpPr>
        <p:spPr bwMode="auto">
          <a:xfrm>
            <a:off x="682625" y="1989138"/>
            <a:ext cx="7632700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3.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通过实际测量活动，使学生初步学会用米尺测量较长的物体的长度。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9461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051050" y="2565400"/>
            <a:ext cx="5834063" cy="366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482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0485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情景导入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0486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3" name="文本框 1"/>
          <p:cNvSpPr txBox="1">
            <a:spLocks noChangeArrowheads="1"/>
          </p:cNvSpPr>
          <p:nvPr/>
        </p:nvSpPr>
        <p:spPr bwMode="auto">
          <a:xfrm>
            <a:off x="395288" y="1628775"/>
            <a:ext cx="8062912" cy="1189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看看长颈鹿和小乌龟在游乐园门口遇到了什么问题？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0484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5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1510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 dirty="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1511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21506" name="图片 3" descr="QQ截图2016010910065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971550" y="3429000"/>
            <a:ext cx="6945313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755650" y="1917700"/>
            <a:ext cx="7218363" cy="1187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100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根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1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厘米的小棒接起来，才够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1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米长呢！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827088" y="5013325"/>
            <a:ext cx="7218362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1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米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=100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厘米，米可以用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m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表示。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1509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971550" y="2060575"/>
            <a:ext cx="5000625" cy="368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2530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2532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2533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531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116013" y="1844675"/>
            <a:ext cx="5183187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51275" y="3429000"/>
            <a:ext cx="3775075" cy="196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3555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3557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3558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3556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34"/>
          <p:cNvSpPr txBox="1">
            <a:spLocks noChangeArrowheads="1"/>
          </p:cNvSpPr>
          <p:nvPr/>
        </p:nvSpPr>
        <p:spPr bwMode="auto">
          <a:xfrm>
            <a:off x="609600" y="2452688"/>
            <a:ext cx="228600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200" dirty="0">
                <a:latin typeface="华文新魏" panose="02010800040101010101" pitchFamily="2" charset="-122"/>
                <a:ea typeface="华文新魏" panose="02010800040101010101" pitchFamily="2" charset="-122"/>
              </a:rPr>
              <a:t>门高约</a:t>
            </a:r>
            <a:r>
              <a:rPr lang="en-US" altLang="zh-CN" sz="3200" dirty="0"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en-US" altLang="zh-CN" sz="3600" u="sng" dirty="0">
                <a:latin typeface="华文新魏" panose="02010800040101010101" pitchFamily="2" charset="-122"/>
                <a:ea typeface="华文新魏" panose="02010800040101010101" pitchFamily="2" charset="-122"/>
              </a:rPr>
              <a:t>          </a:t>
            </a:r>
            <a:endParaRPr lang="en-US" altLang="zh-CN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24000"/>
          </a:blip>
          <a:srcRect/>
          <a:stretch>
            <a:fillRect/>
          </a:stretch>
        </p:blipFill>
        <p:spPr bwMode="auto">
          <a:xfrm>
            <a:off x="2227263" y="2266950"/>
            <a:ext cx="104933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30000"/>
          </a:blip>
          <a:srcRect/>
          <a:stretch>
            <a:fillRect/>
          </a:stretch>
        </p:blipFill>
        <p:spPr bwMode="auto">
          <a:xfrm>
            <a:off x="2700338" y="836613"/>
            <a:ext cx="676275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2341563" y="2420938"/>
            <a:ext cx="53340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660066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米</a:t>
            </a:r>
            <a:endParaRPr lang="zh-CN" altLang="en-US" sz="3600">
              <a:solidFill>
                <a:srgbClr val="660066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6770688" y="2409825"/>
            <a:ext cx="1447800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 b="1">
                <a:solidFill>
                  <a:srgbClr val="660066"/>
                </a:solidFill>
                <a:ea typeface="楷体_GB2312"/>
                <a:cs typeface="楷体_GB2312"/>
              </a:rPr>
              <a:t>厘米</a:t>
            </a:r>
            <a:endParaRPr lang="zh-CN" altLang="en-US" sz="3600" b="1">
              <a:solidFill>
                <a:srgbClr val="660066"/>
              </a:solidFill>
              <a:ea typeface="楷体_GB2312"/>
              <a:cs typeface="楷体_GB2312"/>
            </a:endParaRPr>
          </a:p>
        </p:txBody>
      </p:sp>
      <p:sp>
        <p:nvSpPr>
          <p:cNvPr id="17422" name="Text Box 14"/>
          <p:cNvSpPr txBox="1">
            <a:spLocks noChangeArrowheads="1"/>
          </p:cNvSpPr>
          <p:nvPr/>
        </p:nvSpPr>
        <p:spPr bwMode="auto">
          <a:xfrm>
            <a:off x="2732088" y="3182938"/>
            <a:ext cx="144780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660066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厘米</a:t>
            </a:r>
            <a:endParaRPr lang="zh-CN" altLang="en-US" sz="3600">
              <a:solidFill>
                <a:srgbClr val="660066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7423" name="Text Box 15"/>
          <p:cNvSpPr txBox="1">
            <a:spLocks noChangeArrowheads="1"/>
          </p:cNvSpPr>
          <p:nvPr/>
        </p:nvSpPr>
        <p:spPr bwMode="auto">
          <a:xfrm>
            <a:off x="6791325" y="3173413"/>
            <a:ext cx="1447800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 b="1">
                <a:solidFill>
                  <a:srgbClr val="660066"/>
                </a:solidFill>
                <a:ea typeface="楷体_GB2312"/>
                <a:cs typeface="楷体_GB2312"/>
              </a:rPr>
              <a:t>厘米</a:t>
            </a:r>
            <a:endParaRPr lang="zh-CN" altLang="en-US" sz="3600" b="1">
              <a:solidFill>
                <a:srgbClr val="660066"/>
              </a:solidFill>
              <a:ea typeface="楷体_GB2312"/>
              <a:cs typeface="楷体_GB2312"/>
            </a:endParaRPr>
          </a:p>
        </p:txBody>
      </p:sp>
      <p:sp>
        <p:nvSpPr>
          <p:cNvPr id="17424" name="Text Box 16"/>
          <p:cNvSpPr txBox="1">
            <a:spLocks noChangeArrowheads="1"/>
          </p:cNvSpPr>
          <p:nvPr/>
        </p:nvSpPr>
        <p:spPr bwMode="auto">
          <a:xfrm>
            <a:off x="3668713" y="4041775"/>
            <a:ext cx="1447800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 b="1">
                <a:solidFill>
                  <a:srgbClr val="660066"/>
                </a:solidFill>
                <a:ea typeface="楷体_GB2312"/>
                <a:cs typeface="楷体_GB2312"/>
              </a:rPr>
              <a:t>厘米</a:t>
            </a:r>
            <a:endParaRPr lang="zh-CN" altLang="en-US" sz="3600" b="1">
              <a:solidFill>
                <a:srgbClr val="660066"/>
              </a:solidFill>
              <a:ea typeface="楷体_GB2312"/>
              <a:cs typeface="楷体_GB2312"/>
            </a:endParaRPr>
          </a:p>
        </p:txBody>
      </p:sp>
      <p:sp>
        <p:nvSpPr>
          <p:cNvPr id="17425" name="Text Box 17"/>
          <p:cNvSpPr txBox="1">
            <a:spLocks noChangeArrowheads="1"/>
          </p:cNvSpPr>
          <p:nvPr/>
        </p:nvSpPr>
        <p:spPr bwMode="auto">
          <a:xfrm>
            <a:off x="6783388" y="3990975"/>
            <a:ext cx="533400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 b="1">
                <a:solidFill>
                  <a:srgbClr val="660066"/>
                </a:solidFill>
                <a:ea typeface="楷体_GB2312"/>
                <a:cs typeface="楷体_GB2312"/>
              </a:rPr>
              <a:t>米</a:t>
            </a:r>
            <a:endParaRPr lang="zh-CN" altLang="en-US" sz="3600" b="1">
              <a:solidFill>
                <a:srgbClr val="660066"/>
              </a:solidFill>
              <a:ea typeface="楷体_GB2312"/>
              <a:cs typeface="楷体_GB2312"/>
            </a:endParaRPr>
          </a:p>
        </p:txBody>
      </p:sp>
      <p:grpSp>
        <p:nvGrpSpPr>
          <p:cNvPr id="24586" name="Group 33"/>
          <p:cNvGrpSpPr/>
          <p:nvPr/>
        </p:nvGrpSpPr>
        <p:grpSpPr bwMode="auto">
          <a:xfrm>
            <a:off x="303213" y="2071688"/>
            <a:ext cx="7685087" cy="2919412"/>
            <a:chOff x="144" y="1536"/>
            <a:chExt cx="4841" cy="2345"/>
          </a:xfrm>
        </p:grpSpPr>
        <p:pic>
          <p:nvPicPr>
            <p:cNvPr id="24603" name="Picture 2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42000" contrast="60000"/>
            </a:blip>
            <a:srcRect r="-15"/>
            <a:stretch>
              <a:fillRect/>
            </a:stretch>
          </p:blipFill>
          <p:spPr bwMode="auto">
            <a:xfrm>
              <a:off x="144" y="1536"/>
              <a:ext cx="480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604" name="Picture 2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42000" contrast="64000"/>
            </a:blip>
            <a:srcRect/>
            <a:stretch>
              <a:fillRect/>
            </a:stretch>
          </p:blipFill>
          <p:spPr bwMode="auto">
            <a:xfrm>
              <a:off x="144" y="1728"/>
              <a:ext cx="192" cy="1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605" name="Picture 2"/>
            <p:cNvPicPr>
              <a:picLocks noChangeAspect="1" noChangeArrowheads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54000" contrast="90000"/>
            </a:blip>
            <a:srcRect r="-15"/>
            <a:stretch>
              <a:fillRect/>
            </a:stretch>
          </p:blipFill>
          <p:spPr bwMode="auto">
            <a:xfrm>
              <a:off x="184" y="3641"/>
              <a:ext cx="4801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606" name="Picture 2"/>
            <p:cNvPicPr>
              <a:picLocks noChangeAspect="1" noChangeArrowheads="1"/>
            </p:cNvPicPr>
            <p:nvPr/>
          </p:nvPicPr>
          <p:blipFill>
            <a:blip r:embed="rId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34000" contrast="58000"/>
            </a:blip>
            <a:srcRect r="-153" b="-616"/>
            <a:stretch>
              <a:fillRect/>
            </a:stretch>
          </p:blipFill>
          <p:spPr bwMode="auto">
            <a:xfrm>
              <a:off x="144" y="2728"/>
              <a:ext cx="192" cy="9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607" name="Picture 2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42000" contrast="64000"/>
            </a:blip>
            <a:srcRect/>
            <a:stretch>
              <a:fillRect/>
            </a:stretch>
          </p:blipFill>
          <p:spPr bwMode="auto">
            <a:xfrm>
              <a:off x="4752" y="1680"/>
              <a:ext cx="192" cy="1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608" name="Picture 2"/>
            <p:cNvPicPr>
              <a:picLocks noChangeAspect="1" noChangeArrowheads="1"/>
            </p:cNvPicPr>
            <p:nvPr/>
          </p:nvPicPr>
          <p:blipFill>
            <a:blip r:embed="rId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34000" contrast="58000"/>
            </a:blip>
            <a:srcRect r="-153" b="-616"/>
            <a:stretch>
              <a:fillRect/>
            </a:stretch>
          </p:blipFill>
          <p:spPr bwMode="auto">
            <a:xfrm>
              <a:off x="4752" y="2680"/>
              <a:ext cx="192" cy="9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4587" name="Text Box 32"/>
          <p:cNvSpPr txBox="1">
            <a:spLocks noChangeArrowheads="1"/>
          </p:cNvSpPr>
          <p:nvPr/>
        </p:nvSpPr>
        <p:spPr bwMode="auto">
          <a:xfrm>
            <a:off x="3348038" y="909638"/>
            <a:ext cx="5037137" cy="1066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200" dirty="0">
                <a:latin typeface="华文新魏" panose="02010800040101010101" pitchFamily="2" charset="-122"/>
                <a:ea typeface="华文新魏" panose="02010800040101010101" pitchFamily="2" charset="-122"/>
              </a:rPr>
              <a:t>想一想，填“厘米”还是“米”呢？</a:t>
            </a:r>
            <a:endParaRPr lang="zh-CN" altLang="en-US" sz="32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4588" name="Text Box 35"/>
          <p:cNvSpPr txBox="1">
            <a:spLocks noChangeArrowheads="1"/>
          </p:cNvSpPr>
          <p:nvPr/>
        </p:nvSpPr>
        <p:spPr bwMode="auto">
          <a:xfrm>
            <a:off x="4619625" y="2465388"/>
            <a:ext cx="3810000" cy="5794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200">
                <a:latin typeface="华文新魏" panose="02010800040101010101" pitchFamily="2" charset="-122"/>
                <a:ea typeface="华文新魏" panose="02010800040101010101" pitchFamily="2" charset="-122"/>
              </a:rPr>
              <a:t>一拃长约</a:t>
            </a:r>
            <a:r>
              <a:rPr lang="en-US" altLang="zh-CN" sz="3200">
                <a:latin typeface="华文新魏" panose="02010800040101010101" pitchFamily="2" charset="-122"/>
                <a:ea typeface="华文新魏" panose="02010800040101010101" pitchFamily="2" charset="-122"/>
              </a:rPr>
              <a:t>15</a:t>
            </a:r>
            <a:r>
              <a:rPr lang="en-US" altLang="zh-CN" sz="3200" u="sng">
                <a:latin typeface="华文新魏" panose="02010800040101010101" pitchFamily="2" charset="-122"/>
                <a:ea typeface="华文新魏" panose="02010800040101010101" pitchFamily="2" charset="-122"/>
              </a:rPr>
              <a:t>          </a:t>
            </a:r>
            <a:endParaRPr lang="en-US" altLang="zh-CN" sz="3200" u="sng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24589" name="Picture 2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24000"/>
          </a:blip>
          <a:srcRect/>
          <a:stretch>
            <a:fillRect/>
          </a:stretch>
        </p:blipFill>
        <p:spPr bwMode="auto">
          <a:xfrm>
            <a:off x="6819900" y="2278063"/>
            <a:ext cx="104933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90" name="Text Box 37"/>
          <p:cNvSpPr txBox="1">
            <a:spLocks noChangeArrowheads="1"/>
          </p:cNvSpPr>
          <p:nvPr/>
        </p:nvSpPr>
        <p:spPr bwMode="auto">
          <a:xfrm>
            <a:off x="574675" y="3240088"/>
            <a:ext cx="228600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200" dirty="0">
                <a:latin typeface="华文新魏" panose="02010800040101010101" pitchFamily="2" charset="-122"/>
                <a:ea typeface="华文新魏" panose="02010800040101010101" pitchFamily="2" charset="-122"/>
              </a:rPr>
              <a:t>黄瓜长约</a:t>
            </a:r>
            <a:r>
              <a:rPr lang="en-US" altLang="zh-CN" sz="3200" dirty="0">
                <a:latin typeface="华文新魏" panose="02010800040101010101" pitchFamily="2" charset="-122"/>
                <a:ea typeface="华文新魏" panose="02010800040101010101" pitchFamily="2" charset="-122"/>
              </a:rPr>
              <a:t>20</a:t>
            </a:r>
            <a:r>
              <a:rPr lang="en-US" altLang="zh-CN" sz="3600" u="sng" dirty="0">
                <a:latin typeface="华文新魏" panose="02010800040101010101" pitchFamily="2" charset="-122"/>
                <a:ea typeface="华文新魏" panose="02010800040101010101" pitchFamily="2" charset="-122"/>
              </a:rPr>
              <a:t>          </a:t>
            </a:r>
            <a:endParaRPr lang="en-US" altLang="zh-CN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4591" name="Text Box 38"/>
          <p:cNvSpPr txBox="1">
            <a:spLocks noChangeArrowheads="1"/>
          </p:cNvSpPr>
          <p:nvPr/>
        </p:nvSpPr>
        <p:spPr bwMode="auto">
          <a:xfrm>
            <a:off x="4886325" y="3238500"/>
            <a:ext cx="228600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200">
                <a:latin typeface="华文新魏" panose="02010800040101010101" pitchFamily="2" charset="-122"/>
                <a:ea typeface="华文新魏" panose="02010800040101010101" pitchFamily="2" charset="-122"/>
              </a:rPr>
              <a:t>橡皮长约</a:t>
            </a:r>
            <a:r>
              <a:rPr lang="en-US" altLang="zh-CN" sz="3200"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r>
              <a:rPr lang="en-US" altLang="zh-CN" sz="3600" u="sng">
                <a:latin typeface="华文新魏" panose="02010800040101010101" pitchFamily="2" charset="-122"/>
                <a:ea typeface="华文新魏" panose="02010800040101010101" pitchFamily="2" charset="-122"/>
              </a:rPr>
              <a:t>          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4592" name="Text Box 39"/>
          <p:cNvSpPr txBox="1">
            <a:spLocks noChangeArrowheads="1"/>
          </p:cNvSpPr>
          <p:nvPr/>
        </p:nvSpPr>
        <p:spPr bwMode="auto">
          <a:xfrm>
            <a:off x="587375" y="4003675"/>
            <a:ext cx="342900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200">
                <a:latin typeface="华文新魏" panose="02010800040101010101" pitchFamily="2" charset="-122"/>
                <a:ea typeface="华文新魏" panose="02010800040101010101" pitchFamily="2" charset="-122"/>
              </a:rPr>
              <a:t>李老师身高约</a:t>
            </a:r>
            <a:r>
              <a:rPr lang="en-US" altLang="zh-CN" sz="3200">
                <a:latin typeface="华文新魏" panose="02010800040101010101" pitchFamily="2" charset="-122"/>
                <a:ea typeface="华文新魏" panose="02010800040101010101" pitchFamily="2" charset="-122"/>
              </a:rPr>
              <a:t>175</a:t>
            </a:r>
            <a:r>
              <a:rPr lang="en-US" altLang="zh-CN" sz="3600" u="sng">
                <a:latin typeface="华文新魏" panose="02010800040101010101" pitchFamily="2" charset="-122"/>
                <a:ea typeface="华文新魏" panose="02010800040101010101" pitchFamily="2" charset="-122"/>
              </a:rPr>
              <a:t>          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4593" name="Text Box 40"/>
          <p:cNvSpPr txBox="1">
            <a:spLocks noChangeArrowheads="1"/>
          </p:cNvSpPr>
          <p:nvPr/>
        </p:nvSpPr>
        <p:spPr bwMode="auto">
          <a:xfrm>
            <a:off x="4927600" y="3981450"/>
            <a:ext cx="228600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200">
                <a:latin typeface="华文新魏" panose="02010800040101010101" pitchFamily="2" charset="-122"/>
                <a:ea typeface="华文新魏" panose="02010800040101010101" pitchFamily="2" charset="-122"/>
              </a:rPr>
              <a:t>树高约</a:t>
            </a:r>
            <a:r>
              <a:rPr lang="en-US" altLang="zh-CN" sz="3200">
                <a:latin typeface="华文新魏" panose="02010800040101010101" pitchFamily="2" charset="-122"/>
                <a:ea typeface="华文新魏" panose="02010800040101010101" pitchFamily="2" charset="-122"/>
              </a:rPr>
              <a:t>10</a:t>
            </a:r>
            <a:r>
              <a:rPr lang="en-US" altLang="zh-CN" sz="3600" u="sng">
                <a:latin typeface="华文新魏" panose="02010800040101010101" pitchFamily="2" charset="-122"/>
                <a:ea typeface="华文新魏" panose="02010800040101010101" pitchFamily="2" charset="-122"/>
              </a:rPr>
              <a:t>          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24594" name="Picture 2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24000"/>
          </a:blip>
          <a:srcRect/>
          <a:stretch>
            <a:fillRect/>
          </a:stretch>
        </p:blipFill>
        <p:spPr bwMode="auto">
          <a:xfrm>
            <a:off x="2843213" y="3068638"/>
            <a:ext cx="104933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5" name="Picture 2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24000"/>
          </a:blip>
          <a:srcRect/>
          <a:stretch>
            <a:fillRect/>
          </a:stretch>
        </p:blipFill>
        <p:spPr bwMode="auto">
          <a:xfrm>
            <a:off x="3740150" y="3905250"/>
            <a:ext cx="104933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6" name="Picture 2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24000"/>
          </a:blip>
          <a:srcRect/>
          <a:stretch>
            <a:fillRect/>
          </a:stretch>
        </p:blipFill>
        <p:spPr bwMode="auto">
          <a:xfrm>
            <a:off x="6845300" y="3044825"/>
            <a:ext cx="104933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7" name="Picture 2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24000"/>
          </a:blip>
          <a:srcRect/>
          <a:stretch>
            <a:fillRect/>
          </a:stretch>
        </p:blipFill>
        <p:spPr bwMode="auto">
          <a:xfrm>
            <a:off x="6691313" y="3859213"/>
            <a:ext cx="104933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图片 30" descr="5.png"/>
          <p:cNvPicPr>
            <a:picLocks noChangeAspect="1" noChangeArrowheads="1"/>
          </p:cNvPicPr>
          <p:nvPr/>
        </p:nvPicPr>
        <p:blipFill>
          <a:blip r:embed="rId7" cstate="email">
            <a:lum bright="-10000" contrast="20000"/>
          </a:blip>
          <a:srcRect/>
          <a:stretch>
            <a:fillRect/>
          </a:stretch>
        </p:blipFill>
        <p:spPr bwMode="auto">
          <a:xfrm>
            <a:off x="5795963" y="4868863"/>
            <a:ext cx="2336800" cy="149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4599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4601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4602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4600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0" grpId="0"/>
      <p:bldP spid="17421" grpId="0"/>
      <p:bldP spid="17422" grpId="0"/>
      <p:bldP spid="17423" grpId="0"/>
      <p:bldP spid="17424" grpId="0"/>
      <p:bldP spid="174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图片 78" descr="6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928688" y="1928813"/>
            <a:ext cx="6207125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图片 79" descr="7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625" y="2857500"/>
            <a:ext cx="4525963" cy="268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" name="图片 80" descr="8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54563" y="2857500"/>
            <a:ext cx="4197350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" name="图片 81" descr="9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86338" y="4857750"/>
            <a:ext cx="3870325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5605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5607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5608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5606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1252</Words>
  <Application>WPS 演示</Application>
  <PresentationFormat>全屏显示(4:3)</PresentationFormat>
  <Paragraphs>268</Paragraphs>
  <Slides>26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41" baseType="lpstr">
      <vt:lpstr>Arial</vt:lpstr>
      <vt:lpstr>宋体</vt:lpstr>
      <vt:lpstr>Wingdings</vt:lpstr>
      <vt:lpstr>Calibri</vt:lpstr>
      <vt:lpstr>Calibri</vt:lpstr>
      <vt:lpstr>华文新魏</vt:lpstr>
      <vt:lpstr>华文楷体</vt:lpstr>
      <vt:lpstr>黑体</vt:lpstr>
      <vt:lpstr>微软雅黑</vt:lpstr>
      <vt:lpstr>Candara</vt:lpstr>
      <vt:lpstr>楷体_GB2312</vt:lpstr>
      <vt:lpstr>新宋体</vt:lpstr>
      <vt:lpstr>Arial Unicode MS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244</cp:revision>
  <dcterms:created xsi:type="dcterms:W3CDTF">2015-10-12T13:43:00Z</dcterms:created>
  <dcterms:modified xsi:type="dcterms:W3CDTF">2023-10-30T05:18:06Z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9B9A48699680453C8D2A6D3B7EBA8276_12</vt:lpwstr>
  </property>
</Properties>
</file>