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71" r:id="rId3"/>
    <p:sldId id="264" r:id="rId4"/>
    <p:sldId id="435" r:id="rId5"/>
    <p:sldId id="457" r:id="rId6"/>
    <p:sldId id="461" r:id="rId7"/>
    <p:sldId id="458" r:id="rId8"/>
    <p:sldId id="459" r:id="rId10"/>
    <p:sldId id="460" r:id="rId11"/>
    <p:sldId id="406" r:id="rId12"/>
    <p:sldId id="462" r:id="rId13"/>
    <p:sldId id="463" r:id="rId14"/>
    <p:sldId id="464" r:id="rId15"/>
    <p:sldId id="465" r:id="rId16"/>
    <p:sldId id="466" r:id="rId17"/>
    <p:sldId id="467" r:id="rId18"/>
    <p:sldId id="468" r:id="rId19"/>
    <p:sldId id="469" r:id="rId20"/>
    <p:sldId id="470" r:id="rId21"/>
    <p:sldId id="300" r:id="rId22"/>
  </p:sldIdLst>
  <p:sldSz cx="9144000" cy="6858000" type="screen4x3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888" y="-90"/>
      </p:cViewPr>
      <p:guideLst>
        <p:guide orient="horz" pos="213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4101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4D06555-01DB-46F9-A364-906C85BEB59C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  <a:ln>
            <a:solidFill>
              <a:srgbClr val="000000"/>
            </a:solidFill>
          </a:ln>
        </p:spPr>
      </p:sp>
      <p:sp>
        <p:nvSpPr>
          <p:cNvPr id="2253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solidFill>
            <a:srgbClr val="FFFFFF"/>
          </a:solidFill>
          <a:ln>
            <a:miter lim="800000"/>
          </a:ln>
        </p:spPr>
        <p:txBody>
          <a:bodyPr/>
          <a:lstStyle/>
          <a:p>
            <a:pPr eaLnBrk="1" hangingPunct="1"/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2253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7" cy="457200"/>
          </a:xfrm>
          <a:noFill/>
          <a:ln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fld id="{D0AF79FA-BC43-40AA-A25E-19AEB2114823}" type="slidenum">
              <a:rPr lang="zh-CN" altLang="en-US" sz="1200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smtClean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  <a:ln>
            <a:solidFill>
              <a:srgbClr val="000000"/>
            </a:solidFill>
          </a:ln>
        </p:spPr>
      </p:sp>
      <p:sp>
        <p:nvSpPr>
          <p:cNvPr id="2457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solidFill>
            <a:srgbClr val="FFFFFF"/>
          </a:solidFill>
          <a:ln>
            <a:miter lim="800000"/>
          </a:ln>
        </p:spPr>
        <p:txBody>
          <a:bodyPr/>
          <a:lstStyle/>
          <a:p>
            <a:pPr eaLnBrk="1" hangingPunct="1"/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2457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7" cy="457200"/>
          </a:xfrm>
          <a:noFill/>
          <a:ln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fld id="{8919E1BD-2F7A-4D13-92F7-9776F80A2830}" type="slidenum">
              <a:rPr lang="zh-CN" altLang="en-US" sz="1200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z="1200" smtClean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467715" y="1340855"/>
            <a:ext cx="64881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第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7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单元   分一分与除法</a:t>
            </a:r>
            <a:endParaRPr lang="en-US" altLang="zh-CN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楷体" panose="02010600040101010101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0" y="2852960"/>
            <a:ext cx="9144000" cy="11079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66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分</a:t>
            </a:r>
            <a:r>
              <a:rPr lang="zh-CN" altLang="en-US" sz="6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糖果</a:t>
            </a:r>
            <a:endParaRPr lang="en-US" altLang="zh-CN" sz="6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7692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7693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65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7651" name="文本框 1"/>
          <p:cNvSpPr txBox="1">
            <a:spLocks noChangeArrowheads="1"/>
          </p:cNvSpPr>
          <p:nvPr/>
        </p:nvSpPr>
        <p:spPr bwMode="auto">
          <a:xfrm>
            <a:off x="466725" y="1773238"/>
            <a:ext cx="82645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1.50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本书平均分给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个人，可以怎样分？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466725" y="2420938"/>
            <a:ext cx="14700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835150" y="2492375"/>
          <a:ext cx="6397625" cy="3246224"/>
        </p:xfrm>
        <a:graphic>
          <a:graphicData uri="http://schemas.openxmlformats.org/drawingml/2006/table">
            <a:tbl>
              <a:tblPr/>
              <a:tblGrid>
                <a:gridCol w="1589088"/>
                <a:gridCol w="969962"/>
                <a:gridCol w="1279525"/>
                <a:gridCol w="1279525"/>
                <a:gridCol w="1279525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生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生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2</a:t>
                      </a: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sym typeface="+mn-ea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生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3</a:t>
                      </a: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sym typeface="+mn-ea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生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4</a:t>
                      </a: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sym typeface="+mn-ea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第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</a:t>
                      </a: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次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5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5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5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5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第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</a:t>
                      </a: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次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5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5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5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5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第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次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第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4</a:t>
                      </a: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次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555875" y="5734050"/>
            <a:ext cx="30114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还剩下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本。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867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867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67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8675" name="文本框 1"/>
          <p:cNvSpPr txBox="1">
            <a:spLocks noChangeArrowheads="1"/>
          </p:cNvSpPr>
          <p:nvPr/>
        </p:nvSpPr>
        <p:spPr bwMode="auto">
          <a:xfrm>
            <a:off x="684213" y="1917700"/>
            <a:ext cx="7853362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2.30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朵花平均分给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个人，可以怎样分？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900113" y="32131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900113" y="4005263"/>
            <a:ext cx="72390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可以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朵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朵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地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分，然后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朵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朵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地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分，看最后还剩下几朵。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974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974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69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9699" name="文本框 1"/>
          <p:cNvSpPr txBox="1">
            <a:spLocks noChangeArrowheads="1"/>
          </p:cNvSpPr>
          <p:nvPr/>
        </p:nvSpPr>
        <p:spPr bwMode="auto">
          <a:xfrm>
            <a:off x="466725" y="1773238"/>
            <a:ext cx="82645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30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朵花平均分给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个人，可以怎样分？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466725" y="2420938"/>
            <a:ext cx="14700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835150" y="2492375"/>
          <a:ext cx="6397625" cy="3246224"/>
        </p:xfrm>
        <a:graphic>
          <a:graphicData uri="http://schemas.openxmlformats.org/drawingml/2006/table">
            <a:tbl>
              <a:tblPr/>
              <a:tblGrid>
                <a:gridCol w="1589088"/>
                <a:gridCol w="969962"/>
                <a:gridCol w="1279525"/>
                <a:gridCol w="1279525"/>
                <a:gridCol w="1279525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生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生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2</a:t>
                      </a: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sym typeface="+mn-ea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生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3</a:t>
                      </a: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sym typeface="+mn-ea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生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4</a:t>
                      </a: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sym typeface="+mn-ea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第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</a:t>
                      </a: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次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第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</a:t>
                      </a: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次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第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次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第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4</a:t>
                      </a: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次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555875" y="5734050"/>
            <a:ext cx="30114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还剩下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朵。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直线连接符 21"/>
          <p:cNvSpPr>
            <a:spLocks noChangeShapeType="1"/>
          </p:cNvSpPr>
          <p:nvPr/>
        </p:nvSpPr>
        <p:spPr bwMode="auto">
          <a:xfrm flipV="1">
            <a:off x="482600" y="1624013"/>
            <a:ext cx="2073275" cy="4762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0723" name="文本框 1"/>
          <p:cNvSpPr txBox="1">
            <a:spLocks noChangeArrowheads="1"/>
          </p:cNvSpPr>
          <p:nvPr/>
        </p:nvSpPr>
        <p:spPr bwMode="auto">
          <a:xfrm>
            <a:off x="728663" y="1762125"/>
            <a:ext cx="8264525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20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个苹果平均分给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个人，可以怎样分？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aphicFrame>
        <p:nvGraphicFramePr>
          <p:cNvPr id="2" name="表格 1"/>
          <p:cNvGraphicFramePr/>
          <p:nvPr/>
        </p:nvGraphicFramePr>
        <p:xfrm>
          <a:off x="1835150" y="2492375"/>
          <a:ext cx="5118100" cy="3246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9405"/>
                <a:gridCol w="969645"/>
                <a:gridCol w="1279525"/>
                <a:gridCol w="1279525"/>
              </a:tblGrid>
              <a:tr h="685366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sz="3600" b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生</a:t>
                      </a:r>
                      <a:r>
                        <a:rPr lang="en-US" altLang="zh-CN" sz="3600" b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</a:t>
                      </a:r>
                      <a:endParaRPr lang="en-US" altLang="zh-CN" sz="3600" b="0">
                        <a:solidFill>
                          <a:schemeClr val="tx1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sz="3600" b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生</a:t>
                      </a:r>
                      <a:r>
                        <a:rPr lang="en-US" altLang="zh-CN" sz="3600" b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2</a:t>
                      </a:r>
                      <a:endParaRPr sz="3600" b="0">
                        <a:solidFill>
                          <a:schemeClr val="tx1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  <a:sym typeface="+mn-ea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sz="3600" b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生</a:t>
                      </a:r>
                      <a:r>
                        <a:rPr lang="en-US" altLang="zh-CN" sz="3600" b="0">
                          <a:solidFill>
                            <a:schemeClr val="tx1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3</a:t>
                      </a:r>
                      <a:endParaRPr sz="3600" b="0">
                        <a:solidFill>
                          <a:schemeClr val="tx1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  <a:sym typeface="+mn-ea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64026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第</a:t>
                      </a:r>
                      <a:r>
                        <a:rPr lang="en-US" altLang="zh-CN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</a:t>
                      </a:r>
                      <a:r>
                        <a:rPr lang="zh-CN" altLang="en-US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次</a:t>
                      </a:r>
                      <a:endParaRPr lang="zh-CN" altLang="en-US"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lang="en-US"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lang="en-US"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lang="en-US"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64026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第</a:t>
                      </a:r>
                      <a:r>
                        <a:rPr lang="en-US" altLang="zh-CN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</a:t>
                      </a:r>
                      <a:r>
                        <a:rPr lang="zh-CN" altLang="en-US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次</a:t>
                      </a:r>
                      <a:endParaRPr lang="zh-CN" altLang="en-US"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lang="en-US"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lang="en-US"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lang="en-US"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64026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第</a:t>
                      </a:r>
                      <a:r>
                        <a:rPr lang="en-US" altLang="zh-CN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r>
                        <a:rPr lang="zh-CN" altLang="en-US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次</a:t>
                      </a:r>
                      <a:endParaRPr lang="zh-CN" altLang="en-US"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64026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第</a:t>
                      </a:r>
                      <a:r>
                        <a:rPr lang="en-US" altLang="zh-CN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4</a:t>
                      </a:r>
                      <a:r>
                        <a:rPr lang="zh-CN" altLang="en-US" sz="36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次</a:t>
                      </a:r>
                      <a:endParaRPr lang="zh-CN" altLang="en-US"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sz="3600"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0756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5175250" y="4772025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0758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2263" y="1773238"/>
            <a:ext cx="508000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直线连接符 21"/>
          <p:cNvSpPr>
            <a:spLocks noChangeShapeType="1"/>
          </p:cNvSpPr>
          <p:nvPr/>
        </p:nvSpPr>
        <p:spPr bwMode="auto">
          <a:xfrm flipV="1">
            <a:off x="482600" y="1624013"/>
            <a:ext cx="2073275" cy="4762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4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1747" name="文本框 1"/>
          <p:cNvSpPr txBox="1">
            <a:spLocks noChangeArrowheads="1"/>
          </p:cNvSpPr>
          <p:nvPr/>
        </p:nvSpPr>
        <p:spPr bwMode="auto">
          <a:xfrm>
            <a:off x="898525" y="1844675"/>
            <a:ext cx="6791325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20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个苹果平均分给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个人，可以怎样分？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1748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6627" name="矩形 10"/>
          <p:cNvSpPr>
            <a:spLocks noChangeArrowheads="1"/>
          </p:cNvSpPr>
          <p:nvPr/>
        </p:nvSpPr>
        <p:spPr bwMode="auto">
          <a:xfrm>
            <a:off x="1116013" y="3213100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827088" y="4005263"/>
            <a:ext cx="679132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每人分得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个之后，应该还剩下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个。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1751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90525" y="19177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直线连接符 21"/>
          <p:cNvSpPr>
            <a:spLocks noChangeShapeType="1"/>
          </p:cNvSpPr>
          <p:nvPr/>
        </p:nvSpPr>
        <p:spPr bwMode="auto">
          <a:xfrm flipV="1">
            <a:off x="482600" y="1624013"/>
            <a:ext cx="2073275" cy="4762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2771" name="文本框 1"/>
          <p:cNvSpPr txBox="1">
            <a:spLocks noChangeArrowheads="1"/>
          </p:cNvSpPr>
          <p:nvPr/>
        </p:nvSpPr>
        <p:spPr bwMode="auto">
          <a:xfrm>
            <a:off x="868363" y="1773238"/>
            <a:ext cx="826452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20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个苹果平均分给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个人，可以怎样分？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835150" y="2492375"/>
          <a:ext cx="5118100" cy="3246224"/>
        </p:xfrm>
        <a:graphic>
          <a:graphicData uri="http://schemas.openxmlformats.org/drawingml/2006/table">
            <a:tbl>
              <a:tblPr/>
              <a:tblGrid>
                <a:gridCol w="1589088"/>
                <a:gridCol w="969962"/>
                <a:gridCol w="1279525"/>
                <a:gridCol w="1279525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生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生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2</a:t>
                      </a: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sym typeface="+mn-ea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生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sym typeface="+mn-ea"/>
                        </a:rPr>
                        <a:t>3</a:t>
                      </a: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sym typeface="+mn-ea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第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</a:t>
                      </a: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次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第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</a:t>
                      </a: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次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第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</a:t>
                      </a: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次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第</a:t>
                      </a: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4</a:t>
                      </a:r>
                      <a:r>
                        <a:rPr kumimoji="0" lang="zh-CN" alt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次</a:t>
                      </a: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804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5176045" y="4771231"/>
            <a:ext cx="2214562" cy="7016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893888" y="5734050"/>
            <a:ext cx="36734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还剩下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个苹果。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2807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03225" y="1817688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87900" y="2276475"/>
            <a:ext cx="34607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extBox 8"/>
          <p:cNvSpPr txBox="1">
            <a:spLocks noChangeArrowheads="1"/>
          </p:cNvSpPr>
          <p:nvPr/>
        </p:nvSpPr>
        <p:spPr bwMode="auto">
          <a:xfrm>
            <a:off x="611188" y="1844675"/>
            <a:ext cx="38576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分一分，填一填。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3795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565400"/>
            <a:ext cx="41052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10"/>
          <p:cNvSpPr txBox="1">
            <a:spLocks noChangeArrowheads="1"/>
          </p:cNvSpPr>
          <p:nvPr/>
        </p:nvSpPr>
        <p:spPr bwMode="auto">
          <a:xfrm>
            <a:off x="539750" y="5373688"/>
            <a:ext cx="79470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提示：平均分完之后，看还剩下几根。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3797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3799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3800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79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1188" y="3716338"/>
            <a:ext cx="44958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1341438"/>
            <a:ext cx="3846512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636838"/>
            <a:ext cx="41719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Box 10"/>
          <p:cNvSpPr txBox="1">
            <a:spLocks noChangeArrowheads="1"/>
          </p:cNvSpPr>
          <p:nvPr/>
        </p:nvSpPr>
        <p:spPr bwMode="auto">
          <a:xfrm>
            <a:off x="611188" y="1773238"/>
            <a:ext cx="38576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分一分，填一填。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821" name="TextBox 11"/>
          <p:cNvSpPr txBox="1">
            <a:spLocks noChangeArrowheads="1"/>
          </p:cNvSpPr>
          <p:nvPr/>
        </p:nvSpPr>
        <p:spPr bwMode="auto">
          <a:xfrm>
            <a:off x="2843213" y="5013325"/>
            <a:ext cx="3429000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每班分到</a:t>
            </a:r>
            <a:r>
              <a:rPr lang="zh-CN" altLang="en-US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en-US" altLang="zh-CN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23</a:t>
            </a:r>
            <a:r>
              <a:rPr lang="zh-CN" altLang="en-US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本，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还剩</a:t>
            </a:r>
            <a:r>
              <a:rPr lang="zh-CN" altLang="en-US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en-US" altLang="zh-CN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本。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4822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4824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4825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2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71550" y="2205038"/>
            <a:ext cx="6913563" cy="376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extBox 4"/>
          <p:cNvSpPr txBox="1">
            <a:spLocks noChangeArrowheads="1"/>
          </p:cNvSpPr>
          <p:nvPr/>
        </p:nvSpPr>
        <p:spPr bwMode="auto">
          <a:xfrm>
            <a:off x="827088" y="1773238"/>
            <a:ext cx="22701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做游戏。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5843" name="组合 1"/>
          <p:cNvGrpSpPr/>
          <p:nvPr/>
        </p:nvGrpSpPr>
        <p:grpSpPr bwMode="auto">
          <a:xfrm>
            <a:off x="466725" y="981075"/>
            <a:ext cx="2089150" cy="660400"/>
            <a:chOff x="735" y="1525"/>
            <a:chExt cx="3290" cy="1040"/>
          </a:xfrm>
        </p:grpSpPr>
        <p:sp>
          <p:nvSpPr>
            <p:cNvPr id="35845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5846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4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6866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686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539750" y="4835525"/>
            <a:ext cx="8281988" cy="755650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通过表格可以帮忙更好地去平均分。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36874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3687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36870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36872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3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539750" y="3573463"/>
            <a:ext cx="8281988" cy="639762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平均分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完之后，看一看还剩下多少。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7410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539750" y="4292600"/>
            <a:ext cx="7561263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体验用表格记录平均分的过程，获得“试商”的初步经验。 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11188" y="2205038"/>
            <a:ext cx="822325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通过对大数目物品进行平均分的具体操作，感受分法的多样性与合理性。 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8434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539750" y="2276475"/>
            <a:ext cx="8223250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经历小组合作的实践活动，培养合作的意识和能力。  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6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8" descr="分糖果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4213" y="1773238"/>
            <a:ext cx="7932737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5300663"/>
            <a:ext cx="49863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图片 9" descr="1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5575" y="3455988"/>
            <a:ext cx="57292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 descr="1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1773238"/>
            <a:ext cx="4213225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61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1946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1946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2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2132013"/>
            <a:ext cx="49863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2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048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8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4213" y="3141663"/>
            <a:ext cx="822325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块地分，也可以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块地分。  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828675" y="4005263"/>
            <a:ext cx="6418263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这么多，还可以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块地分。  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048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  <p:bldP spid="2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916238" y="1052513"/>
            <a:ext cx="532765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5"/>
          <p:cNvPicPr>
            <a:picLocks noChangeAspect="1" noChangeArrowheads="1"/>
          </p:cNvPicPr>
          <p:nvPr/>
        </p:nvPicPr>
        <p:blipFill>
          <a:blip r:embed="rId2" cstate="email"/>
          <a:srcRect r="-7"/>
          <a:stretch>
            <a:fillRect/>
          </a:stretch>
        </p:blipFill>
        <p:spPr bwMode="auto">
          <a:xfrm>
            <a:off x="2928938" y="1895475"/>
            <a:ext cx="4943475" cy="434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188" y="3284538"/>
            <a:ext cx="151288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08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151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1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132138" y="1052513"/>
            <a:ext cx="5075237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350" y="1844675"/>
            <a:ext cx="5421313" cy="422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AutoShape 5" descr="http://lswx.xxycjy.cn/uploadfile/2010510124744581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92950" y="4005263"/>
            <a:ext cx="1439863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7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3559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60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1" cstate="email"/>
          <a:srcRect b="-60"/>
          <a:stretch>
            <a:fillRect/>
          </a:stretch>
        </p:blipFill>
        <p:spPr bwMode="auto">
          <a:xfrm>
            <a:off x="900113" y="1773238"/>
            <a:ext cx="7145337" cy="379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图片 7" descr="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00338" y="981075"/>
            <a:ext cx="3060700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8"/>
          <p:cNvSpPr txBox="1">
            <a:spLocks noChangeArrowheads="1"/>
          </p:cNvSpPr>
          <p:nvPr/>
        </p:nvSpPr>
        <p:spPr bwMode="auto">
          <a:xfrm>
            <a:off x="1044575" y="5661025"/>
            <a:ext cx="24288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还剩</a:t>
            </a:r>
            <a:r>
              <a:rPr lang="zh-CN" altLang="en-US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    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块。     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5604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560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560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0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663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663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2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6627" name="文本框 1"/>
          <p:cNvSpPr txBox="1">
            <a:spLocks noChangeArrowheads="1"/>
          </p:cNvSpPr>
          <p:nvPr/>
        </p:nvSpPr>
        <p:spPr bwMode="auto">
          <a:xfrm>
            <a:off x="684213" y="1917700"/>
            <a:ext cx="7853362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1.50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本书平均分给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个人，可以怎样分？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900113" y="32131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971550" y="4005263"/>
            <a:ext cx="72390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可以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本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本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地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分，然后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本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本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地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分，看最后还剩下几本。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8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796</Words>
  <Application>WPS 演示</Application>
  <PresentationFormat>全屏显示(4:3)</PresentationFormat>
  <Paragraphs>279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Calibri</vt:lpstr>
      <vt:lpstr>华文新魏</vt:lpstr>
      <vt:lpstr>华文楷体</vt:lpstr>
      <vt:lpstr>黑体</vt:lpstr>
      <vt:lpstr>微软雅黑</vt:lpstr>
      <vt:lpstr>Candara</vt:lpstr>
      <vt:lpstr>Arial Unicode MS</vt:lpstr>
      <vt:lpstr>楷体_GB2312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244</cp:revision>
  <dcterms:created xsi:type="dcterms:W3CDTF">2015-10-12T13:43:00Z</dcterms:created>
  <dcterms:modified xsi:type="dcterms:W3CDTF">2023-10-30T05:20:34Z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5F02110DC8C54B64B1541A2FC85D5467_12</vt:lpwstr>
  </property>
</Properties>
</file>