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71" r:id="rId3"/>
    <p:sldId id="264" r:id="rId4"/>
    <p:sldId id="435" r:id="rId5"/>
    <p:sldId id="544" r:id="rId6"/>
    <p:sldId id="545" r:id="rId7"/>
    <p:sldId id="548" r:id="rId8"/>
    <p:sldId id="546" r:id="rId9"/>
    <p:sldId id="547" r:id="rId10"/>
    <p:sldId id="550" r:id="rId11"/>
    <p:sldId id="549" r:id="rId12"/>
    <p:sldId id="551" r:id="rId13"/>
    <p:sldId id="552" r:id="rId14"/>
    <p:sldId id="553" r:id="rId15"/>
    <p:sldId id="489" r:id="rId16"/>
    <p:sldId id="554" r:id="rId17"/>
    <p:sldId id="555" r:id="rId18"/>
    <p:sldId id="559" r:id="rId19"/>
    <p:sldId id="556" r:id="rId20"/>
    <p:sldId id="560" r:id="rId21"/>
    <p:sldId id="557" r:id="rId22"/>
    <p:sldId id="558" r:id="rId23"/>
    <p:sldId id="561" r:id="rId24"/>
    <p:sldId id="300" r:id="rId25"/>
  </p:sldIdLst>
  <p:sldSz cx="9144000" cy="6858000" type="screen4x3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1944" y="-294"/>
      </p:cViewPr>
      <p:guideLst>
        <p:guide orient="horz" pos="2160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5125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AB785F7-31F0-4009-99AE-D5652B88190B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15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7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5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8.png"/><Relationship Id="rId4" Type="http://schemas.openxmlformats.org/officeDocument/2006/relationships/image" Target="../media/image4.png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7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4.xml"/><Relationship Id="rId7" Type="http://schemas.openxmlformats.org/officeDocument/2006/relationships/oleObject" Target="../embeddings/oleObject5.bin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3" Type="http://schemas.openxmlformats.org/officeDocument/2006/relationships/image" Target="../media/image24.e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467715" y="1254919"/>
            <a:ext cx="64881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7</a:t>
            </a: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分一分与除法</a:t>
            </a:r>
            <a:endParaRPr lang="en-US" altLang="zh-CN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816333"/>
            <a:ext cx="9144000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6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花 园</a:t>
            </a:r>
            <a:endParaRPr lang="zh-CN" altLang="en-US" sz="6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663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3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755650" y="3429000"/>
            <a:ext cx="23764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835150" y="4292600"/>
            <a:ext cx="23304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en-US" altLang="en-US" sz="3600" dirty="0">
                <a:ea typeface="华文新魏" panose="02010800040101010101" pitchFamily="2" charset="-122"/>
              </a:rPr>
              <a:t>÷2=5</a:t>
            </a:r>
            <a:endParaRPr lang="en-US" altLang="en-US" sz="3600" dirty="0"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84213" y="1916113"/>
            <a:ext cx="790098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根胡萝卜，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根白萝卜，白萝卜的数量是胡萝卜数量的几倍？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8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3"/>
          <p:cNvSpPr txBox="1">
            <a:spLocks noChangeArrowheads="1"/>
          </p:cNvSpPr>
          <p:nvPr/>
        </p:nvSpPr>
        <p:spPr bwMode="auto">
          <a:xfrm>
            <a:off x="612775" y="1844675"/>
            <a:ext cx="596106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．圈一圈、说一说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7650" name="Picture 4" descr="QQ图片2014100110374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750" y="2852738"/>
            <a:ext cx="8548688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765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765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755650" y="4725988"/>
            <a:ext cx="23764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TextBox 11"/>
          <p:cNvSpPr>
            <a:spLocks noChangeArrowheads="1"/>
          </p:cNvSpPr>
          <p:nvPr/>
        </p:nvSpPr>
        <p:spPr bwMode="auto">
          <a:xfrm>
            <a:off x="755650" y="5373688"/>
            <a:ext cx="75787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求谁是谁的几倍，用除法计算。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765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2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3"/>
          <p:cNvSpPr txBox="1">
            <a:spLocks noChangeArrowheads="1"/>
          </p:cNvSpPr>
          <p:nvPr/>
        </p:nvSpPr>
        <p:spPr bwMode="auto">
          <a:xfrm>
            <a:off x="612775" y="1844675"/>
            <a:ext cx="596106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．圈一圈、说一说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8674" name="Picture 4" descr="QQ图片2014100110374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750" y="2852738"/>
            <a:ext cx="8548688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868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868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755650" y="4725988"/>
            <a:ext cx="23764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TextBox 11"/>
          <p:cNvSpPr>
            <a:spLocks noChangeArrowheads="1"/>
          </p:cNvSpPr>
          <p:nvPr/>
        </p:nvSpPr>
        <p:spPr bwMode="auto">
          <a:xfrm>
            <a:off x="827088" y="5373688"/>
            <a:ext cx="44434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ea typeface="华文新魏" panose="02010800040101010101" pitchFamily="2" charset="-122"/>
                <a:sym typeface="华文新魏" panose="02010800040101010101" pitchFamily="2" charset="-122"/>
              </a:rPr>
              <a:t>6÷3=2        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12</a:t>
            </a:r>
            <a:r>
              <a:rPr lang="en-US" altLang="zh-CN" sz="3600" dirty="0">
                <a:solidFill>
                  <a:srgbClr val="FF0000"/>
                </a:solidFill>
                <a:ea typeface="华文新魏" panose="02010800040101010101" pitchFamily="2" charset="-122"/>
                <a:sym typeface="华文新魏" panose="02010800040101010101" pitchFamily="2" charset="-122"/>
              </a:rPr>
              <a:t>÷3=4     </a:t>
            </a:r>
            <a:endParaRPr lang="en-US" altLang="zh-CN" sz="3600" dirty="0">
              <a:solidFill>
                <a:srgbClr val="FF0000"/>
              </a:solidFill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TextBox 11"/>
          <p:cNvSpPr>
            <a:spLocks noChangeArrowheads="1"/>
          </p:cNvSpPr>
          <p:nvPr/>
        </p:nvSpPr>
        <p:spPr bwMode="auto">
          <a:xfrm>
            <a:off x="3563938" y="4005263"/>
            <a:ext cx="4508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7740650" y="4005263"/>
            <a:ext cx="4508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868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2" grpId="0" bldLvl="0"/>
      <p:bldP spid="3" grpId="0" bldLvl="0"/>
      <p:bldP spid="4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3"/>
          <p:cNvSpPr txBox="1">
            <a:spLocks noChangeArrowheads="1"/>
          </p:cNvSpPr>
          <p:nvPr/>
        </p:nvSpPr>
        <p:spPr bwMode="auto">
          <a:xfrm>
            <a:off x="1187450" y="1844675"/>
            <a:ext cx="21431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画一画。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187450" y="2420938"/>
            <a:ext cx="73628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       ，   的数量是    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倍，   有几个？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9699" name="Picture 32" descr="wpsD2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16238" y="2565400"/>
            <a:ext cx="311150" cy="3508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</p:pic>
      <p:pic>
        <p:nvPicPr>
          <p:cNvPr id="29700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2565400"/>
            <a:ext cx="311150" cy="3444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01" name="Picture 32" descr="wpsD2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06813" y="2565400"/>
            <a:ext cx="311150" cy="3508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</p:pic>
      <p:sp>
        <p:nvSpPr>
          <p:cNvPr id="29702" name="Line 9"/>
          <p:cNvSpPr>
            <a:spLocks noChangeShapeType="1"/>
          </p:cNvSpPr>
          <p:nvPr/>
        </p:nvSpPr>
        <p:spPr bwMode="auto">
          <a:xfrm flipV="1">
            <a:off x="1692275" y="4568825"/>
            <a:ext cx="4838700" cy="127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9703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25654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29704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05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29706" name="例.eps" descr="id:2147501035;Founder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9161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08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09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2850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10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738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11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12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13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6813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14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8613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15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8975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16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17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29718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2938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2655888" y="4476750"/>
            <a:ext cx="2216150" cy="698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972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3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7" name="矩形 10"/>
          <p:cNvSpPr>
            <a:spLocks noChangeArrowheads="1"/>
          </p:cNvSpPr>
          <p:nvPr/>
        </p:nvSpPr>
        <p:spPr bwMode="auto">
          <a:xfrm>
            <a:off x="755650" y="1917700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25" name="文本框 1"/>
          <p:cNvSpPr txBox="1">
            <a:spLocks noChangeArrowheads="1"/>
          </p:cNvSpPr>
          <p:nvPr/>
        </p:nvSpPr>
        <p:spPr bwMode="auto">
          <a:xfrm>
            <a:off x="971550" y="2997200"/>
            <a:ext cx="7202488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五角星的个数是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个，是笑脸个数的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倍，因此笑脸的个数是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6÷2=3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（个），因此笑脸有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3"/>
          <p:cNvSpPr txBox="1">
            <a:spLocks noChangeArrowheads="1"/>
          </p:cNvSpPr>
          <p:nvPr/>
        </p:nvSpPr>
        <p:spPr bwMode="auto">
          <a:xfrm>
            <a:off x="1187450" y="1844675"/>
            <a:ext cx="21431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画一画。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1187450" y="2420938"/>
            <a:ext cx="73628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       ，   的数量是    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倍，   有几个。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1747" name="Picture 32" descr="wpsD2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16238" y="2565400"/>
            <a:ext cx="311150" cy="3508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</p:pic>
      <p:pic>
        <p:nvPicPr>
          <p:cNvPr id="31748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2565400"/>
            <a:ext cx="311150" cy="3444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49" name="Picture 32" descr="wpsD2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851275" y="2565400"/>
            <a:ext cx="311150" cy="3508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</p:pic>
      <p:sp>
        <p:nvSpPr>
          <p:cNvPr id="31750" name="Line 9"/>
          <p:cNvSpPr>
            <a:spLocks noChangeShapeType="1"/>
          </p:cNvSpPr>
          <p:nvPr/>
        </p:nvSpPr>
        <p:spPr bwMode="auto">
          <a:xfrm flipV="1">
            <a:off x="1692275" y="4568825"/>
            <a:ext cx="4838700" cy="127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751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25654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31752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53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31754" name="例.eps" descr="id:2147501035;Founder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9161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56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57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2850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58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738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59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60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61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6813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62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8613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63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8975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64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65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pic>
        <p:nvPicPr>
          <p:cNvPr id="31766" name="Picture 30" descr="wpsD2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2938" y="4076700"/>
            <a:ext cx="311150" cy="346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2584450" y="4187825"/>
            <a:ext cx="2216150" cy="698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 bwMode="auto">
          <a:xfrm>
            <a:off x="6659563" y="5157788"/>
            <a:ext cx="1103312" cy="344487"/>
            <a:chOff x="4791" y="6621"/>
            <a:chExt cx="1737" cy="545"/>
          </a:xfrm>
        </p:grpSpPr>
        <p:pic>
          <p:nvPicPr>
            <p:cNvPr id="31771" name="Picture 30" descr="wpsD20B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91" y="6621"/>
              <a:ext cx="490" cy="5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1772" name="Picture 30" descr="wpsD20B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71" y="6621"/>
              <a:ext cx="490" cy="5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1773" name="Picture 30" descr="wpsD20B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038" y="6621"/>
              <a:ext cx="490" cy="5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矩形 1"/>
          <p:cNvSpPr>
            <a:spLocks noChangeArrowheads="1"/>
          </p:cNvSpPr>
          <p:nvPr/>
        </p:nvSpPr>
        <p:spPr bwMode="auto">
          <a:xfrm rot="-3301957">
            <a:off x="6343651" y="4676775"/>
            <a:ext cx="2214562" cy="700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7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2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13" descr="20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2205038"/>
            <a:ext cx="6873875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0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277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277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71" name="文本框 1"/>
          <p:cNvSpPr txBox="1">
            <a:spLocks noChangeArrowheads="1"/>
          </p:cNvSpPr>
          <p:nvPr/>
        </p:nvSpPr>
        <p:spPr bwMode="auto">
          <a:xfrm>
            <a:off x="1123950" y="4906963"/>
            <a:ext cx="743267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提示：由条件可知，笑脸的个数是苦脸的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倍，就是求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是多少。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77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3" descr="20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2205038"/>
            <a:ext cx="6873875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657350" y="4098925"/>
            <a:ext cx="5000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00438" y="4098925"/>
            <a:ext cx="5000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044950" y="4098925"/>
            <a:ext cx="5000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×</a:t>
            </a:r>
            <a:endParaRPr lang="en-US" altLang="zh-CN" sz="360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29163" y="4098925"/>
            <a:ext cx="5000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629275" y="4098925"/>
            <a:ext cx="5000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0" name="图片 19" descr="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0450" y="3435350"/>
            <a:ext cx="6429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33550" y="3419475"/>
            <a:ext cx="64293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90775" y="3419475"/>
            <a:ext cx="64293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9588" y="3435350"/>
            <a:ext cx="642937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21100" y="3435350"/>
            <a:ext cx="6429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94200" y="3419475"/>
            <a:ext cx="642938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53013" y="3419475"/>
            <a:ext cx="642937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2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0238" y="3435350"/>
            <a:ext cx="642937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399213" y="4084638"/>
            <a:ext cx="5000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3808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3811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3812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23950" y="4906963"/>
            <a:ext cx="743267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提示：由条件可知，笑脸的个数是苦脸的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倍，就是求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是多少。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381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8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28" descr="2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57250" y="1725613"/>
            <a:ext cx="35274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2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2205038"/>
            <a:ext cx="2405063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2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938" y="2132013"/>
            <a:ext cx="2316162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2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7763" y="2060575"/>
            <a:ext cx="23939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图片 32" descr="2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00113" y="4292600"/>
            <a:ext cx="5832475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2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4825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4826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11188" y="5229225"/>
            <a:ext cx="7783512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提示：第（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）题用乘法，第（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）题用除法。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2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28" descr="2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57250" y="1725613"/>
            <a:ext cx="35274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2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2205038"/>
            <a:ext cx="2405063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2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938" y="2132013"/>
            <a:ext cx="2316162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2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7763" y="2060575"/>
            <a:ext cx="23939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图片 32" descr="2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00113" y="4292600"/>
            <a:ext cx="5832475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46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5850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5851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003800" y="4221163"/>
            <a:ext cx="30114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5×3=15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（张）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08175" y="5302250"/>
            <a:ext cx="30099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en-US" altLang="en-US" sz="3600">
                <a:solidFill>
                  <a:srgbClr val="FF0000"/>
                </a:solidFill>
                <a:ea typeface="华文新魏" panose="02010800040101010101" pitchFamily="2" charset="-122"/>
              </a:rPr>
              <a:t>÷5=2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539750" y="4292600"/>
            <a:ext cx="75612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通过解决问题的活动，进一步体会“倍”与乘、除法运算的联系。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11188" y="2205038"/>
            <a:ext cx="8223250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结合具体情境，提出并解决与“倍”有关的数学问题，培养提出问题和解决问题的能力。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5" descr="28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6763" y="2027238"/>
            <a:ext cx="3744912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图片 6" descr="2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2928938"/>
            <a:ext cx="5681663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图片 7" descr="3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92888" y="2508250"/>
            <a:ext cx="232886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8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6870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6871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4" descr="3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6725" y="1989138"/>
            <a:ext cx="83693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0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7892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7893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89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539750" y="1989138"/>
            <a:ext cx="24526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．填一填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900113" y="2781300"/>
            <a:ext cx="41243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6是3的（      ）倍。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3060700" y="2781300"/>
            <a:ext cx="5556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zh-CN" altLang="en-US" sz="36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900113" y="3573463"/>
            <a:ext cx="53498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18是6的（      ）倍。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3276600" y="3502025"/>
            <a:ext cx="5556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zh-CN" altLang="en-US" sz="36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971550" y="4437063"/>
            <a:ext cx="44577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        ）是5的2倍。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1619250" y="4365625"/>
            <a:ext cx="1000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zh-CN" altLang="en-US" sz="36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8920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892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892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11188" y="5229225"/>
            <a:ext cx="77835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提示：注意乘法，除法的选择。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2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6" grpId="0" bldLvl="0"/>
      <p:bldP spid="11287" grpId="0" bldLvl="0"/>
      <p:bldP spid="11288" grpId="0" bldLvl="0"/>
      <p:bldP spid="11289" grpId="0" bldLvl="0"/>
      <p:bldP spid="11290" grpId="0" bldLvl="0"/>
      <p:bldP spid="11291" grpId="0" bldLvl="0"/>
      <p:bldP spid="11292" grpId="0" bldLvl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9938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993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611188" y="4725988"/>
            <a:ext cx="8281987" cy="1406525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已知是几倍时，要注意思考，选择是用乘法还是用除法计算。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39946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994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39942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39944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5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539750" y="3429000"/>
            <a:ext cx="8281988" cy="1189038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求谁是谁几倍时，用除法计算，得数后不写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“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倍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”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539750" y="2276475"/>
            <a:ext cx="8223250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进一步理解“倍”的意义；培养学生看图收集信息、自主提出问题、解决问题的能力。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6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 b="-29"/>
          <a:stretch>
            <a:fillRect/>
          </a:stretch>
        </p:blipFill>
        <p:spPr bwMode="auto">
          <a:xfrm>
            <a:off x="827088" y="1628775"/>
            <a:ext cx="6332537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6725" y="1916113"/>
            <a:ext cx="231298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1270000"/>
            <a:ext cx="2970212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6238" y="2133600"/>
            <a:ext cx="21209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1500" y="1916113"/>
            <a:ext cx="2465388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6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09650" y="5286375"/>
            <a:ext cx="7407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3" name="组合 10252"/>
          <p:cNvGrpSpPr/>
          <p:nvPr/>
        </p:nvGrpSpPr>
        <p:grpSpPr bwMode="auto">
          <a:xfrm>
            <a:off x="466725" y="909638"/>
            <a:ext cx="2089150" cy="647700"/>
            <a:chOff x="0" y="0"/>
            <a:chExt cx="3288" cy="1020"/>
          </a:xfrm>
        </p:grpSpPr>
        <p:sp>
          <p:nvSpPr>
            <p:cNvPr id="1946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 b="-29"/>
          <a:stretch>
            <a:fillRect/>
          </a:stretch>
        </p:blipFill>
        <p:spPr bwMode="auto">
          <a:xfrm>
            <a:off x="827088" y="1628775"/>
            <a:ext cx="6332537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6725" y="1916113"/>
            <a:ext cx="231298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1270000"/>
            <a:ext cx="2970212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6238" y="2133600"/>
            <a:ext cx="21209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1500" y="1916113"/>
            <a:ext cx="2465388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6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4213" y="5157788"/>
            <a:ext cx="77676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9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00338" y="5518150"/>
            <a:ext cx="2954337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825750" y="5589588"/>
            <a:ext cx="7350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429000" y="5534025"/>
            <a:ext cx="7350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</a:rPr>
              <a:t>÷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089400" y="5592763"/>
            <a:ext cx="7366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932363" y="5589588"/>
            <a:ext cx="7350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0492" name="组合 10252"/>
          <p:cNvGrpSpPr/>
          <p:nvPr/>
        </p:nvGrpSpPr>
        <p:grpSpPr bwMode="auto">
          <a:xfrm>
            <a:off x="466725" y="909638"/>
            <a:ext cx="2089150" cy="647700"/>
            <a:chOff x="0" y="0"/>
            <a:chExt cx="3288" cy="1020"/>
          </a:xfrm>
        </p:grpSpPr>
        <p:sp>
          <p:nvSpPr>
            <p:cNvPr id="20494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95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 descr="1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98975" y="3933825"/>
            <a:ext cx="44719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6" name="组合 1"/>
          <p:cNvGrpSpPr/>
          <p:nvPr/>
        </p:nvGrpSpPr>
        <p:grpSpPr bwMode="auto">
          <a:xfrm>
            <a:off x="971550" y="1620838"/>
            <a:ext cx="6416675" cy="1884362"/>
            <a:chOff x="53" y="90"/>
            <a:chExt cx="14347" cy="5198"/>
          </a:xfrm>
        </p:grpSpPr>
        <p:pic>
          <p:nvPicPr>
            <p:cNvPr id="21524" name="图片 22" descr="1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4" y="90"/>
              <a:ext cx="14157" cy="5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5" name="图片 23" descr="2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3" y="908"/>
              <a:ext cx="3642" cy="1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6" name="图片 25" descr="3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188" y="335"/>
              <a:ext cx="4677" cy="1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7" name="图片 26" descr="4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950" y="1728"/>
              <a:ext cx="3838" cy="1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8" name="图片 27" descr="5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0478" y="903"/>
              <a:ext cx="3882" cy="1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933950" y="4011613"/>
            <a:ext cx="7350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384800" y="3998913"/>
            <a:ext cx="7366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×</a:t>
            </a:r>
            <a:endParaRPr lang="en-US" altLang="zh-CN" sz="360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061075" y="4014788"/>
            <a:ext cx="7366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829425" y="4011613"/>
            <a:ext cx="7350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27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5" name="图片 34" descr="1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838" y="3429000"/>
            <a:ext cx="5580062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011863" y="4868863"/>
            <a:ext cx="7350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27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9" name="图片 38" descr="3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8" y="3944938"/>
            <a:ext cx="4240212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33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897063" y="4083050"/>
            <a:ext cx="7651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33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00238" y="4873625"/>
            <a:ext cx="7635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33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846388" y="4873625"/>
            <a:ext cx="7635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33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775075" y="4873625"/>
            <a:ext cx="763588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图片 48" descr="16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932363" y="4941888"/>
            <a:ext cx="3149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7669213" y="3951288"/>
            <a:ext cx="7366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600" b="1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1520" name="组合 10252"/>
          <p:cNvGrpSpPr/>
          <p:nvPr/>
        </p:nvGrpSpPr>
        <p:grpSpPr bwMode="auto">
          <a:xfrm>
            <a:off x="466725" y="909638"/>
            <a:ext cx="2089150" cy="647700"/>
            <a:chOff x="0" y="0"/>
            <a:chExt cx="3288" cy="1020"/>
          </a:xfrm>
        </p:grpSpPr>
        <p:sp>
          <p:nvSpPr>
            <p:cNvPr id="2152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2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7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 descr="1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16463" y="4438650"/>
            <a:ext cx="420052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0" name="组合 1"/>
          <p:cNvGrpSpPr/>
          <p:nvPr/>
        </p:nvGrpSpPr>
        <p:grpSpPr bwMode="auto">
          <a:xfrm>
            <a:off x="971550" y="1620838"/>
            <a:ext cx="6416675" cy="1884362"/>
            <a:chOff x="53" y="90"/>
            <a:chExt cx="14347" cy="5198"/>
          </a:xfrm>
        </p:grpSpPr>
        <p:pic>
          <p:nvPicPr>
            <p:cNvPr id="22548" name="图片 22" descr="1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44" y="90"/>
              <a:ext cx="14157" cy="5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9" name="图片 23" descr="2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2" y="907"/>
              <a:ext cx="3642" cy="1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0" name="图片 25" descr="3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187" y="335"/>
              <a:ext cx="4677" cy="1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1" name="图片 26" descr="4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950" y="1727"/>
              <a:ext cx="3837" cy="1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2" name="图片 27" descr="5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0477" y="902"/>
              <a:ext cx="3882" cy="1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003800" y="4508500"/>
            <a:ext cx="7350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507038" y="4508500"/>
            <a:ext cx="7366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</a:rPr>
              <a:t>×</a:t>
            </a:r>
            <a:endParaRPr lang="en-US" altLang="zh-CN" sz="360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227763" y="4508500"/>
            <a:ext cx="7366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875463" y="4508500"/>
            <a:ext cx="7350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27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5" name="图片 34" descr="1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838" y="3429000"/>
            <a:ext cx="5580062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515100" y="5373688"/>
            <a:ext cx="7350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27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4" name="图片 43" descr="3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27088" y="3860800"/>
            <a:ext cx="4240212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34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39975" y="3932238"/>
            <a:ext cx="6477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图片 45" descr="34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39975" y="4725988"/>
            <a:ext cx="6477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图片 46" descr="34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41638" y="4732338"/>
            <a:ext cx="6477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图片 47" descr="34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44888" y="4746625"/>
            <a:ext cx="649287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图片 48" descr="16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92725" y="5516563"/>
            <a:ext cx="3149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7705725" y="4471988"/>
            <a:ext cx="7366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</a:t>
            </a:r>
            <a:endParaRPr lang="zh-CN" altLang="en-US" sz="3600" b="1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2544" name="组合 10252"/>
          <p:cNvGrpSpPr/>
          <p:nvPr/>
        </p:nvGrpSpPr>
        <p:grpSpPr bwMode="auto">
          <a:xfrm>
            <a:off x="466725" y="909638"/>
            <a:ext cx="2089150" cy="647700"/>
            <a:chOff x="0" y="0"/>
            <a:chExt cx="3288" cy="1020"/>
          </a:xfrm>
        </p:grpSpPr>
        <p:sp>
          <p:nvSpPr>
            <p:cNvPr id="2254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4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7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3" descr="17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1550" y="1917700"/>
            <a:ext cx="676592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1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287588"/>
            <a:ext cx="400050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1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3" y="3500438"/>
            <a:ext cx="4498975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6" name="组合 10252"/>
          <p:cNvGrpSpPr/>
          <p:nvPr/>
        </p:nvGrpSpPr>
        <p:grpSpPr bwMode="auto">
          <a:xfrm>
            <a:off x="466725" y="909638"/>
            <a:ext cx="2089150" cy="647700"/>
            <a:chOff x="0" y="0"/>
            <a:chExt cx="3288" cy="1020"/>
          </a:xfrm>
        </p:grpSpPr>
        <p:sp>
          <p:nvSpPr>
            <p:cNvPr id="2355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5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6156325" y="4005263"/>
            <a:ext cx="1368425" cy="936625"/>
          </a:xfrm>
          <a:prstGeom prst="flowChartAlternateProcess">
            <a:avLst/>
          </a:prstGeom>
          <a:solidFill>
            <a:schemeClr val="bg1"/>
          </a:solidFill>
          <a:ln w="12700">
            <a:solidFill>
              <a:schemeClr val="hlink"/>
            </a:solidFill>
            <a:prstDash val="dashDot"/>
            <a:miter lim="800000"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4787900" y="4005263"/>
            <a:ext cx="1368425" cy="936625"/>
          </a:xfrm>
          <a:prstGeom prst="flowChartAlternateProcess">
            <a:avLst/>
          </a:prstGeom>
          <a:solidFill>
            <a:schemeClr val="bg1"/>
          </a:solidFill>
          <a:ln w="12700">
            <a:solidFill>
              <a:schemeClr val="hlink"/>
            </a:solidFill>
            <a:prstDash val="dashDot"/>
            <a:miter lim="800000"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3419475" y="4076700"/>
            <a:ext cx="1368425" cy="936625"/>
          </a:xfrm>
          <a:prstGeom prst="flowChartAlternateProcess">
            <a:avLst/>
          </a:prstGeom>
          <a:solidFill>
            <a:schemeClr val="bg1"/>
          </a:solidFill>
          <a:ln w="12700">
            <a:solidFill>
              <a:schemeClr val="hlink"/>
            </a:solidFill>
            <a:prstDash val="dashDot"/>
            <a:miter lim="800000"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2051050" y="4005263"/>
            <a:ext cx="1368425" cy="936625"/>
          </a:xfrm>
          <a:prstGeom prst="flowChartAlternateProcess">
            <a:avLst/>
          </a:prstGeom>
          <a:solidFill>
            <a:schemeClr val="bg1"/>
          </a:solidFill>
          <a:ln w="12700">
            <a:solidFill>
              <a:schemeClr val="hlink"/>
            </a:solidFill>
            <a:prstDash val="dashDot"/>
            <a:miter lim="800000"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684213" y="4005263"/>
            <a:ext cx="1368425" cy="936625"/>
          </a:xfrm>
          <a:prstGeom prst="flowChartAlternateProcess">
            <a:avLst/>
          </a:prstGeom>
          <a:solidFill>
            <a:schemeClr val="bg1"/>
          </a:solidFill>
          <a:ln w="12700">
            <a:solidFill>
              <a:schemeClr val="hlink"/>
            </a:solidFill>
            <a:prstDash val="dashDot"/>
            <a:miter lim="800000"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684213" y="5157788"/>
            <a:ext cx="1368425" cy="936625"/>
          </a:xfrm>
          <a:prstGeom prst="flowChartAlternateProcess">
            <a:avLst/>
          </a:prstGeom>
          <a:solidFill>
            <a:schemeClr val="bg1"/>
          </a:solidFill>
          <a:ln w="12700">
            <a:solidFill>
              <a:schemeClr val="hlink"/>
            </a:solidFill>
            <a:prstDash val="dashDot"/>
            <a:miter lim="800000"/>
          </a:ln>
        </p:spPr>
        <p:txBody>
          <a:bodyPr anchor="ctr"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pic>
        <p:nvPicPr>
          <p:cNvPr id="7175" name="图片 60" descr="QQ图片2014092221324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7088" y="5229225"/>
            <a:ext cx="1211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7" name="Object 30"/>
          <p:cNvGraphicFramePr/>
          <p:nvPr/>
        </p:nvGraphicFramePr>
        <p:xfrm>
          <a:off x="684213" y="4149725"/>
          <a:ext cx="11525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9" name="" r:id="rId2" imgW="1093470" imgH="735330" progId="PBrush">
                  <p:embed/>
                </p:oleObj>
              </mc:Choice>
              <mc:Fallback>
                <p:oleObj name="" r:id="rId2" imgW="1093470" imgH="735330" progId="PBrush">
                  <p:embed/>
                  <p:pic>
                    <p:nvPicPr>
                      <p:cNvPr id="0" name="Picture 30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4149725"/>
                        <a:ext cx="115252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2" name="Object 31"/>
          <p:cNvGraphicFramePr/>
          <p:nvPr/>
        </p:nvGraphicFramePr>
        <p:xfrm>
          <a:off x="2195513" y="4149725"/>
          <a:ext cx="11525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0" name="" r:id="rId4" imgW="1093470" imgH="735330" progId="PBrush">
                  <p:embed/>
                </p:oleObj>
              </mc:Choice>
              <mc:Fallback>
                <p:oleObj name="" r:id="rId4" imgW="1093470" imgH="735330" progId="PBrush">
                  <p:embed/>
                  <p:pic>
                    <p:nvPicPr>
                      <p:cNvPr id="0" name="Picture 31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4149725"/>
                        <a:ext cx="115252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3" name="Object 32"/>
          <p:cNvGraphicFramePr/>
          <p:nvPr/>
        </p:nvGraphicFramePr>
        <p:xfrm>
          <a:off x="6083300" y="4076700"/>
          <a:ext cx="11525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1" name="" r:id="rId5" imgW="1093470" imgH="735330" progId="PBrush">
                  <p:embed/>
                </p:oleObj>
              </mc:Choice>
              <mc:Fallback>
                <p:oleObj name="" r:id="rId5" imgW="1093470" imgH="735330" progId="PBrush">
                  <p:embed/>
                  <p:pic>
                    <p:nvPicPr>
                      <p:cNvPr id="0" name="Picture 32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3300" y="4076700"/>
                        <a:ext cx="115252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4" name="Object 33"/>
          <p:cNvGraphicFramePr/>
          <p:nvPr/>
        </p:nvGraphicFramePr>
        <p:xfrm>
          <a:off x="3419475" y="4076700"/>
          <a:ext cx="11525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2" name="" r:id="rId6" imgW="1093470" imgH="735330" progId="PBrush">
                  <p:embed/>
                </p:oleObj>
              </mc:Choice>
              <mc:Fallback>
                <p:oleObj name="" r:id="rId6" imgW="1093470" imgH="735330" progId="PBrush">
                  <p:embed/>
                  <p:pic>
                    <p:nvPicPr>
                      <p:cNvPr id="0" name="Picture 33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4076700"/>
                        <a:ext cx="115252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5" name="Object 34"/>
          <p:cNvGraphicFramePr/>
          <p:nvPr/>
        </p:nvGraphicFramePr>
        <p:xfrm>
          <a:off x="4787900" y="4005263"/>
          <a:ext cx="11525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3" name="" r:id="rId7" imgW="1093470" imgH="735330" progId="PBrush">
                  <p:embed/>
                </p:oleObj>
              </mc:Choice>
              <mc:Fallback>
                <p:oleObj name="" r:id="rId7" imgW="1093470" imgH="735330" progId="PBrush">
                  <p:embed/>
                  <p:pic>
                    <p:nvPicPr>
                      <p:cNvPr id="0" name="Picture 34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4005263"/>
                        <a:ext cx="1152525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2771775" y="5302250"/>
            <a:ext cx="41052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5个2，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10是2的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5倍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642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3286125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84213" y="1916113"/>
            <a:ext cx="790098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有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根胡萝卜，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根白萝卜，白萝卜的数量是胡萝卜数量的几倍？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" grpId="0" bldLvl="0" animBg="1"/>
      <p:bldP spid="3" grpId="0" bldLvl="0" animBg="1"/>
      <p:bldP spid="2" grpId="0" bldLvl="0" animBg="1"/>
      <p:bldP spid="7170" grpId="0" bldLvl="0" animBg="1"/>
      <p:bldP spid="7172" grpId="0" bldLvl="0" animBg="1"/>
      <p:bldP spid="7189" grpId="0" bldLvl="0"/>
      <p:bldP spid="14341" grpId="0" bldLvl="0"/>
      <p:bldP spid="8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880</Words>
  <Application>WPS 演示</Application>
  <PresentationFormat>全屏显示(4:3)</PresentationFormat>
  <Paragraphs>223</Paragraphs>
  <Slides>23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23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Arial Unicode MS</vt:lpstr>
      <vt:lpstr>楷体_GB2312</vt:lpstr>
      <vt:lpstr>Arial</vt:lpstr>
      <vt:lpstr>新宋体</vt:lpstr>
      <vt:lpstr>第一PPT模板网-WWW.1PPT.COM</vt:lpstr>
      <vt:lpstr>PBrush</vt:lpstr>
      <vt:lpstr>PBrush</vt:lpstr>
      <vt:lpstr>PBrush</vt:lpstr>
      <vt:lpstr>PBrush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260</cp:revision>
  <dcterms:created xsi:type="dcterms:W3CDTF">2015-10-12T13:43:00Z</dcterms:created>
  <dcterms:modified xsi:type="dcterms:W3CDTF">2023-10-30T05:23:47Z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2301E674B03243058D8F09F8D3BDB532_12</vt:lpwstr>
  </property>
</Properties>
</file>