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271" r:id="rId3"/>
    <p:sldId id="264" r:id="rId4"/>
    <p:sldId id="315" r:id="rId5"/>
    <p:sldId id="380" r:id="rId6"/>
    <p:sldId id="403" r:id="rId7"/>
    <p:sldId id="404" r:id="rId8"/>
    <p:sldId id="405" r:id="rId9"/>
    <p:sldId id="406" r:id="rId10"/>
    <p:sldId id="407" r:id="rId11"/>
    <p:sldId id="409" r:id="rId12"/>
    <p:sldId id="410" r:id="rId13"/>
    <p:sldId id="354" r:id="rId14"/>
    <p:sldId id="411" r:id="rId15"/>
    <p:sldId id="301" r:id="rId16"/>
    <p:sldId id="302" r:id="rId17"/>
    <p:sldId id="412" r:id="rId18"/>
    <p:sldId id="413" r:id="rId19"/>
    <p:sldId id="414" r:id="rId20"/>
    <p:sldId id="415" r:id="rId21"/>
    <p:sldId id="420" r:id="rId22"/>
    <p:sldId id="421" r:id="rId23"/>
    <p:sldId id="422" r:id="rId24"/>
    <p:sldId id="300" r:id="rId25"/>
  </p:sldIdLst>
  <p:sldSz cx="9144000" cy="6858000" type="screen4x3"/>
  <p:notesSz cx="6858000" cy="9144000"/>
  <p:custDataLst>
    <p:tags r:id="rId3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29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>
        <p:scale>
          <a:sx n="90" d="100"/>
          <a:sy n="90" d="100"/>
        </p:scale>
        <p:origin x="-2244" y="-522"/>
      </p:cViewPr>
      <p:guideLst>
        <p:guide orient="horz" pos="2115"/>
        <p:guide pos="292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gs" Target="tags/tag1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notesMaster" Target="notesMasters/notesMaster1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 algn="r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316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</a:ln>
        </p:spPr>
      </p:sp>
      <p:sp>
        <p:nvSpPr>
          <p:cNvPr id="3077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单击此处编辑母版文本样式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第二级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第三级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第四级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第五级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b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A0C8C338-6EB7-4A9B-A177-9E2995A89541}" type="slidenum">
              <a:rPr lang="zh-CN" altLang="en-US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>
      <a:defRPr sz="1200" kern="1200">
        <a:latin typeface="+mn-lt"/>
        <a:ea typeface="+mn-ea"/>
        <a:cs typeface="+mn-cs"/>
      </a:defRPr>
    </a:lvl6pPr>
    <a:lvl7pPr marL="2743200" lvl="6" indent="0">
      <a:defRPr sz="1200" kern="1200">
        <a:latin typeface="+mn-lt"/>
        <a:ea typeface="+mn-ea"/>
        <a:cs typeface="+mn-cs"/>
      </a:defRPr>
    </a:lvl7pPr>
    <a:lvl8pPr marL="3200400" lvl="7" indent="0">
      <a:defRPr sz="1200" kern="1200">
        <a:latin typeface="+mn-lt"/>
        <a:ea typeface="+mn-ea"/>
        <a:cs typeface="+mn-cs"/>
      </a:defRPr>
    </a:lvl8pPr>
    <a:lvl9pPr marL="3657600" lvl="8" indent="0">
      <a:defRPr sz="1200" kern="1200"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8.wmf"/><Relationship Id="rId1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8.wmf"/><Relationship Id="rId1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1"/>
          <p:cNvSpPr>
            <a:spLocks noChangeArrowheads="1"/>
          </p:cNvSpPr>
          <p:nvPr/>
        </p:nvSpPr>
        <p:spPr bwMode="auto">
          <a:xfrm>
            <a:off x="576567" y="1196845"/>
            <a:ext cx="648811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楷体" panose="02010600040101010101" charset="-122"/>
              </a:rPr>
              <a:t>第</a:t>
            </a:r>
            <a:r>
              <a:rPr lang="en-US" altLang="zh-CN" sz="28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楷体" panose="02010600040101010101" charset="-122"/>
              </a:rPr>
              <a:t>8</a:t>
            </a:r>
            <a:r>
              <a:rPr lang="zh-CN" altLang="en-US" sz="28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楷体" panose="02010600040101010101" charset="-122"/>
              </a:rPr>
              <a:t>单元   </a:t>
            </a:r>
            <a:r>
              <a:rPr lang="en-US" altLang="zh-CN" sz="28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楷体" panose="02010600040101010101" charset="-122"/>
              </a:rPr>
              <a:t>6~9</a:t>
            </a:r>
            <a:r>
              <a:rPr lang="zh-CN" altLang="zh-CN" sz="28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楷体" panose="02010600040101010101" charset="-122"/>
              </a:rPr>
              <a:t>的乘法口诀</a:t>
            </a:r>
            <a:endParaRPr lang="en-US" altLang="zh-CN" sz="28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楷体" panose="02010600040101010101" charset="-122"/>
            </a:endParaRPr>
          </a:p>
        </p:txBody>
      </p:sp>
      <p:sp>
        <p:nvSpPr>
          <p:cNvPr id="5126" name="矩形 4"/>
          <p:cNvSpPr>
            <a:spLocks noChangeArrowheads="1"/>
          </p:cNvSpPr>
          <p:nvPr/>
        </p:nvSpPr>
        <p:spPr bwMode="auto">
          <a:xfrm>
            <a:off x="5523" y="2708950"/>
            <a:ext cx="9138477" cy="9233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54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有</a:t>
            </a:r>
            <a:r>
              <a:rPr lang="zh-CN" altLang="en-US" sz="5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多少张贴画</a:t>
            </a:r>
            <a:endParaRPr lang="zh-CN" altLang="en-US" sz="5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1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ldLvl="0"/>
      <p:bldP spid="5126" grpId="0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7" descr="3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55650" y="2084388"/>
            <a:ext cx="7561263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5603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1187450" y="4581525"/>
            <a:ext cx="6691313" cy="16462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每个盘子里有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个杯子，有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个盘子，表示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个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是多少，用乘法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6×4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计算，口诀：四六二十四。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" name="TextBox 11"/>
          <p:cNvSpPr>
            <a:spLocks noChangeArrowheads="1"/>
          </p:cNvSpPr>
          <p:nvPr/>
        </p:nvSpPr>
        <p:spPr bwMode="auto">
          <a:xfrm>
            <a:off x="971550" y="3789363"/>
            <a:ext cx="2376488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5606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4" grpId="0" bldLvl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Box 4"/>
          <p:cNvSpPr txBox="1">
            <a:spLocks noChangeArrowheads="1"/>
          </p:cNvSpPr>
          <p:nvPr/>
        </p:nvSpPr>
        <p:spPr bwMode="auto">
          <a:xfrm>
            <a:off x="2843213" y="4292600"/>
            <a:ext cx="3554412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6×4</a:t>
            </a:r>
            <a:r>
              <a:rPr lang="en-US" altLang="en-US" sz="360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60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24</a:t>
            </a:r>
            <a:r>
              <a:rPr lang="zh-CN" altLang="en-US" sz="360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（个）</a:t>
            </a:r>
            <a:endParaRPr lang="zh-CN" altLang="en-US" sz="3600">
              <a:solidFill>
                <a:srgbClr val="0000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26626" name="Picture 7" descr="3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55650" y="2084388"/>
            <a:ext cx="7561263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2854325" y="5064125"/>
            <a:ext cx="347662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4×6</a:t>
            </a:r>
            <a:r>
              <a:rPr lang="en-US" altLang="en-US" sz="360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60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24</a:t>
            </a:r>
            <a:r>
              <a:rPr lang="zh-CN" altLang="en-US" sz="360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（个）</a:t>
            </a:r>
            <a:endParaRPr lang="zh-CN" altLang="en-US" sz="3600">
              <a:solidFill>
                <a:srgbClr val="0000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6628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6629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TextBox 11"/>
          <p:cNvSpPr>
            <a:spLocks noChangeArrowheads="1"/>
          </p:cNvSpPr>
          <p:nvPr/>
        </p:nvSpPr>
        <p:spPr bwMode="auto">
          <a:xfrm>
            <a:off x="900113" y="4005263"/>
            <a:ext cx="237648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解答：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663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  <p:bldP spid="6" grpId="0"/>
      <p:bldP spid="4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Box 23"/>
          <p:cNvSpPr txBox="1">
            <a:spLocks noChangeArrowheads="1"/>
          </p:cNvSpPr>
          <p:nvPr/>
        </p:nvSpPr>
        <p:spPr bwMode="auto">
          <a:xfrm>
            <a:off x="611188" y="1989138"/>
            <a:ext cx="79533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endParaRPr lang="en-US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7650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7651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52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4" name="TextBox 11"/>
          <p:cNvSpPr>
            <a:spLocks noChangeArrowheads="1"/>
          </p:cNvSpPr>
          <p:nvPr/>
        </p:nvSpPr>
        <p:spPr bwMode="auto">
          <a:xfrm>
            <a:off x="900113" y="2781300"/>
            <a:ext cx="2376487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27654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403350" y="1917700"/>
            <a:ext cx="5759450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34"/>
          <p:cNvSpPr txBox="1">
            <a:spLocks noChangeArrowheads="1"/>
          </p:cNvSpPr>
          <p:nvPr/>
        </p:nvSpPr>
        <p:spPr bwMode="auto">
          <a:xfrm>
            <a:off x="1116013" y="3717925"/>
            <a:ext cx="6691312" cy="1662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一只蜜蜂有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条腿，有</a:t>
            </a:r>
            <a:r>
              <a:rPr lang="en-US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只蜜蜂，表示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个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是多少，用乘法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6×3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计算，口诀：三六十八。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Box 23"/>
          <p:cNvSpPr txBox="1">
            <a:spLocks noChangeArrowheads="1"/>
          </p:cNvSpPr>
          <p:nvPr/>
        </p:nvSpPr>
        <p:spPr bwMode="auto">
          <a:xfrm>
            <a:off x="611188" y="1989138"/>
            <a:ext cx="79533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endParaRPr lang="en-US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8674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8675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76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4" name="TextBox 11"/>
          <p:cNvSpPr>
            <a:spLocks noChangeArrowheads="1"/>
          </p:cNvSpPr>
          <p:nvPr/>
        </p:nvSpPr>
        <p:spPr bwMode="auto">
          <a:xfrm>
            <a:off x="900113" y="2781300"/>
            <a:ext cx="237648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解答：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28678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403350" y="1917700"/>
            <a:ext cx="5759450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34"/>
          <p:cNvSpPr txBox="1">
            <a:spLocks noChangeArrowheads="1"/>
          </p:cNvSpPr>
          <p:nvPr/>
        </p:nvSpPr>
        <p:spPr bwMode="auto">
          <a:xfrm>
            <a:off x="1116013" y="3717925"/>
            <a:ext cx="6691312" cy="16446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6×3=18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3×6=18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口诀：三六十八。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" name="TextBox 11"/>
          <p:cNvSpPr>
            <a:spLocks noChangeArrowheads="1"/>
          </p:cNvSpPr>
          <p:nvPr/>
        </p:nvSpPr>
        <p:spPr bwMode="auto">
          <a:xfrm>
            <a:off x="5508625" y="2060575"/>
            <a:ext cx="738188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18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/>
      <p:bldP spid="2" grpId="0"/>
      <p:bldP spid="3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pic>
        <p:nvPicPr>
          <p:cNvPr id="29699" name="例.eps" descr="id:2147501035;FounderCES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42988" y="1828800"/>
            <a:ext cx="5080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矩形 10"/>
          <p:cNvSpPr>
            <a:spLocks noChangeArrowheads="1"/>
          </p:cNvSpPr>
          <p:nvPr/>
        </p:nvSpPr>
        <p:spPr bwMode="auto">
          <a:xfrm>
            <a:off x="1619250" y="1916113"/>
            <a:ext cx="5762625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填一填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6×8=6×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（）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+6×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（）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7414" name="矩形 1"/>
          <p:cNvSpPr>
            <a:spLocks noChangeArrowheads="1"/>
          </p:cNvSpPr>
          <p:nvPr/>
        </p:nvSpPr>
        <p:spPr bwMode="auto">
          <a:xfrm rot="-3301957">
            <a:off x="2944813" y="4195763"/>
            <a:ext cx="2238375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9702" name="同侧圆角矩形 1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9703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9704" name="对象 2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79613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0" name="矩形 27"/>
          <p:cNvSpPr>
            <a:spLocks noChangeArrowheads="1"/>
          </p:cNvSpPr>
          <p:nvPr/>
        </p:nvSpPr>
        <p:spPr bwMode="auto">
          <a:xfrm>
            <a:off x="706438" y="4149725"/>
            <a:ext cx="546258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6×8=6×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（</a:t>
            </a:r>
            <a:r>
              <a:rPr lang="en-US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</a:t>
            </a:r>
            <a:r>
              <a:rPr lang="zh-CN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 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）</a:t>
            </a:r>
            <a:r>
              <a:rPr lang="zh-CN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+6×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（</a:t>
            </a:r>
            <a:r>
              <a:rPr lang="en-US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6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）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7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bldLvl="0" animBg="1"/>
      <p:bldP spid="17420" grpId="0" bldLvl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30723" name="矩形 10"/>
          <p:cNvSpPr>
            <a:spLocks noChangeArrowheads="1"/>
          </p:cNvSpPr>
          <p:nvPr/>
        </p:nvSpPr>
        <p:spPr bwMode="auto">
          <a:xfrm>
            <a:off x="682625" y="1844675"/>
            <a:ext cx="4968875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错解分析：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8437" name="矩形 2"/>
          <p:cNvSpPr>
            <a:spLocks noChangeArrowheads="1"/>
          </p:cNvSpPr>
          <p:nvPr/>
        </p:nvSpPr>
        <p:spPr bwMode="auto">
          <a:xfrm>
            <a:off x="1187450" y="3068638"/>
            <a:ext cx="5791200" cy="2835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6×8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表示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8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个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6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是多少，因此在写的时候要表示的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8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个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6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的数量是不变的，此题中的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个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6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加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6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个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6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等于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9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个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6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了，因此错误。</a:t>
            </a:r>
            <a:endParaRPr lang="zh-CN" altLang="zh-CN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0725" name="同侧圆角矩形 15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0726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pic>
        <p:nvPicPr>
          <p:cNvPr id="31747" name="例.eps" descr="id:2147501035;FounderCES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42988" y="1828800"/>
            <a:ext cx="5080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矩形 10"/>
          <p:cNvSpPr>
            <a:spLocks noChangeArrowheads="1"/>
          </p:cNvSpPr>
          <p:nvPr/>
        </p:nvSpPr>
        <p:spPr bwMode="auto">
          <a:xfrm>
            <a:off x="1619250" y="1916113"/>
            <a:ext cx="5762625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填一填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6×8=6×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（）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+6×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（）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7414" name="矩形 1"/>
          <p:cNvSpPr>
            <a:spLocks noChangeArrowheads="1"/>
          </p:cNvSpPr>
          <p:nvPr/>
        </p:nvSpPr>
        <p:spPr bwMode="auto">
          <a:xfrm rot="-3301957">
            <a:off x="2655888" y="3835400"/>
            <a:ext cx="2238375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1750" name="同侧圆角矩形 1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1751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1752" name="对象 2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79613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0" name="矩形 27"/>
          <p:cNvSpPr>
            <a:spLocks noChangeArrowheads="1"/>
          </p:cNvSpPr>
          <p:nvPr/>
        </p:nvSpPr>
        <p:spPr bwMode="auto">
          <a:xfrm>
            <a:off x="1116013" y="3644900"/>
            <a:ext cx="5462587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6×8=6×</a:t>
            </a:r>
            <a:r>
              <a:rPr 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（</a:t>
            </a:r>
            <a:r>
              <a:rPr lang="en-US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</a:t>
            </a:r>
            <a:r>
              <a:rPr lang="zh-CN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 </a:t>
            </a:r>
            <a:r>
              <a:rPr 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）</a:t>
            </a:r>
            <a:r>
              <a:rPr lang="zh-CN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+6×</a:t>
            </a:r>
            <a:r>
              <a:rPr 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（</a:t>
            </a:r>
            <a:r>
              <a:rPr lang="en-US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6</a:t>
            </a:r>
            <a:r>
              <a:rPr 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）</a:t>
            </a:r>
            <a:endParaRPr lang="zh-CN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" name="矩形 27"/>
          <p:cNvSpPr>
            <a:spLocks noChangeArrowheads="1"/>
          </p:cNvSpPr>
          <p:nvPr/>
        </p:nvSpPr>
        <p:spPr bwMode="auto">
          <a:xfrm>
            <a:off x="1763713" y="5229225"/>
            <a:ext cx="546258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6×8=6×</a:t>
            </a:r>
            <a:r>
              <a:rPr 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（</a:t>
            </a:r>
            <a:r>
              <a:rPr lang="en-US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</a:t>
            </a:r>
            <a:r>
              <a:rPr lang="zh-CN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 </a:t>
            </a:r>
            <a:r>
              <a:rPr 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）</a:t>
            </a:r>
            <a:r>
              <a:rPr lang="zh-CN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+6×</a:t>
            </a:r>
            <a:r>
              <a:rPr 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（</a:t>
            </a:r>
            <a:r>
              <a:rPr lang="en-US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5</a:t>
            </a:r>
            <a:r>
              <a:rPr 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）</a:t>
            </a:r>
            <a:endParaRPr lang="zh-CN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" name="矩形 1"/>
          <p:cNvSpPr>
            <a:spLocks noChangeArrowheads="1"/>
          </p:cNvSpPr>
          <p:nvPr/>
        </p:nvSpPr>
        <p:spPr bwMode="auto">
          <a:xfrm rot="-3301957">
            <a:off x="4600575" y="4843463"/>
            <a:ext cx="2214563" cy="70008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正确解答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7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bldLvl="0" animBg="1"/>
      <p:bldP spid="17420" grpId="0" bldLvl="0"/>
      <p:bldP spid="2" grpId="0" bldLvl="0"/>
      <p:bldP spid="3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Box 4"/>
          <p:cNvSpPr txBox="1">
            <a:spLocks noChangeArrowheads="1"/>
          </p:cNvSpPr>
          <p:nvPr/>
        </p:nvSpPr>
        <p:spPr bwMode="auto">
          <a:xfrm>
            <a:off x="611188" y="1485900"/>
            <a:ext cx="7529512" cy="5778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200" dirty="0">
                <a:latin typeface="华文新魏" panose="02010800040101010101" pitchFamily="2" charset="-122"/>
                <a:ea typeface="华文新魏" panose="02010800040101010101" pitchFamily="2" charset="-122"/>
              </a:rPr>
              <a:t>算一算，墙上有多少张手抄报？</a:t>
            </a:r>
            <a:endParaRPr lang="zh-CN" altLang="en-US" sz="32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2770" name="图片 13" descr="13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547813" y="2565400"/>
            <a:ext cx="7000875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右大括号 14"/>
          <p:cNvSpPr/>
          <p:nvPr/>
        </p:nvSpPr>
        <p:spPr>
          <a:xfrm rot="16200000">
            <a:off x="4841875" y="-873125"/>
            <a:ext cx="287338" cy="6732588"/>
          </a:xfrm>
          <a:prstGeom prst="rightBrace">
            <a:avLst>
              <a:gd name="adj1" fmla="val 50300"/>
              <a:gd name="adj2" fmla="val 50000"/>
            </a:avLst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033838" y="1900238"/>
            <a:ext cx="928687" cy="517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9</a:t>
            </a:r>
            <a:r>
              <a:rPr lang="zh-CN" altLang="en-US" sz="28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张</a:t>
            </a:r>
            <a:endParaRPr lang="zh-CN" altLang="en-US" sz="28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7" name="左大括号 16"/>
          <p:cNvSpPr/>
          <p:nvPr/>
        </p:nvSpPr>
        <p:spPr>
          <a:xfrm>
            <a:off x="1187450" y="2636838"/>
            <a:ext cx="287338" cy="3060700"/>
          </a:xfrm>
          <a:prstGeom prst="leftBrace">
            <a:avLst>
              <a:gd name="adj1" fmla="val 50298"/>
              <a:gd name="adj2" fmla="val 50000"/>
            </a:avLst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66725" y="3932238"/>
            <a:ext cx="928688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r>
              <a:rPr lang="zh-CN" altLang="en-US" sz="28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张</a:t>
            </a:r>
            <a:endParaRPr lang="zh-CN" altLang="en-US" sz="28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143000" y="5767388"/>
            <a:ext cx="3357563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6×9</a:t>
            </a:r>
            <a:r>
              <a:rPr lang="zh-CN" altLang="en-US" sz="32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2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54</a:t>
            </a:r>
            <a:r>
              <a:rPr lang="zh-CN" altLang="en-US" sz="32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（张）</a:t>
            </a:r>
            <a:endParaRPr lang="zh-CN" altLang="en-US" sz="3200" dirty="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500563" y="5767388"/>
            <a:ext cx="3357562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9×6</a:t>
            </a:r>
            <a:r>
              <a:rPr lang="zh-CN" altLang="en-US" sz="32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2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54</a:t>
            </a:r>
            <a:r>
              <a:rPr lang="zh-CN" altLang="en-US" sz="32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（张）</a:t>
            </a:r>
            <a:endParaRPr lang="zh-CN" altLang="en-US" sz="3200" dirty="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32777" name="组合 1"/>
          <p:cNvGrpSpPr/>
          <p:nvPr/>
        </p:nvGrpSpPr>
        <p:grpSpPr bwMode="auto">
          <a:xfrm>
            <a:off x="466725" y="836613"/>
            <a:ext cx="2089150" cy="660400"/>
            <a:chOff x="735" y="1525"/>
            <a:chExt cx="3290" cy="1040"/>
          </a:xfrm>
        </p:grpSpPr>
        <p:sp>
          <p:nvSpPr>
            <p:cNvPr id="32779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2780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2778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/>
      <p:bldP spid="17" grpId="0" bldLvl="0" animBg="1"/>
      <p:bldP spid="18" grpId="0"/>
      <p:bldP spid="19" grpId="0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Box 4"/>
          <p:cNvSpPr txBox="1">
            <a:spLocks noChangeArrowheads="1"/>
          </p:cNvSpPr>
          <p:nvPr/>
        </p:nvSpPr>
        <p:spPr bwMode="auto">
          <a:xfrm>
            <a:off x="611188" y="1701800"/>
            <a:ext cx="7529512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填一填。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571875" y="3429000"/>
            <a:ext cx="928688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7030A0"/>
                </a:solidFill>
                <a:latin typeface="楷体_GB2312"/>
                <a:ea typeface="楷体_GB2312"/>
                <a:cs typeface="楷体_GB2312"/>
              </a:rPr>
              <a:t>24</a:t>
            </a:r>
            <a:endParaRPr lang="zh-CN" altLang="en-US" sz="2800" b="1">
              <a:solidFill>
                <a:srgbClr val="7030A0"/>
              </a:solidFill>
              <a:latin typeface="楷体_GB2312"/>
              <a:ea typeface="楷体_GB2312"/>
              <a:cs typeface="楷体_GB2312"/>
            </a:endParaRPr>
          </a:p>
        </p:txBody>
      </p:sp>
      <p:pic>
        <p:nvPicPr>
          <p:cNvPr id="33795" name="图片 10" descr="14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34938" y="2744788"/>
            <a:ext cx="9017000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121275" y="3446463"/>
            <a:ext cx="928688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7030A0"/>
                </a:solidFill>
                <a:latin typeface="楷体_GB2312"/>
                <a:ea typeface="楷体_GB2312"/>
                <a:cs typeface="楷体_GB2312"/>
              </a:rPr>
              <a:t>30</a:t>
            </a:r>
            <a:endParaRPr lang="zh-CN" altLang="en-US" sz="2800" b="1">
              <a:solidFill>
                <a:srgbClr val="7030A0"/>
              </a:solidFill>
              <a:latin typeface="楷体_GB2312"/>
              <a:ea typeface="楷体_GB2312"/>
              <a:cs typeface="楷体_GB2312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6704013" y="3429000"/>
            <a:ext cx="619125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7030A0"/>
                </a:solidFill>
                <a:latin typeface="楷体_GB2312"/>
                <a:ea typeface="楷体_GB2312"/>
                <a:cs typeface="楷体_GB2312"/>
              </a:rPr>
              <a:t>36</a:t>
            </a:r>
            <a:endParaRPr lang="zh-CN" altLang="en-US" sz="2800" b="1">
              <a:solidFill>
                <a:srgbClr val="7030A0"/>
              </a:solidFill>
              <a:latin typeface="楷体_GB2312"/>
              <a:ea typeface="楷体_GB2312"/>
              <a:cs typeface="楷体_GB2312"/>
            </a:endParaRPr>
          </a:p>
        </p:txBody>
      </p:sp>
      <p:grpSp>
        <p:nvGrpSpPr>
          <p:cNvPr id="33798" name="组合 1"/>
          <p:cNvGrpSpPr/>
          <p:nvPr/>
        </p:nvGrpSpPr>
        <p:grpSpPr bwMode="auto">
          <a:xfrm>
            <a:off x="466725" y="836613"/>
            <a:ext cx="2089150" cy="660400"/>
            <a:chOff x="735" y="1525"/>
            <a:chExt cx="3290" cy="1040"/>
          </a:xfrm>
        </p:grpSpPr>
        <p:sp>
          <p:nvSpPr>
            <p:cNvPr id="33801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3802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37" name="矩形 2"/>
          <p:cNvSpPr>
            <a:spLocks noChangeArrowheads="1"/>
          </p:cNvSpPr>
          <p:nvPr/>
        </p:nvSpPr>
        <p:spPr bwMode="auto">
          <a:xfrm>
            <a:off x="1258888" y="4508500"/>
            <a:ext cx="5791200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提示：每段的距离是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6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，第几段就表示是几个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6</a:t>
            </a:r>
            <a:r>
              <a:rPr lang="zh-CN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</a:t>
            </a:r>
            <a:endParaRPr lang="zh-CN" altLang="zh-CN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3800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3" grpId="0"/>
      <p:bldP spid="21" grpId="0"/>
      <p:bldP spid="18437" grpId="0" bldLvl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Box 4"/>
          <p:cNvSpPr txBox="1">
            <a:spLocks noChangeArrowheads="1"/>
          </p:cNvSpPr>
          <p:nvPr/>
        </p:nvSpPr>
        <p:spPr bwMode="auto">
          <a:xfrm>
            <a:off x="611188" y="1701800"/>
            <a:ext cx="7529512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3.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找朋友。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4818" name="图片 7" descr="15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11188" y="2565400"/>
            <a:ext cx="7926387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4819" name="组合 1"/>
          <p:cNvGrpSpPr/>
          <p:nvPr/>
        </p:nvGrpSpPr>
        <p:grpSpPr bwMode="auto">
          <a:xfrm>
            <a:off x="466725" y="836613"/>
            <a:ext cx="2089150" cy="660400"/>
            <a:chOff x="735" y="1525"/>
            <a:chExt cx="3290" cy="1040"/>
          </a:xfrm>
        </p:grpSpPr>
        <p:sp>
          <p:nvSpPr>
            <p:cNvPr id="34827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4828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矩形 2"/>
          <p:cNvSpPr>
            <a:spLocks noChangeArrowheads="1"/>
          </p:cNvSpPr>
          <p:nvPr/>
        </p:nvSpPr>
        <p:spPr bwMode="auto">
          <a:xfrm>
            <a:off x="1044575" y="4725988"/>
            <a:ext cx="5791200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提示：根据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6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的乘法口诀进行计算</a:t>
            </a:r>
            <a:r>
              <a:rPr lang="zh-CN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</a:t>
            </a:r>
            <a:endParaRPr lang="zh-CN" altLang="zh-CN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484313" y="3254375"/>
            <a:ext cx="1287462" cy="6794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3111500" y="3151188"/>
            <a:ext cx="2971800" cy="7096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H="1">
            <a:off x="1547813" y="3241675"/>
            <a:ext cx="3087687" cy="5476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6483350" y="3267075"/>
            <a:ext cx="1257300" cy="5222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4859338" y="3086100"/>
            <a:ext cx="3070225" cy="7032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26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17410" name="同侧圆角矩形 23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学习目标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6149" name="TextBox 7"/>
          <p:cNvSpPr>
            <a:spLocks noChangeArrowheads="1"/>
          </p:cNvSpPr>
          <p:nvPr/>
        </p:nvSpPr>
        <p:spPr bwMode="auto">
          <a:xfrm>
            <a:off x="755650" y="4292600"/>
            <a:ext cx="7561263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能用6的乘法口诀进行计算，并能解决简单的实际问题。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6150" name="矩形 1"/>
          <p:cNvSpPr>
            <a:spLocks noChangeArrowheads="1"/>
          </p:cNvSpPr>
          <p:nvPr/>
        </p:nvSpPr>
        <p:spPr bwMode="auto">
          <a:xfrm>
            <a:off x="682625" y="1989138"/>
            <a:ext cx="7632700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经历编制6的乘法口诀的过程，在探索规律的基础上理解口诀的意义。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7413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ldLvl="0"/>
      <p:bldP spid="6150" grpId="0" bldLvl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图片 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828675" y="2071688"/>
            <a:ext cx="7629525" cy="378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10"/>
          <p:cNvSpPr txBox="1">
            <a:spLocks noChangeArrowheads="1"/>
          </p:cNvSpPr>
          <p:nvPr/>
        </p:nvSpPr>
        <p:spPr bwMode="auto">
          <a:xfrm>
            <a:off x="4176713" y="2473325"/>
            <a:ext cx="687387" cy="549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24</a:t>
            </a:r>
            <a:endParaRPr lang="en-US" altLang="zh-CN" sz="3600">
              <a:solidFill>
                <a:srgbClr val="0000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TextBox 10"/>
          <p:cNvSpPr txBox="1">
            <a:spLocks noChangeArrowheads="1"/>
          </p:cNvSpPr>
          <p:nvPr/>
        </p:nvSpPr>
        <p:spPr bwMode="auto">
          <a:xfrm>
            <a:off x="4846638" y="2187575"/>
            <a:ext cx="687387" cy="549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18</a:t>
            </a:r>
            <a:endParaRPr lang="en-US" altLang="zh-CN" sz="3600">
              <a:solidFill>
                <a:srgbClr val="0000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TextBox 10"/>
          <p:cNvSpPr txBox="1">
            <a:spLocks noChangeArrowheads="1"/>
          </p:cNvSpPr>
          <p:nvPr/>
        </p:nvSpPr>
        <p:spPr bwMode="auto">
          <a:xfrm>
            <a:off x="5580063" y="1917700"/>
            <a:ext cx="687387" cy="5476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30</a:t>
            </a:r>
            <a:endParaRPr lang="en-US" altLang="zh-CN" sz="3600">
              <a:solidFill>
                <a:srgbClr val="0000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TextBox 10"/>
          <p:cNvSpPr txBox="1">
            <a:spLocks noChangeArrowheads="1"/>
          </p:cNvSpPr>
          <p:nvPr/>
        </p:nvSpPr>
        <p:spPr bwMode="auto">
          <a:xfrm>
            <a:off x="4611688" y="4229100"/>
            <a:ext cx="687387" cy="549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12</a:t>
            </a:r>
            <a:endParaRPr lang="en-US" altLang="zh-CN" sz="3600">
              <a:solidFill>
                <a:srgbClr val="0000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9" name="TextBox 10"/>
          <p:cNvSpPr txBox="1">
            <a:spLocks noChangeArrowheads="1"/>
          </p:cNvSpPr>
          <p:nvPr/>
        </p:nvSpPr>
        <p:spPr bwMode="auto">
          <a:xfrm>
            <a:off x="5618163" y="2749550"/>
            <a:ext cx="687387" cy="5476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36</a:t>
            </a:r>
            <a:endParaRPr lang="en-US" altLang="zh-CN" sz="3600">
              <a:solidFill>
                <a:srgbClr val="0000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0" name="TextBox 10"/>
          <p:cNvSpPr txBox="1">
            <a:spLocks noChangeArrowheads="1"/>
          </p:cNvSpPr>
          <p:nvPr/>
        </p:nvSpPr>
        <p:spPr bwMode="auto">
          <a:xfrm>
            <a:off x="6553200" y="2619375"/>
            <a:ext cx="687388" cy="5476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endParaRPr lang="en-US" altLang="zh-CN" sz="3600">
              <a:solidFill>
                <a:srgbClr val="0000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5848" name="TextBox 4"/>
          <p:cNvSpPr txBox="1">
            <a:spLocks noChangeArrowheads="1"/>
          </p:cNvSpPr>
          <p:nvPr/>
        </p:nvSpPr>
        <p:spPr bwMode="auto">
          <a:xfrm>
            <a:off x="612775" y="1701800"/>
            <a:ext cx="254952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4.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摘苹果。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35849" name="组合 1"/>
          <p:cNvGrpSpPr/>
          <p:nvPr/>
        </p:nvGrpSpPr>
        <p:grpSpPr bwMode="auto">
          <a:xfrm>
            <a:off x="466725" y="836613"/>
            <a:ext cx="2089150" cy="660400"/>
            <a:chOff x="735" y="1525"/>
            <a:chExt cx="3290" cy="1040"/>
          </a:xfrm>
        </p:grpSpPr>
        <p:sp>
          <p:nvSpPr>
            <p:cNvPr id="35852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5853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矩形 2"/>
          <p:cNvSpPr>
            <a:spLocks noChangeArrowheads="1"/>
          </p:cNvSpPr>
          <p:nvPr/>
        </p:nvSpPr>
        <p:spPr bwMode="auto">
          <a:xfrm>
            <a:off x="1044575" y="4725988"/>
            <a:ext cx="5791200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提示：根据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6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的乘法口诀进行计算</a:t>
            </a:r>
            <a:r>
              <a:rPr lang="zh-CN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</a:t>
            </a:r>
            <a:endParaRPr lang="zh-CN" altLang="zh-CN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585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2" grpId="0" bldLvl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4116388" y="2547938"/>
            <a:ext cx="539750" cy="53975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3584575" y="2547938"/>
            <a:ext cx="539750" cy="53975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6867" name="TextBox 4"/>
          <p:cNvSpPr txBox="1">
            <a:spLocks noChangeArrowheads="1"/>
          </p:cNvSpPr>
          <p:nvPr/>
        </p:nvSpPr>
        <p:spPr bwMode="auto">
          <a:xfrm>
            <a:off x="611188" y="1628775"/>
            <a:ext cx="7529512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5.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算一算，每个图中有多少个格子？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6868" name="TextBox 5"/>
          <p:cNvSpPr txBox="1">
            <a:spLocks noChangeArrowheads="1"/>
          </p:cNvSpPr>
          <p:nvPr/>
        </p:nvSpPr>
        <p:spPr bwMode="auto">
          <a:xfrm>
            <a:off x="3276600" y="4437063"/>
            <a:ext cx="1906588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（     ）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36869" name="组合 35"/>
          <p:cNvGrpSpPr/>
          <p:nvPr/>
        </p:nvGrpSpPr>
        <p:grpSpPr bwMode="auto">
          <a:xfrm>
            <a:off x="3035300" y="3087688"/>
            <a:ext cx="2160588" cy="1079500"/>
            <a:chOff x="66083" y="2007562"/>
            <a:chExt cx="2160000" cy="1080000"/>
          </a:xfrm>
        </p:grpSpPr>
        <p:sp>
          <p:nvSpPr>
            <p:cNvPr id="9" name="矩形 8"/>
            <p:cNvSpPr/>
            <p:nvPr/>
          </p:nvSpPr>
          <p:spPr>
            <a:xfrm>
              <a:off x="1146877" y="2007562"/>
              <a:ext cx="539603" cy="54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605686" y="2007562"/>
              <a:ext cx="541191" cy="54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66083" y="2007562"/>
              <a:ext cx="539603" cy="54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686480" y="2007562"/>
              <a:ext cx="539603" cy="54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1146877" y="2547562"/>
              <a:ext cx="539603" cy="54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605686" y="2547562"/>
              <a:ext cx="541191" cy="54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66083" y="2547562"/>
              <a:ext cx="539603" cy="54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1686480" y="2547562"/>
              <a:ext cx="539603" cy="54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38" name="矩形 37"/>
          <p:cNvSpPr/>
          <p:nvPr/>
        </p:nvSpPr>
        <p:spPr>
          <a:xfrm>
            <a:off x="4116388" y="2547938"/>
            <a:ext cx="539750" cy="53975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2495550" y="3627438"/>
            <a:ext cx="539750" cy="53975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2493963" y="3627438"/>
            <a:ext cx="539750" cy="53975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5195888" y="3627438"/>
            <a:ext cx="539750" cy="53975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3576638" y="2547938"/>
            <a:ext cx="539750" cy="53975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2495550" y="3627438"/>
            <a:ext cx="539750" cy="53975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5195888" y="3627438"/>
            <a:ext cx="539750" cy="53975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5195888" y="3627438"/>
            <a:ext cx="539750" cy="53975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3576638" y="2547938"/>
            <a:ext cx="539750" cy="53975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>
            <a:off x="4116388" y="2547938"/>
            <a:ext cx="539750" cy="53975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36880" name="组合 1"/>
          <p:cNvGrpSpPr/>
          <p:nvPr/>
        </p:nvGrpSpPr>
        <p:grpSpPr bwMode="auto">
          <a:xfrm>
            <a:off x="466725" y="836613"/>
            <a:ext cx="2089150" cy="660400"/>
            <a:chOff x="735" y="1525"/>
            <a:chExt cx="3290" cy="1040"/>
          </a:xfrm>
        </p:grpSpPr>
        <p:sp>
          <p:nvSpPr>
            <p:cNvPr id="36883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6884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矩形 2"/>
          <p:cNvSpPr>
            <a:spLocks noChangeArrowheads="1"/>
          </p:cNvSpPr>
          <p:nvPr/>
        </p:nvSpPr>
        <p:spPr bwMode="auto">
          <a:xfrm>
            <a:off x="971550" y="4941888"/>
            <a:ext cx="5791200" cy="1187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提示：通过平移，使每行数量同样多</a:t>
            </a:r>
            <a:r>
              <a:rPr lang="zh-CN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</a:t>
            </a:r>
            <a:endParaRPr lang="zh-CN" altLang="zh-CN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6882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4116388" y="2547938"/>
            <a:ext cx="539750" cy="53975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3584575" y="2547938"/>
            <a:ext cx="539750" cy="53975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7891" name="TextBox 4"/>
          <p:cNvSpPr txBox="1">
            <a:spLocks noChangeArrowheads="1"/>
          </p:cNvSpPr>
          <p:nvPr/>
        </p:nvSpPr>
        <p:spPr bwMode="auto">
          <a:xfrm>
            <a:off x="611188" y="1628775"/>
            <a:ext cx="7529512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5.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算一算，每个图中有多少个格子？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7892" name="TextBox 5"/>
          <p:cNvSpPr txBox="1">
            <a:spLocks noChangeArrowheads="1"/>
          </p:cNvSpPr>
          <p:nvPr/>
        </p:nvSpPr>
        <p:spPr bwMode="auto">
          <a:xfrm>
            <a:off x="3451225" y="5000625"/>
            <a:ext cx="1906588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b="1">
                <a:latin typeface="华文新魏" panose="02010800040101010101" pitchFamily="2" charset="-122"/>
                <a:ea typeface="华文新魏" panose="02010800040101010101" pitchFamily="2" charset="-122"/>
              </a:rPr>
              <a:t>（     ）</a:t>
            </a:r>
            <a:endParaRPr lang="zh-CN" altLang="en-US" sz="3600" b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924300" y="5013325"/>
            <a:ext cx="85725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12</a:t>
            </a:r>
            <a:endParaRPr lang="en-US" altLang="zh-CN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37894" name="组合 35"/>
          <p:cNvGrpSpPr/>
          <p:nvPr/>
        </p:nvGrpSpPr>
        <p:grpSpPr bwMode="auto">
          <a:xfrm>
            <a:off x="3035300" y="3087688"/>
            <a:ext cx="2160588" cy="1079500"/>
            <a:chOff x="66083" y="2007562"/>
            <a:chExt cx="2160000" cy="1080000"/>
          </a:xfrm>
        </p:grpSpPr>
        <p:sp>
          <p:nvSpPr>
            <p:cNvPr id="9" name="矩形 8"/>
            <p:cNvSpPr/>
            <p:nvPr/>
          </p:nvSpPr>
          <p:spPr>
            <a:xfrm>
              <a:off x="1146877" y="2007562"/>
              <a:ext cx="539603" cy="54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605686" y="2007562"/>
              <a:ext cx="541191" cy="54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66083" y="2007562"/>
              <a:ext cx="539603" cy="54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686480" y="2007562"/>
              <a:ext cx="539603" cy="54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1146877" y="2547562"/>
              <a:ext cx="539603" cy="54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605686" y="2547562"/>
              <a:ext cx="541191" cy="54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66083" y="2547562"/>
              <a:ext cx="539603" cy="54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1686480" y="2547562"/>
              <a:ext cx="539603" cy="540000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38" name="矩形 37"/>
          <p:cNvSpPr/>
          <p:nvPr/>
        </p:nvSpPr>
        <p:spPr>
          <a:xfrm>
            <a:off x="4116388" y="2547938"/>
            <a:ext cx="539750" cy="53975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2495550" y="3627438"/>
            <a:ext cx="539750" cy="53975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7858125" y="5000625"/>
            <a:ext cx="314325" cy="314325"/>
          </a:xfrm>
          <a:prstGeom prst="ellipse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 dirty="0"/>
              <a:t>1</a:t>
            </a:r>
            <a:endParaRPr lang="zh-CN" altLang="en-US" sz="2000" dirty="0"/>
          </a:p>
        </p:txBody>
      </p:sp>
      <p:sp>
        <p:nvSpPr>
          <p:cNvPr id="45" name="椭圆 44"/>
          <p:cNvSpPr/>
          <p:nvPr/>
        </p:nvSpPr>
        <p:spPr>
          <a:xfrm>
            <a:off x="7858125" y="5686425"/>
            <a:ext cx="314325" cy="314325"/>
          </a:xfrm>
          <a:prstGeom prst="ellipse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 dirty="0"/>
              <a:t>2</a:t>
            </a:r>
            <a:endParaRPr lang="zh-CN" altLang="en-US" sz="2000" dirty="0"/>
          </a:p>
        </p:txBody>
      </p:sp>
      <p:sp>
        <p:nvSpPr>
          <p:cNvPr id="47" name="矩形 46"/>
          <p:cNvSpPr/>
          <p:nvPr/>
        </p:nvSpPr>
        <p:spPr>
          <a:xfrm>
            <a:off x="2493963" y="3627438"/>
            <a:ext cx="539750" cy="53975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5195888" y="3627438"/>
            <a:ext cx="539750" cy="53975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3576638" y="2547938"/>
            <a:ext cx="539750" cy="53975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2495550" y="3627438"/>
            <a:ext cx="539750" cy="53975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5195888" y="3627438"/>
            <a:ext cx="539750" cy="53975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5195888" y="3627438"/>
            <a:ext cx="539750" cy="53975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3576638" y="2547938"/>
            <a:ext cx="539750" cy="53975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>
            <a:off x="4116388" y="2547938"/>
            <a:ext cx="539750" cy="53975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37911" name="组合 1"/>
          <p:cNvGrpSpPr/>
          <p:nvPr/>
        </p:nvGrpSpPr>
        <p:grpSpPr bwMode="auto">
          <a:xfrm>
            <a:off x="466725" y="836613"/>
            <a:ext cx="2089150" cy="660400"/>
            <a:chOff x="735" y="1525"/>
            <a:chExt cx="3290" cy="1040"/>
          </a:xfrm>
        </p:grpSpPr>
        <p:sp>
          <p:nvSpPr>
            <p:cNvPr id="37913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7914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7912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0.0007 L 0.06024 -0.1568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0" y="-7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6 -2.66713E-6 L -0.05764 -0.1575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0" y="-7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26 0.00093 L -0.11771 0.07981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00" y="3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32084E-6 L 0.11875 0.08004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</p:childTnLst>
        </p:cTn>
      </p:par>
    </p:tnLst>
    <p:bldLst>
      <p:bldP spid="7" grpId="0"/>
      <p:bldP spid="38" grpId="0" bldLvl="0" animBg="1"/>
      <p:bldP spid="38" grpId="1" bldLvl="0" animBg="1"/>
      <p:bldP spid="47" grpId="0" bldLvl="0" animBg="1"/>
      <p:bldP spid="47" grpId="1" bldLvl="0" animBg="1"/>
      <p:bldP spid="40" grpId="0" bldLvl="0" animBg="1"/>
      <p:bldP spid="48" grpId="0" bldLvl="0" animBg="1"/>
      <p:bldP spid="48" grpId="1" bldLvl="0" animBg="1"/>
      <p:bldP spid="49" grpId="0" bldLvl="0" animBg="1"/>
      <p:bldP spid="42" grpId="0" bldLvl="0" animBg="1"/>
      <p:bldP spid="42" grpId="1" bldLvl="0" animBg="1"/>
      <p:bldP spid="46" grpId="0" bldLvl="0" animBg="1"/>
      <p:bldP spid="50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8914" name="同侧圆角矩形 12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课堂小结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8915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7" name="Rectangle 13"/>
          <p:cNvSpPr>
            <a:spLocks noChangeArrowheads="1"/>
          </p:cNvSpPr>
          <p:nvPr/>
        </p:nvSpPr>
        <p:spPr bwMode="auto">
          <a:xfrm>
            <a:off x="466725" y="4005263"/>
            <a:ext cx="8281988" cy="749300"/>
          </a:xfrm>
          <a:prstGeom prst="rect">
            <a:avLst/>
          </a:prstGeom>
          <a:solidFill>
            <a:srgbClr val="B6DDE7"/>
          </a:solidFill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 知道了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6×8=6×3+6×5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</a:t>
            </a:r>
            <a:endParaRPr lang="zh-CN" altLang="en-US" sz="3600" dirty="0"/>
          </a:p>
        </p:txBody>
      </p:sp>
      <p:grpSp>
        <p:nvGrpSpPr>
          <p:cNvPr id="23558" name="Group 24"/>
          <p:cNvGrpSpPr/>
          <p:nvPr/>
        </p:nvGrpSpPr>
        <p:grpSpPr bwMode="auto">
          <a:xfrm>
            <a:off x="612775" y="1771650"/>
            <a:ext cx="2519363" cy="1152525"/>
            <a:chOff x="0" y="0"/>
            <a:chExt cx="1587" cy="726"/>
          </a:xfrm>
        </p:grpSpPr>
        <p:sp>
          <p:nvSpPr>
            <p:cNvPr id="38923" name="AutoShape 27"/>
            <p:cNvSpPr>
              <a:spLocks noChangeArrowheads="1"/>
            </p:cNvSpPr>
            <p:nvPr/>
          </p:nvSpPr>
          <p:spPr bwMode="auto">
            <a:xfrm>
              <a:off x="0" y="12"/>
              <a:ext cx="1542" cy="714"/>
            </a:xfrm>
            <a:prstGeom prst="wedgeRoundRectCallout">
              <a:avLst>
                <a:gd name="adj1" fmla="val 64014"/>
                <a:gd name="adj2" fmla="val -7806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 algn="just">
                <a:buFont typeface="Arial" panose="020B0604020202020204" pitchFamily="34" charset="0"/>
                <a:buNone/>
              </a:pPr>
              <a:endParaRPr lang="en-US" altLang="zh-CN" sz="2000">
                <a:solidFill>
                  <a:srgbClr val="1C1C1C"/>
                </a:solidFill>
                <a:latin typeface="楷体_GB2312"/>
                <a:ea typeface="楷体_GB2312"/>
                <a:cs typeface="楷体_GB2312"/>
                <a:sym typeface="楷体_GB2312"/>
              </a:endParaRPr>
            </a:p>
            <a:p>
              <a:pPr>
                <a:buFont typeface="Arial" panose="020B0604020202020204" pitchFamily="34" charset="0"/>
                <a:buNone/>
              </a:pPr>
              <a:endParaRPr lang="en-US" altLang="zh-CN"/>
            </a:p>
          </p:txBody>
        </p:sp>
        <p:sp>
          <p:nvSpPr>
            <p:cNvPr id="38924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1587" cy="70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en-US" sz="2800"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    大家有什么收获？</a:t>
              </a:r>
              <a:endParaRPr lang="zh-CN" altLang="en-US"/>
            </a:p>
          </p:txBody>
        </p:sp>
      </p:grpSp>
      <p:grpSp>
        <p:nvGrpSpPr>
          <p:cNvPr id="38918" name="Group 23"/>
          <p:cNvGrpSpPr>
            <a:grpSpLocks noChangeAspect="1"/>
          </p:cNvGrpSpPr>
          <p:nvPr/>
        </p:nvGrpSpPr>
        <p:grpSpPr bwMode="auto">
          <a:xfrm>
            <a:off x="3276600" y="1557338"/>
            <a:ext cx="2447925" cy="1871662"/>
            <a:chOff x="0" y="0"/>
            <a:chExt cx="1950" cy="1406"/>
          </a:xfrm>
        </p:grpSpPr>
        <p:pic>
          <p:nvPicPr>
            <p:cNvPr id="38921" name="Picture 10" descr="76副本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919" y="0"/>
              <a:ext cx="1031" cy="1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22" name="Picture 22" descr="95副本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97"/>
              <a:ext cx="1024" cy="1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567" name="矩形 21"/>
          <p:cNvSpPr>
            <a:spLocks noChangeArrowheads="1"/>
          </p:cNvSpPr>
          <p:nvPr/>
        </p:nvSpPr>
        <p:spPr bwMode="auto">
          <a:xfrm>
            <a:off x="466725" y="3284538"/>
            <a:ext cx="8281988" cy="641350"/>
          </a:xfrm>
          <a:prstGeom prst="rect">
            <a:avLst/>
          </a:prstGeom>
          <a:solidFill>
            <a:srgbClr val="F2DADA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学习了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6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的乘法口诀。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395288" y="4868863"/>
            <a:ext cx="8281987" cy="1406525"/>
          </a:xfrm>
          <a:prstGeom prst="rect">
            <a:avLst/>
          </a:prstGeom>
          <a:solidFill>
            <a:srgbClr val="B6DDE7"/>
          </a:solidFill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. 使图形的每一行同样多，可以用口诀计算比较简单。</a:t>
            </a:r>
            <a:endParaRPr lang="zh-CN" altLang="en-US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edge">
                                      <p:cBhvr>
                                        <p:cTn id="13" dur="20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8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bldLvl="0" animBg="1"/>
      <p:bldP spid="23567" grpId="0" bldLvl="0" animBg="1"/>
      <p:bldP spid="2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18434" name="同侧圆角矩形 23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学习目标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6150" name="矩形 1"/>
          <p:cNvSpPr>
            <a:spLocks noChangeArrowheads="1"/>
          </p:cNvSpPr>
          <p:nvPr/>
        </p:nvSpPr>
        <p:spPr bwMode="auto">
          <a:xfrm>
            <a:off x="682625" y="1989138"/>
            <a:ext cx="7632700" cy="17541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学会用类推的方法来学习新知识，体验从已有的知识来探索新知识的方法， 从而培养学习数学的兴趣。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8437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矩形 9"/>
          <p:cNvSpPr>
            <a:spLocks noChangeArrowheads="1"/>
          </p:cNvSpPr>
          <p:nvPr/>
        </p:nvSpPr>
        <p:spPr bwMode="auto">
          <a:xfrm>
            <a:off x="1116013" y="2781300"/>
            <a:ext cx="7005637" cy="173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3×4</a:t>
            </a:r>
            <a:r>
              <a:rPr lang="en-US" altLang="en-US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            4×2</a:t>
            </a:r>
            <a:r>
              <a:rPr lang="en-US" altLang="en-US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            2×5</a:t>
            </a:r>
            <a:r>
              <a:rPr lang="en-US" altLang="en-US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en-US" altLang="zh-CN" sz="3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endParaRPr lang="en-US" altLang="zh-CN" sz="3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4×4</a:t>
            </a:r>
            <a:r>
              <a:rPr lang="en-US" altLang="en-US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            2×3</a:t>
            </a:r>
            <a:r>
              <a:rPr lang="en-US" altLang="en-US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           5×3</a:t>
            </a:r>
            <a:r>
              <a:rPr lang="en-US" altLang="en-US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en-US" altLang="zh-CN" sz="3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580" name="TextBox 5"/>
          <p:cNvSpPr txBox="1">
            <a:spLocks noChangeArrowheads="1"/>
          </p:cNvSpPr>
          <p:nvPr/>
        </p:nvSpPr>
        <p:spPr bwMode="auto">
          <a:xfrm>
            <a:off x="4732338" y="2787650"/>
            <a:ext cx="77470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8</a:t>
            </a:r>
            <a:endParaRPr lang="en-US" altLang="zh-CN" sz="3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126" name="TextBox 6"/>
          <p:cNvSpPr txBox="1">
            <a:spLocks noChangeArrowheads="1"/>
          </p:cNvSpPr>
          <p:nvPr/>
        </p:nvSpPr>
        <p:spPr bwMode="auto">
          <a:xfrm>
            <a:off x="2270125" y="3886200"/>
            <a:ext cx="573088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16</a:t>
            </a:r>
            <a:endParaRPr lang="en-US" altLang="zh-CN" sz="3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582" name="TextBox 7"/>
          <p:cNvSpPr txBox="1">
            <a:spLocks noChangeArrowheads="1"/>
          </p:cNvSpPr>
          <p:nvPr/>
        </p:nvSpPr>
        <p:spPr bwMode="auto">
          <a:xfrm>
            <a:off x="7208838" y="2787650"/>
            <a:ext cx="81438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10</a:t>
            </a:r>
            <a:endParaRPr lang="en-US" altLang="zh-CN" sz="3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583" name="TextBox 8"/>
          <p:cNvSpPr txBox="1">
            <a:spLocks noChangeArrowheads="1"/>
          </p:cNvSpPr>
          <p:nvPr/>
        </p:nvSpPr>
        <p:spPr bwMode="auto">
          <a:xfrm>
            <a:off x="4732338" y="3870325"/>
            <a:ext cx="8286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endParaRPr lang="en-US" altLang="zh-CN" sz="3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584" name="TextBox 9"/>
          <p:cNvSpPr txBox="1">
            <a:spLocks noChangeArrowheads="1"/>
          </p:cNvSpPr>
          <p:nvPr/>
        </p:nvSpPr>
        <p:spPr bwMode="auto">
          <a:xfrm>
            <a:off x="2271713" y="2790825"/>
            <a:ext cx="74453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12</a:t>
            </a:r>
            <a:endParaRPr lang="en-US" altLang="zh-CN" sz="3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585" name="TextBox 9"/>
          <p:cNvSpPr txBox="1">
            <a:spLocks noChangeArrowheads="1"/>
          </p:cNvSpPr>
          <p:nvPr/>
        </p:nvSpPr>
        <p:spPr bwMode="auto">
          <a:xfrm>
            <a:off x="7207250" y="3879850"/>
            <a:ext cx="85090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15</a:t>
            </a:r>
            <a:endParaRPr lang="en-US" altLang="zh-CN" sz="3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9464" name="文本框 24587"/>
          <p:cNvSpPr txBox="1">
            <a:spLocks noChangeArrowheads="1"/>
          </p:cNvSpPr>
          <p:nvPr/>
        </p:nvSpPr>
        <p:spPr bwMode="auto">
          <a:xfrm>
            <a:off x="971550" y="1916113"/>
            <a:ext cx="69850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填一填。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19465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19467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复习导入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19468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66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  <p:bldP spid="5126" grpId="0"/>
      <p:bldP spid="24582" grpId="0"/>
      <p:bldP spid="24583" grpId="0"/>
      <p:bldP spid="24584" grpId="0"/>
      <p:bldP spid="2458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图片 3" descr="1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916238" y="1773238"/>
            <a:ext cx="3248025" cy="456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482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0485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情景导入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0486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060700" y="1052513"/>
            <a:ext cx="4776788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有多少张青蛙贴画？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0484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图片 3" descr="1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23850" y="1700213"/>
            <a:ext cx="3248025" cy="456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图片 4" descr="24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51275" y="1270000"/>
            <a:ext cx="27797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图片 5" descr="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70275" y="2928938"/>
            <a:ext cx="5435600" cy="111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图片 6" descr="3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21225" y="3590925"/>
            <a:ext cx="28892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7" descr="4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30800" y="3611563"/>
            <a:ext cx="352425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图片 8" descr="5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603875" y="3605213"/>
            <a:ext cx="330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下弧形箭头 9"/>
          <p:cNvSpPr/>
          <p:nvPr/>
        </p:nvSpPr>
        <p:spPr>
          <a:xfrm>
            <a:off x="4860925" y="4006850"/>
            <a:ext cx="468313" cy="180975"/>
          </a:xfrm>
          <a:prstGeom prst="curved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下弧形箭头 10"/>
          <p:cNvSpPr/>
          <p:nvPr/>
        </p:nvSpPr>
        <p:spPr>
          <a:xfrm>
            <a:off x="5329238" y="4006850"/>
            <a:ext cx="466725" cy="180975"/>
          </a:xfrm>
          <a:prstGeom prst="curved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下弧形箭头 11"/>
          <p:cNvSpPr/>
          <p:nvPr/>
        </p:nvSpPr>
        <p:spPr>
          <a:xfrm>
            <a:off x="5795963" y="4006850"/>
            <a:ext cx="468312" cy="180975"/>
          </a:xfrm>
          <a:prstGeom prst="curved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下弧形箭头 12"/>
          <p:cNvSpPr/>
          <p:nvPr/>
        </p:nvSpPr>
        <p:spPr>
          <a:xfrm>
            <a:off x="6264275" y="4006850"/>
            <a:ext cx="468313" cy="180975"/>
          </a:xfrm>
          <a:prstGeom prst="curved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下弧形箭头 13"/>
          <p:cNvSpPr/>
          <p:nvPr/>
        </p:nvSpPr>
        <p:spPr>
          <a:xfrm>
            <a:off x="6732588" y="4006850"/>
            <a:ext cx="468312" cy="180975"/>
          </a:xfrm>
          <a:prstGeom prst="curved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下弧形箭头 14"/>
          <p:cNvSpPr/>
          <p:nvPr/>
        </p:nvSpPr>
        <p:spPr>
          <a:xfrm>
            <a:off x="7200900" y="4006850"/>
            <a:ext cx="468313" cy="180975"/>
          </a:xfrm>
          <a:prstGeom prst="curved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下弧形箭头 15"/>
          <p:cNvSpPr/>
          <p:nvPr/>
        </p:nvSpPr>
        <p:spPr>
          <a:xfrm>
            <a:off x="7669213" y="4006850"/>
            <a:ext cx="466725" cy="180975"/>
          </a:xfrm>
          <a:prstGeom prst="curved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下弧形箭头 16"/>
          <p:cNvSpPr/>
          <p:nvPr/>
        </p:nvSpPr>
        <p:spPr>
          <a:xfrm>
            <a:off x="8166100" y="4006850"/>
            <a:ext cx="466725" cy="180975"/>
          </a:xfrm>
          <a:prstGeom prst="curved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729163" y="4103688"/>
            <a:ext cx="8636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＋</a:t>
            </a:r>
            <a:r>
              <a:rPr lang="en-US" altLang="zh-CN" sz="20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endParaRPr lang="zh-CN" altLang="en-US" sz="20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5219700" y="4102100"/>
            <a:ext cx="8636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＋</a:t>
            </a:r>
            <a:r>
              <a:rPr lang="en-US" altLang="zh-CN" sz="20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endParaRPr lang="zh-CN" altLang="en-US" sz="20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5715000" y="4103688"/>
            <a:ext cx="862013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＋</a:t>
            </a:r>
            <a:r>
              <a:rPr lang="en-US" altLang="zh-CN" sz="20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endParaRPr lang="zh-CN" altLang="en-US" sz="20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6191250" y="4119563"/>
            <a:ext cx="862013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＋</a:t>
            </a:r>
            <a:r>
              <a:rPr lang="en-US" altLang="zh-CN" sz="20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endParaRPr lang="zh-CN" altLang="en-US" sz="20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6637338" y="4127500"/>
            <a:ext cx="862012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＋</a:t>
            </a:r>
            <a:r>
              <a:rPr lang="en-US" altLang="zh-CN" sz="20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endParaRPr lang="zh-CN" altLang="en-US" sz="20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7127875" y="4116388"/>
            <a:ext cx="862013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＋</a:t>
            </a:r>
            <a:r>
              <a:rPr lang="en-US" altLang="zh-CN" sz="20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endParaRPr lang="zh-CN" altLang="en-US" sz="20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7596188" y="4129088"/>
            <a:ext cx="8636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＋</a:t>
            </a:r>
            <a:r>
              <a:rPr lang="en-US" altLang="zh-CN" sz="20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endParaRPr lang="zh-CN" altLang="en-US" sz="20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8107363" y="4129088"/>
            <a:ext cx="863600" cy="39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＋</a:t>
            </a:r>
            <a:r>
              <a:rPr lang="en-US" altLang="zh-CN" sz="20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endParaRPr lang="zh-CN" altLang="en-US" sz="20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994400" y="3484563"/>
            <a:ext cx="6318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 b="1">
                <a:latin typeface="华文新魏" panose="02010800040101010101" pitchFamily="2" charset="-122"/>
                <a:ea typeface="华文新魏" panose="02010800040101010101" pitchFamily="2" charset="-122"/>
              </a:rPr>
              <a:t>24</a:t>
            </a:r>
            <a:endParaRPr lang="en-US" altLang="zh-CN" sz="2800" b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6445250" y="3502025"/>
            <a:ext cx="631825" cy="517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 b="1">
                <a:latin typeface="华文新魏" panose="02010800040101010101" pitchFamily="2" charset="-122"/>
                <a:ea typeface="华文新魏" panose="02010800040101010101" pitchFamily="2" charset="-122"/>
              </a:rPr>
              <a:t>30</a:t>
            </a:r>
            <a:endParaRPr lang="en-US" altLang="zh-CN" sz="2800" b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940550" y="3459163"/>
            <a:ext cx="6318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 b="1">
                <a:latin typeface="华文新魏" panose="02010800040101010101" pitchFamily="2" charset="-122"/>
                <a:ea typeface="华文新魏" panose="02010800040101010101" pitchFamily="2" charset="-122"/>
              </a:rPr>
              <a:t>36</a:t>
            </a:r>
            <a:endParaRPr lang="en-US" altLang="zh-CN" sz="2800" b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7423150" y="3484563"/>
            <a:ext cx="631825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 b="1">
                <a:latin typeface="华文新魏" panose="02010800040101010101" pitchFamily="2" charset="-122"/>
                <a:ea typeface="华文新魏" panose="02010800040101010101" pitchFamily="2" charset="-122"/>
              </a:rPr>
              <a:t>42</a:t>
            </a:r>
            <a:endParaRPr lang="en-US" altLang="zh-CN" sz="2800" b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7889875" y="3486150"/>
            <a:ext cx="631825" cy="517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 b="1">
                <a:latin typeface="华文新魏" panose="02010800040101010101" pitchFamily="2" charset="-122"/>
                <a:ea typeface="华文新魏" panose="02010800040101010101" pitchFamily="2" charset="-122"/>
              </a:rPr>
              <a:t>48</a:t>
            </a:r>
            <a:endParaRPr lang="en-US" altLang="zh-CN" sz="2800" b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8416925" y="3473450"/>
            <a:ext cx="631825" cy="517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 b="1">
                <a:latin typeface="华文新魏" panose="02010800040101010101" pitchFamily="2" charset="-122"/>
                <a:ea typeface="华文新魏" panose="02010800040101010101" pitchFamily="2" charset="-122"/>
              </a:rPr>
              <a:t>54</a:t>
            </a:r>
            <a:endParaRPr lang="en-US" altLang="zh-CN" sz="2800" b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1533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1535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1536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534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图片 3" descr="7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348038" y="909638"/>
            <a:ext cx="450056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" y="1571625"/>
            <a:ext cx="7715250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531" name="组合 10252"/>
          <p:cNvGrpSpPr/>
          <p:nvPr/>
        </p:nvGrpSpPr>
        <p:grpSpPr bwMode="auto">
          <a:xfrm>
            <a:off x="466725" y="909638"/>
            <a:ext cx="2089150" cy="647700"/>
            <a:chOff x="0" y="0"/>
            <a:chExt cx="3288" cy="1020"/>
          </a:xfrm>
        </p:grpSpPr>
        <p:sp>
          <p:nvSpPr>
            <p:cNvPr id="22533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2534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32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图片 3" descr="8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39750" y="1628775"/>
            <a:ext cx="8221663" cy="88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图片 4" descr="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813" y="2397125"/>
            <a:ext cx="3814762" cy="260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图片 5" descr="1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813" y="5276850"/>
            <a:ext cx="3286125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图片 6" descr="1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37100" y="2382838"/>
            <a:ext cx="3573463" cy="260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图片 7" descr="12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81563" y="5278438"/>
            <a:ext cx="34290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3558" name="组合 10252"/>
          <p:cNvGrpSpPr/>
          <p:nvPr/>
        </p:nvGrpSpPr>
        <p:grpSpPr bwMode="auto">
          <a:xfrm>
            <a:off x="466725" y="909638"/>
            <a:ext cx="2089150" cy="647700"/>
            <a:chOff x="0" y="0"/>
            <a:chExt cx="3288" cy="1020"/>
          </a:xfrm>
        </p:grpSpPr>
        <p:sp>
          <p:nvSpPr>
            <p:cNvPr id="23559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3560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571500" y="1714500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969963" y="1714500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1397000" y="1719263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1833563" y="1714500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2271713" y="1719263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2714625" y="1719263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571500" y="2138363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969963" y="2138363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1397000" y="2143125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1833563" y="2138363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2271713" y="2143125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2714625" y="2143125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571500" y="2566988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69963" y="2566988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397000" y="2571750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833563" y="2566988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2271713" y="2571750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2714625" y="2571750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571500" y="2995613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969963" y="2995613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1397000" y="3000375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1833563" y="2995613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2271713" y="3000375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2714625" y="3000375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571500" y="3429000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969963" y="3429000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1397000" y="3433763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1833563" y="3429000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2271713" y="3433763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2714625" y="3433763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571500" y="3857625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969963" y="3857625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1397000" y="3862388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1833563" y="3857625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2271713" y="3862388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2714625" y="3862388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571500" y="4286250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969963" y="4286250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1397000" y="4291013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1833563" y="4286250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2271713" y="4291013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2714625" y="4291013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571500" y="4714875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969963" y="4714875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1397000" y="4719638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1833563" y="4714875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2271713" y="4719638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2714625" y="4719638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571500" y="5143500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969963" y="5143500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1397000" y="5148263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1833563" y="5143500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2271713" y="5148263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2714625" y="5148263"/>
            <a:ext cx="285750" cy="285750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4631" name="组合 60"/>
          <p:cNvGrpSpPr/>
          <p:nvPr/>
        </p:nvGrpSpPr>
        <p:grpSpPr bwMode="auto">
          <a:xfrm>
            <a:off x="3348038" y="1989138"/>
            <a:ext cx="4522787" cy="668337"/>
            <a:chOff x="3714744" y="1896557"/>
            <a:chExt cx="4630076" cy="668691"/>
          </a:xfrm>
        </p:grpSpPr>
        <p:sp>
          <p:nvSpPr>
            <p:cNvPr id="24644" name="TextBox 57"/>
            <p:cNvSpPr txBox="1">
              <a:spLocks noChangeArrowheads="1"/>
            </p:cNvSpPr>
            <p:nvPr/>
          </p:nvSpPr>
          <p:spPr bwMode="auto">
            <a:xfrm>
              <a:off x="3714744" y="1924744"/>
              <a:ext cx="4500594" cy="64050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3600" dirty="0">
                  <a:latin typeface="华文新魏" panose="02010800040101010101" pitchFamily="2" charset="-122"/>
                  <a:ea typeface="华文新魏" panose="02010800040101010101" pitchFamily="2" charset="-122"/>
                </a:rPr>
                <a:t>6×6</a:t>
              </a:r>
              <a:r>
                <a:rPr lang="zh-CN" altLang="en-US" sz="3600" dirty="0">
                  <a:latin typeface="华文新魏" panose="02010800040101010101" pitchFamily="2" charset="-122"/>
                  <a:ea typeface="华文新魏" panose="02010800040101010101" pitchFamily="2" charset="-122"/>
                </a:rPr>
                <a:t>＝</a:t>
              </a:r>
              <a:r>
                <a:rPr lang="en-US" altLang="zh-CN" sz="3600" dirty="0">
                  <a:latin typeface="华文新魏" panose="02010800040101010101" pitchFamily="2" charset="-122"/>
                  <a:ea typeface="华文新魏" panose="02010800040101010101" pitchFamily="2" charset="-122"/>
                </a:rPr>
                <a:t>6×      </a:t>
              </a:r>
              <a:r>
                <a:rPr lang="zh-CN" altLang="en-US" sz="3600" dirty="0">
                  <a:latin typeface="华文新魏" panose="02010800040101010101" pitchFamily="2" charset="-122"/>
                  <a:ea typeface="华文新魏" panose="02010800040101010101" pitchFamily="2" charset="-122"/>
                </a:rPr>
                <a:t>＋</a:t>
              </a:r>
              <a:r>
                <a:rPr lang="en-US" altLang="zh-CN" sz="3600" dirty="0">
                  <a:latin typeface="华文新魏" panose="02010800040101010101" pitchFamily="2" charset="-122"/>
                  <a:ea typeface="华文新魏" panose="02010800040101010101" pitchFamily="2" charset="-122"/>
                </a:rPr>
                <a:t>6×</a:t>
              </a:r>
              <a:endPara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59" name="圆角矩形 58"/>
            <p:cNvSpPr/>
            <p:nvPr/>
          </p:nvSpPr>
          <p:spPr>
            <a:xfrm>
              <a:off x="5999717" y="1896557"/>
              <a:ext cx="575306" cy="576567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60" name="圆角矩形 59"/>
            <p:cNvSpPr/>
            <p:nvPr/>
          </p:nvSpPr>
          <p:spPr>
            <a:xfrm>
              <a:off x="7769514" y="1968032"/>
              <a:ext cx="575306" cy="576568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grpSp>
        <p:nvGrpSpPr>
          <p:cNvPr id="24632" name="组合 61"/>
          <p:cNvGrpSpPr/>
          <p:nvPr/>
        </p:nvGrpSpPr>
        <p:grpSpPr bwMode="auto">
          <a:xfrm>
            <a:off x="3492500" y="3141663"/>
            <a:ext cx="4594225" cy="668337"/>
            <a:chOff x="3714744" y="1896557"/>
            <a:chExt cx="4703525" cy="668691"/>
          </a:xfrm>
        </p:grpSpPr>
        <p:sp>
          <p:nvSpPr>
            <p:cNvPr id="24641" name="TextBox 62"/>
            <p:cNvSpPr txBox="1">
              <a:spLocks noChangeArrowheads="1"/>
            </p:cNvSpPr>
            <p:nvPr/>
          </p:nvSpPr>
          <p:spPr bwMode="auto">
            <a:xfrm>
              <a:off x="3714744" y="1924744"/>
              <a:ext cx="4500594" cy="64050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3600">
                  <a:latin typeface="华文新魏" panose="02010800040101010101" pitchFamily="2" charset="-122"/>
                  <a:ea typeface="华文新魏" panose="02010800040101010101" pitchFamily="2" charset="-122"/>
                </a:rPr>
                <a:t>6×8</a:t>
              </a:r>
              <a:r>
                <a:rPr lang="zh-CN" altLang="en-US" sz="3600">
                  <a:latin typeface="华文新魏" panose="02010800040101010101" pitchFamily="2" charset="-122"/>
                  <a:ea typeface="华文新魏" panose="02010800040101010101" pitchFamily="2" charset="-122"/>
                </a:rPr>
                <a:t>＝</a:t>
              </a:r>
              <a:r>
                <a:rPr lang="en-US" altLang="zh-CN" sz="3600">
                  <a:latin typeface="华文新魏" panose="02010800040101010101" pitchFamily="2" charset="-122"/>
                  <a:ea typeface="华文新魏" panose="02010800040101010101" pitchFamily="2" charset="-122"/>
                </a:rPr>
                <a:t>6×      </a:t>
              </a:r>
              <a:r>
                <a:rPr lang="zh-CN" altLang="en-US" sz="3600">
                  <a:latin typeface="华文新魏" panose="02010800040101010101" pitchFamily="2" charset="-122"/>
                  <a:ea typeface="华文新魏" panose="02010800040101010101" pitchFamily="2" charset="-122"/>
                </a:rPr>
                <a:t>＋</a:t>
              </a:r>
              <a:r>
                <a:rPr lang="en-US" altLang="zh-CN" sz="3600">
                  <a:latin typeface="华文新魏" panose="02010800040101010101" pitchFamily="2" charset="-122"/>
                  <a:ea typeface="华文新魏" panose="02010800040101010101" pitchFamily="2" charset="-122"/>
                </a:rPr>
                <a:t>6×</a:t>
              </a:r>
              <a:endPara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64" name="圆角矩形 63"/>
            <p:cNvSpPr/>
            <p:nvPr/>
          </p:nvSpPr>
          <p:spPr>
            <a:xfrm>
              <a:off x="6073008" y="1896557"/>
              <a:ext cx="576970" cy="576567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65" name="圆角矩形 64"/>
            <p:cNvSpPr/>
            <p:nvPr/>
          </p:nvSpPr>
          <p:spPr>
            <a:xfrm>
              <a:off x="7842924" y="1896557"/>
              <a:ext cx="575345" cy="576567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grpSp>
        <p:nvGrpSpPr>
          <p:cNvPr id="24633" name="组合 65"/>
          <p:cNvGrpSpPr/>
          <p:nvPr/>
        </p:nvGrpSpPr>
        <p:grpSpPr bwMode="auto">
          <a:xfrm>
            <a:off x="3492500" y="4264025"/>
            <a:ext cx="4556125" cy="669925"/>
            <a:chOff x="3340290" y="1896557"/>
            <a:chExt cx="4665230" cy="669326"/>
          </a:xfrm>
        </p:grpSpPr>
        <p:sp>
          <p:nvSpPr>
            <p:cNvPr id="24638" name="TextBox 66"/>
            <p:cNvSpPr txBox="1">
              <a:spLocks noChangeArrowheads="1"/>
            </p:cNvSpPr>
            <p:nvPr/>
          </p:nvSpPr>
          <p:spPr bwMode="auto">
            <a:xfrm>
              <a:off x="3340290" y="1925379"/>
              <a:ext cx="4500594" cy="64050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3600">
                  <a:latin typeface="华文新魏" panose="02010800040101010101" pitchFamily="2" charset="-122"/>
                  <a:ea typeface="华文新魏" panose="02010800040101010101" pitchFamily="2" charset="-122"/>
                </a:rPr>
                <a:t>6×9</a:t>
              </a:r>
              <a:r>
                <a:rPr lang="zh-CN" altLang="en-US" sz="3600">
                  <a:latin typeface="华文新魏" panose="02010800040101010101" pitchFamily="2" charset="-122"/>
                  <a:ea typeface="华文新魏" panose="02010800040101010101" pitchFamily="2" charset="-122"/>
                </a:rPr>
                <a:t>＝</a:t>
              </a:r>
              <a:r>
                <a:rPr lang="en-US" altLang="zh-CN" sz="3600">
                  <a:latin typeface="华文新魏" panose="02010800040101010101" pitchFamily="2" charset="-122"/>
                  <a:ea typeface="华文新魏" panose="02010800040101010101" pitchFamily="2" charset="-122"/>
                </a:rPr>
                <a:t>6×      </a:t>
              </a:r>
              <a:r>
                <a:rPr lang="zh-CN" altLang="en-US" sz="3600">
                  <a:latin typeface="华文新魏" panose="02010800040101010101" pitchFamily="2" charset="-122"/>
                  <a:ea typeface="华文新魏" panose="02010800040101010101" pitchFamily="2" charset="-122"/>
                </a:rPr>
                <a:t>＋</a:t>
              </a:r>
              <a:r>
                <a:rPr lang="en-US" altLang="zh-CN" sz="3600">
                  <a:latin typeface="华文新魏" panose="02010800040101010101" pitchFamily="2" charset="-122"/>
                  <a:ea typeface="华文新魏" panose="02010800040101010101" pitchFamily="2" charset="-122"/>
                </a:rPr>
                <a:t>6×</a:t>
              </a:r>
              <a:endPara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68" name="圆角矩形 67"/>
            <p:cNvSpPr/>
            <p:nvPr/>
          </p:nvSpPr>
          <p:spPr>
            <a:xfrm>
              <a:off x="5715169" y="1896557"/>
              <a:ext cx="575433" cy="575748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  <p:sp>
          <p:nvSpPr>
            <p:cNvPr id="69" name="圆角矩形 68"/>
            <p:cNvSpPr/>
            <p:nvPr/>
          </p:nvSpPr>
          <p:spPr>
            <a:xfrm>
              <a:off x="7430087" y="1933037"/>
              <a:ext cx="575433" cy="575747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grpSp>
        <p:nvGrpSpPr>
          <p:cNvPr id="24634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4636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4637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63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1055</Words>
  <Application>WPS 演示</Application>
  <PresentationFormat>全屏显示(4:3)</PresentationFormat>
  <Paragraphs>264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8" baseType="lpstr">
      <vt:lpstr>Arial</vt:lpstr>
      <vt:lpstr>宋体</vt:lpstr>
      <vt:lpstr>Wingdings</vt:lpstr>
      <vt:lpstr>Calibri</vt:lpstr>
      <vt:lpstr>Calibri</vt:lpstr>
      <vt:lpstr>华文新魏</vt:lpstr>
      <vt:lpstr>华文楷体</vt:lpstr>
      <vt:lpstr>黑体</vt:lpstr>
      <vt:lpstr>微软雅黑</vt:lpstr>
      <vt:lpstr>Candara</vt:lpstr>
      <vt:lpstr>Arial Unicode MS</vt:lpstr>
      <vt:lpstr>楷体_GB2312</vt:lpstr>
      <vt:lpstr>新宋体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233</cp:revision>
  <dcterms:created xsi:type="dcterms:W3CDTF">2015-10-12T13:43:00Z</dcterms:created>
  <dcterms:modified xsi:type="dcterms:W3CDTF">2023-10-30T05:24:37Z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EBADDABF927640749469E3628DB4AEB5_12</vt:lpwstr>
  </property>
</Properties>
</file>