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71" r:id="rId3"/>
    <p:sldId id="264" r:id="rId4"/>
    <p:sldId id="315" r:id="rId5"/>
    <p:sldId id="380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09" r:id="rId15"/>
    <p:sldId id="302" r:id="rId16"/>
    <p:sldId id="434" r:id="rId17"/>
    <p:sldId id="435" r:id="rId18"/>
    <p:sldId id="436" r:id="rId19"/>
    <p:sldId id="440" r:id="rId20"/>
    <p:sldId id="441" r:id="rId21"/>
    <p:sldId id="439" r:id="rId22"/>
    <p:sldId id="442" r:id="rId23"/>
    <p:sldId id="300" r:id="rId24"/>
  </p:sldIdLst>
  <p:sldSz cx="9144000" cy="6858000" type="screen4x3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888" y="-90"/>
      </p:cViewPr>
      <p:guideLst>
        <p:guide orient="horz" pos="2115"/>
        <p:guide pos="2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8E84275-6941-431E-B8B9-371559394C29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2.xml"/><Relationship Id="rId26" Type="http://schemas.openxmlformats.org/officeDocument/2006/relationships/image" Target="../media/image5.png"/><Relationship Id="rId25" Type="http://schemas.openxmlformats.org/officeDocument/2006/relationships/image" Target="../media/image4.png"/><Relationship Id="rId24" Type="http://schemas.openxmlformats.org/officeDocument/2006/relationships/image" Target="../media/image3.png"/><Relationship Id="rId23" Type="http://schemas.openxmlformats.org/officeDocument/2006/relationships/image" Target="../media/image2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637102" y="1229519"/>
            <a:ext cx="648811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8</a:t>
            </a:r>
            <a:r>
              <a:rPr lang="zh-CN" altLang="en-US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</a:t>
            </a:r>
            <a:r>
              <a:rPr lang="en-US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6~9</a:t>
            </a:r>
            <a:r>
              <a:rPr lang="zh-CN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的乘法口诀</a:t>
            </a:r>
            <a:endParaRPr lang="en-US" altLang="zh-CN" sz="28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780955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一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共有多少天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文本框 78849"/>
          <p:cNvSpPr txBox="1">
            <a:spLocks noChangeArrowheads="1"/>
          </p:cNvSpPr>
          <p:nvPr/>
        </p:nvSpPr>
        <p:spPr bwMode="auto">
          <a:xfrm>
            <a:off x="1908175" y="4941888"/>
            <a:ext cx="6858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1" name="文本框 78850"/>
          <p:cNvSpPr txBox="1">
            <a:spLocks noChangeArrowheads="1"/>
          </p:cNvSpPr>
          <p:nvPr/>
        </p:nvSpPr>
        <p:spPr bwMode="auto">
          <a:xfrm>
            <a:off x="900113" y="4941888"/>
            <a:ext cx="762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2" name="文本框 78851"/>
          <p:cNvSpPr txBox="1">
            <a:spLocks noChangeArrowheads="1"/>
          </p:cNvSpPr>
          <p:nvPr/>
        </p:nvSpPr>
        <p:spPr bwMode="auto">
          <a:xfrm>
            <a:off x="1271588" y="4941888"/>
            <a:ext cx="8715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53" name="文本框 78852"/>
          <p:cNvSpPr txBox="1">
            <a:spLocks noChangeArrowheads="1"/>
          </p:cNvSpPr>
          <p:nvPr/>
        </p:nvSpPr>
        <p:spPr bwMode="auto">
          <a:xfrm>
            <a:off x="2484438" y="4941888"/>
            <a:ext cx="6858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4" name="文本框 78853"/>
          <p:cNvSpPr txBox="1">
            <a:spLocks noChangeArrowheads="1"/>
          </p:cNvSpPr>
          <p:nvPr/>
        </p:nvSpPr>
        <p:spPr bwMode="auto">
          <a:xfrm>
            <a:off x="2989263" y="4941888"/>
            <a:ext cx="10207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5" name="文本框 78854"/>
          <p:cNvSpPr txBox="1">
            <a:spLocks noChangeArrowheads="1"/>
          </p:cNvSpPr>
          <p:nvPr/>
        </p:nvSpPr>
        <p:spPr bwMode="auto">
          <a:xfrm>
            <a:off x="2557463" y="5662613"/>
            <a:ext cx="37338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四七二十八</a:t>
            </a:r>
            <a:endParaRPr lang="zh-CN" altLang="en-US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7" name="文本框 78855"/>
          <p:cNvSpPr txBox="1">
            <a:spLocks noChangeArrowheads="1"/>
          </p:cNvSpPr>
          <p:nvPr/>
        </p:nvSpPr>
        <p:spPr bwMode="auto">
          <a:xfrm>
            <a:off x="2627313" y="909638"/>
            <a:ext cx="57689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摆一幅图要用七块七巧板，摆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幅图呢？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8" name="文本框 78857"/>
          <p:cNvSpPr txBox="1">
            <a:spLocks noChangeArrowheads="1"/>
          </p:cNvSpPr>
          <p:nvPr/>
        </p:nvSpPr>
        <p:spPr bwMode="auto">
          <a:xfrm>
            <a:off x="5076825" y="4941888"/>
            <a:ext cx="720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59" name="文本框 78858"/>
          <p:cNvSpPr txBox="1">
            <a:spLocks noChangeArrowheads="1"/>
          </p:cNvSpPr>
          <p:nvPr/>
        </p:nvSpPr>
        <p:spPr bwMode="auto">
          <a:xfrm>
            <a:off x="5437188" y="4941888"/>
            <a:ext cx="9350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860" name="文本框 78859"/>
          <p:cNvSpPr txBox="1">
            <a:spLocks noChangeArrowheads="1"/>
          </p:cNvSpPr>
          <p:nvPr/>
        </p:nvSpPr>
        <p:spPr bwMode="auto">
          <a:xfrm>
            <a:off x="6084888" y="4941888"/>
            <a:ext cx="647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61" name="文本框 78860"/>
          <p:cNvSpPr txBox="1">
            <a:spLocks noChangeArrowheads="1"/>
          </p:cNvSpPr>
          <p:nvPr/>
        </p:nvSpPr>
        <p:spPr bwMode="auto">
          <a:xfrm>
            <a:off x="6661150" y="4941888"/>
            <a:ext cx="6492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=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8862" name="文本框 78861"/>
          <p:cNvSpPr txBox="1">
            <a:spLocks noChangeArrowheads="1"/>
          </p:cNvSpPr>
          <p:nvPr/>
        </p:nvSpPr>
        <p:spPr bwMode="auto">
          <a:xfrm>
            <a:off x="7092950" y="4941888"/>
            <a:ext cx="9350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13" name="直角三角形 78862"/>
          <p:cNvSpPr>
            <a:spLocks noChangeArrowheads="1"/>
          </p:cNvSpPr>
          <p:nvPr/>
        </p:nvSpPr>
        <p:spPr bwMode="auto">
          <a:xfrm rot="2839710">
            <a:off x="1662906" y="2815432"/>
            <a:ext cx="550863" cy="5334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14" name="直角三角形 78863"/>
          <p:cNvSpPr>
            <a:spLocks noChangeArrowheads="1"/>
          </p:cNvSpPr>
          <p:nvPr/>
        </p:nvSpPr>
        <p:spPr bwMode="auto">
          <a:xfrm rot="-5400000">
            <a:off x="227013" y="2416175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15" name="矩形 78864"/>
          <p:cNvSpPr>
            <a:spLocks noChangeArrowheads="1"/>
          </p:cNvSpPr>
          <p:nvPr/>
        </p:nvSpPr>
        <p:spPr bwMode="auto">
          <a:xfrm rot="5400000">
            <a:off x="1097756" y="3053557"/>
            <a:ext cx="409575" cy="417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16" name="直角三角形 78865"/>
          <p:cNvSpPr>
            <a:spLocks noChangeArrowheads="1"/>
          </p:cNvSpPr>
          <p:nvPr/>
        </p:nvSpPr>
        <p:spPr bwMode="auto">
          <a:xfrm>
            <a:off x="1092200" y="2616200"/>
            <a:ext cx="420688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5617" name="组合 78866"/>
          <p:cNvGrpSpPr/>
          <p:nvPr/>
        </p:nvGrpSpPr>
        <p:grpSpPr bwMode="auto">
          <a:xfrm>
            <a:off x="1527175" y="3063875"/>
            <a:ext cx="400050" cy="849313"/>
            <a:chOff x="1910" y="1300"/>
            <a:chExt cx="394" cy="761"/>
          </a:xfrm>
        </p:grpSpPr>
        <p:sp>
          <p:nvSpPr>
            <p:cNvPr id="25650" name="直角三角形 78867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5651" name="直角三角形 78868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5618" name="直角三角形 78869"/>
          <p:cNvSpPr>
            <a:spLocks noChangeArrowheads="1"/>
          </p:cNvSpPr>
          <p:nvPr/>
        </p:nvSpPr>
        <p:spPr bwMode="auto">
          <a:xfrm rot="10800000">
            <a:off x="214313" y="3287713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rot="10800000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19" name="直角三角形 78870"/>
          <p:cNvSpPr>
            <a:spLocks noChangeArrowheads="1"/>
          </p:cNvSpPr>
          <p:nvPr/>
        </p:nvSpPr>
        <p:spPr bwMode="auto">
          <a:xfrm rot="5400000">
            <a:off x="1102519" y="3466307"/>
            <a:ext cx="401637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0" name="直角三角形 78871"/>
          <p:cNvSpPr>
            <a:spLocks noChangeArrowheads="1"/>
          </p:cNvSpPr>
          <p:nvPr/>
        </p:nvSpPr>
        <p:spPr bwMode="auto">
          <a:xfrm rot="-5400000">
            <a:off x="3013075" y="3200401"/>
            <a:ext cx="600075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1" name="直角三角形 78872"/>
          <p:cNvSpPr>
            <a:spLocks noChangeArrowheads="1"/>
          </p:cNvSpPr>
          <p:nvPr/>
        </p:nvSpPr>
        <p:spPr bwMode="auto">
          <a:xfrm rot="2763154">
            <a:off x="3194050" y="2143125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2" name="矩形 78873"/>
          <p:cNvSpPr>
            <a:spLocks noChangeArrowheads="1"/>
          </p:cNvSpPr>
          <p:nvPr/>
        </p:nvSpPr>
        <p:spPr bwMode="auto">
          <a:xfrm rot="5400000">
            <a:off x="3278981" y="4004470"/>
            <a:ext cx="409575" cy="417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3" name="直角三角形 78874"/>
          <p:cNvSpPr>
            <a:spLocks noChangeArrowheads="1"/>
          </p:cNvSpPr>
          <p:nvPr/>
        </p:nvSpPr>
        <p:spPr bwMode="auto">
          <a:xfrm rot="5400000">
            <a:off x="3708400" y="3989388"/>
            <a:ext cx="420687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5624" name="组合 78875"/>
          <p:cNvGrpSpPr/>
          <p:nvPr/>
        </p:nvGrpSpPr>
        <p:grpSpPr bwMode="auto">
          <a:xfrm rot="7945087">
            <a:off x="2622551" y="3854450"/>
            <a:ext cx="400050" cy="847725"/>
            <a:chOff x="1910" y="1300"/>
            <a:chExt cx="394" cy="761"/>
          </a:xfrm>
        </p:grpSpPr>
        <p:sp>
          <p:nvSpPr>
            <p:cNvPr id="25648" name="直角三角形 78876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5649" name="直角三角形 78877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5625" name="直角三角形 78878"/>
          <p:cNvSpPr>
            <a:spLocks noChangeArrowheads="1"/>
          </p:cNvSpPr>
          <p:nvPr/>
        </p:nvSpPr>
        <p:spPr bwMode="auto">
          <a:xfrm rot="-8028932">
            <a:off x="2568575" y="2744788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6" name="直角三角形 78879"/>
          <p:cNvSpPr>
            <a:spLocks noChangeArrowheads="1"/>
          </p:cNvSpPr>
          <p:nvPr/>
        </p:nvSpPr>
        <p:spPr bwMode="auto">
          <a:xfrm rot="2540786">
            <a:off x="3065463" y="3895725"/>
            <a:ext cx="401637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7" name="直角三角形 78880"/>
          <p:cNvSpPr>
            <a:spLocks noChangeArrowheads="1"/>
          </p:cNvSpPr>
          <p:nvPr/>
        </p:nvSpPr>
        <p:spPr bwMode="auto">
          <a:xfrm rot="-5400000">
            <a:off x="5181600" y="3854451"/>
            <a:ext cx="600075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8" name="直角三角形 78881"/>
          <p:cNvSpPr>
            <a:spLocks noChangeArrowheads="1"/>
          </p:cNvSpPr>
          <p:nvPr/>
        </p:nvSpPr>
        <p:spPr bwMode="auto">
          <a:xfrm rot="2763154">
            <a:off x="4735513" y="3427413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29" name="矩形 78882"/>
          <p:cNvSpPr>
            <a:spLocks noChangeArrowheads="1"/>
          </p:cNvSpPr>
          <p:nvPr/>
        </p:nvSpPr>
        <p:spPr bwMode="auto">
          <a:xfrm rot="2876682">
            <a:off x="4986338" y="2735263"/>
            <a:ext cx="409575" cy="415925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0" name="直角三角形 78883"/>
          <p:cNvSpPr>
            <a:spLocks noChangeArrowheads="1"/>
          </p:cNvSpPr>
          <p:nvPr/>
        </p:nvSpPr>
        <p:spPr bwMode="auto">
          <a:xfrm rot="2747986">
            <a:off x="5313363" y="2425700"/>
            <a:ext cx="420688" cy="439737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5631" name="组合 78884"/>
          <p:cNvGrpSpPr/>
          <p:nvPr/>
        </p:nvGrpSpPr>
        <p:grpSpPr bwMode="auto">
          <a:xfrm rot="-5400000">
            <a:off x="6026151" y="3825875"/>
            <a:ext cx="400050" cy="847725"/>
            <a:chOff x="1910" y="1300"/>
            <a:chExt cx="394" cy="761"/>
          </a:xfrm>
        </p:grpSpPr>
        <p:sp>
          <p:nvSpPr>
            <p:cNvPr id="25646" name="直角三角形 78885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5647" name="直角三角形 78886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5632" name="直角三角形 78887"/>
          <p:cNvSpPr>
            <a:spLocks noChangeArrowheads="1"/>
          </p:cNvSpPr>
          <p:nvPr/>
        </p:nvSpPr>
        <p:spPr bwMode="auto">
          <a:xfrm rot="-8028932">
            <a:off x="4738688" y="3429000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3" name="直角三角形 78888"/>
          <p:cNvSpPr>
            <a:spLocks noChangeArrowheads="1"/>
          </p:cNvSpPr>
          <p:nvPr/>
        </p:nvSpPr>
        <p:spPr bwMode="auto">
          <a:xfrm rot="-8078894">
            <a:off x="4697413" y="2424113"/>
            <a:ext cx="400050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4" name="直角三角形 78889"/>
          <p:cNvSpPr>
            <a:spLocks noChangeArrowheads="1"/>
          </p:cNvSpPr>
          <p:nvPr/>
        </p:nvSpPr>
        <p:spPr bwMode="auto">
          <a:xfrm>
            <a:off x="8293100" y="3201988"/>
            <a:ext cx="598488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5" name="直角三角形 78890"/>
          <p:cNvSpPr>
            <a:spLocks noChangeArrowheads="1"/>
          </p:cNvSpPr>
          <p:nvPr/>
        </p:nvSpPr>
        <p:spPr bwMode="auto">
          <a:xfrm rot="-5400000">
            <a:off x="7427913" y="3208338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6" name="矩形 78891"/>
          <p:cNvSpPr>
            <a:spLocks noChangeArrowheads="1"/>
          </p:cNvSpPr>
          <p:nvPr/>
        </p:nvSpPr>
        <p:spPr bwMode="auto">
          <a:xfrm rot="2830015">
            <a:off x="7658894" y="2697956"/>
            <a:ext cx="409575" cy="417513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37" name="直角三角形 78892"/>
          <p:cNvSpPr>
            <a:spLocks noChangeArrowheads="1"/>
          </p:cNvSpPr>
          <p:nvPr/>
        </p:nvSpPr>
        <p:spPr bwMode="auto">
          <a:xfrm rot="-5400000">
            <a:off x="7667625" y="4048125"/>
            <a:ext cx="420688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5638" name="组合 78893"/>
          <p:cNvGrpSpPr/>
          <p:nvPr/>
        </p:nvGrpSpPr>
        <p:grpSpPr bwMode="auto">
          <a:xfrm rot="10800000">
            <a:off x="7002463" y="2768600"/>
            <a:ext cx="400050" cy="849313"/>
            <a:chOff x="1910" y="1300"/>
            <a:chExt cx="394" cy="761"/>
          </a:xfrm>
        </p:grpSpPr>
        <p:sp>
          <p:nvSpPr>
            <p:cNvPr id="25644" name="直角三角形 78894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5645" name="直角三角形 78895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5639" name="直角三角形 78896"/>
          <p:cNvSpPr>
            <a:spLocks noChangeArrowheads="1"/>
          </p:cNvSpPr>
          <p:nvPr/>
        </p:nvSpPr>
        <p:spPr bwMode="auto">
          <a:xfrm rot="5400000">
            <a:off x="7418388" y="3208338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40" name="直角三角形 78897"/>
          <p:cNvSpPr>
            <a:spLocks noChangeArrowheads="1"/>
          </p:cNvSpPr>
          <p:nvPr/>
        </p:nvSpPr>
        <p:spPr bwMode="auto">
          <a:xfrm rot="5400000">
            <a:off x="7607300" y="4064001"/>
            <a:ext cx="403225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5641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4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827088" y="4078288"/>
            <a:ext cx="15986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8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/>
      <p:bldP spid="78852" grpId="0"/>
      <p:bldP spid="78853" grpId="0"/>
      <p:bldP spid="78854" grpId="0"/>
      <p:bldP spid="78855" grpId="0"/>
      <p:bldP spid="78858" grpId="0"/>
      <p:bldP spid="78859" grpId="0"/>
      <p:bldP spid="78860" grpId="0"/>
      <p:bldP spid="78861" grpId="0"/>
      <p:bldP spid="78862" grpId="0"/>
      <p:bldP spid="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72705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16238" y="2565400"/>
            <a:ext cx="81597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图片 72706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150" y="2492375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图片 72707" descr="000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2492375"/>
            <a:ext cx="77311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图片 72708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2492375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图片 72709" descr="000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2565400"/>
            <a:ext cx="788988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图片 72710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563" y="2565400"/>
            <a:ext cx="78898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图片 72711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12088" y="2565400"/>
            <a:ext cx="78898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3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4" name="文本框 78855"/>
          <p:cNvSpPr txBox="1">
            <a:spLocks noChangeArrowheads="1"/>
          </p:cNvSpPr>
          <p:nvPr/>
        </p:nvSpPr>
        <p:spPr bwMode="auto">
          <a:xfrm>
            <a:off x="611188" y="1844675"/>
            <a:ext cx="5768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一共有多少个黑点？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971550" y="4508500"/>
            <a:ext cx="6691313" cy="1646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每只七星瓢虫有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个黑点，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只，表示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7×7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计算，口诀：七七四十九。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827088" y="3716338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66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72705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16238" y="2565400"/>
            <a:ext cx="815975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图片 72706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150" y="2492375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图片 72707" descr="000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2492375"/>
            <a:ext cx="77311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图片 72708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2492375"/>
            <a:ext cx="7905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图片 72709" descr="000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2565400"/>
            <a:ext cx="788988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图片 72710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563" y="2565400"/>
            <a:ext cx="78898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图片 72711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12088" y="2565400"/>
            <a:ext cx="78898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文本框 78855"/>
          <p:cNvSpPr txBox="1">
            <a:spLocks noChangeArrowheads="1"/>
          </p:cNvSpPr>
          <p:nvPr/>
        </p:nvSpPr>
        <p:spPr bwMode="auto">
          <a:xfrm>
            <a:off x="611188" y="1844675"/>
            <a:ext cx="5768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一共有多少个黑点？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55650" y="4508500"/>
            <a:ext cx="7442200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7×7=49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  口诀：七七四十九。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827088" y="3716338"/>
            <a:ext cx="23764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76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87450" y="4725988"/>
            <a:ext cx="6691313" cy="5476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7×4=28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8675" name="组合 20554"/>
          <p:cNvGrpSpPr/>
          <p:nvPr/>
        </p:nvGrpSpPr>
        <p:grpSpPr bwMode="auto">
          <a:xfrm>
            <a:off x="2319338" y="2627313"/>
            <a:ext cx="4227512" cy="1978025"/>
            <a:chOff x="1413" y="981"/>
            <a:chExt cx="3204" cy="2020"/>
          </a:xfrm>
        </p:grpSpPr>
        <p:pic>
          <p:nvPicPr>
            <p:cNvPr id="28681" name="图片 2052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9" y="981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2" name="图片 2052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82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3" name="图片 2052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36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4" name="图片 2052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8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5" name="图片 2053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51" y="98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6" name="图片 2053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705" y="98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7" name="图片 2053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64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8" name="图片 20533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9" y="1506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89" name="图片 2053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82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0" name="图片 20535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36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1" name="图片 20536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8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2" name="图片 2053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51" y="1514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3" name="图片 2053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705" y="1514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4" name="图片 2053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64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5" name="图片 2054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1" y="202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6" name="图片 2054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74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7" name="图片 2054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28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8" name="图片 20543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0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9" name="图片 2054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43" y="203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0" name="图片 20545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97" y="203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1" name="图片 20546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56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2" name="图片 2054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13" y="255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3" name="图片 2054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66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4" name="图片 2054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20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5" name="图片 2055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82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6" name="图片 2055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35" y="2567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07" name="图片 2055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89" y="2567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6" name="文本框 1"/>
          <p:cNvSpPr txBox="1">
            <a:spLocks noChangeArrowheads="1"/>
          </p:cNvSpPr>
          <p:nvPr/>
        </p:nvSpPr>
        <p:spPr bwMode="auto">
          <a:xfrm>
            <a:off x="1835150" y="1844675"/>
            <a:ext cx="53736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一共有多少个桃子？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7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79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431925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74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29699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971550" y="2781300"/>
            <a:ext cx="5791200" cy="2862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前三行每行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个桃，最后一行是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个，不是同样多，不是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，因此不能用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计算。需要减掉最后缺少的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1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87450" y="4725988"/>
            <a:ext cx="2967038" cy="5476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7×4=28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30723" name="组合 20554"/>
          <p:cNvGrpSpPr/>
          <p:nvPr/>
        </p:nvGrpSpPr>
        <p:grpSpPr bwMode="auto">
          <a:xfrm>
            <a:off x="2319338" y="2627313"/>
            <a:ext cx="4227512" cy="1978025"/>
            <a:chOff x="1413" y="981"/>
            <a:chExt cx="3204" cy="2020"/>
          </a:xfrm>
        </p:grpSpPr>
        <p:pic>
          <p:nvPicPr>
            <p:cNvPr id="30731" name="图片 2052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9" y="981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2" name="图片 2052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82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3" name="图片 2052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36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4" name="图片 2052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8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图片 2053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51" y="98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6" name="图片 2053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705" y="98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7" name="图片 2053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64" y="98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8" name="图片 20533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9" y="1506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9" name="图片 2053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82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0" name="图片 20535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36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1" name="图片 20536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8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2" name="图片 2053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51" y="1514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3" name="图片 2053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705" y="1514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4" name="图片 2053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64" y="1510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5" name="图片 2054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21" y="2025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6" name="图片 2054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74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7" name="图片 2054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28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8" name="图片 20543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90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9" name="图片 20544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43" y="203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0" name="图片 20545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97" y="203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1" name="图片 20546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156" y="202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2" name="图片 20547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13" y="2559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3" name="图片 20548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866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4" name="图片 20549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320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5" name="图片 20550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782" y="2563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6" name="图片 20551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35" y="2567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7" name="图片 20552" descr="QQ图片2014071717100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689" y="2567"/>
              <a:ext cx="453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24" name="文本框 1"/>
          <p:cNvSpPr txBox="1">
            <a:spLocks noChangeArrowheads="1"/>
          </p:cNvSpPr>
          <p:nvPr/>
        </p:nvSpPr>
        <p:spPr bwMode="auto">
          <a:xfrm>
            <a:off x="1835150" y="1844675"/>
            <a:ext cx="53736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一共有多少个桃子？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5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27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431925" y="477202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TextBox 34"/>
          <p:cNvSpPr txBox="1">
            <a:spLocks noChangeArrowheads="1"/>
          </p:cNvSpPr>
          <p:nvPr/>
        </p:nvSpPr>
        <p:spPr bwMode="auto">
          <a:xfrm>
            <a:off x="4498975" y="4868863"/>
            <a:ext cx="3384550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7×4-1=27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 rot="-3301957">
            <a:off x="5083970" y="4787106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7414" grpId="0" bldLvl="0" animBg="1"/>
      <p:bldP spid="3" grpId="0"/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4"/>
          <p:cNvSpPr txBox="1">
            <a:spLocks noChangeArrowheads="1"/>
          </p:cNvSpPr>
          <p:nvPr/>
        </p:nvSpPr>
        <p:spPr bwMode="auto">
          <a:xfrm>
            <a:off x="774700" y="17049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看图列式计算。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1746" name="图片 13" descr="14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2613" y="2365375"/>
            <a:ext cx="30607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图片 14" descr="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2349500"/>
            <a:ext cx="28575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图片 15" descr="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488" y="2492375"/>
            <a:ext cx="181133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图片 16" descr="1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113" y="4725988"/>
            <a:ext cx="30607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图片 17" descr="1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4725988"/>
            <a:ext cx="30607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1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1764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1765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188" y="5302250"/>
            <a:ext cx="7718425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提示：分别是每行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个；有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行。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550" y="4725988"/>
            <a:ext cx="9318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7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95413" y="4662488"/>
            <a:ext cx="6143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×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8175" y="4725988"/>
            <a:ext cx="9318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627313" y="4652963"/>
            <a:ext cx="9318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28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348038" y="4652963"/>
            <a:ext cx="9318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43438" y="4652963"/>
            <a:ext cx="9318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7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092700" y="4652963"/>
            <a:ext cx="9318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×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651500" y="4652963"/>
            <a:ext cx="9334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299200" y="4652963"/>
            <a:ext cx="9334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63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092950" y="4662488"/>
            <a:ext cx="9318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774700" y="1704975"/>
            <a:ext cx="75295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看口诀写算式。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0" name="图片 8" descr="1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8788" y="2786063"/>
            <a:ext cx="25590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图片 9" descr="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55963" y="2786063"/>
            <a:ext cx="258921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图片 10" descr="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3463" y="2786063"/>
            <a:ext cx="260191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3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277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277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4213" y="4797425"/>
            <a:ext cx="77184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的乘法口诀。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69633" descr="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888038" y="1700213"/>
            <a:ext cx="3255962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文本框 69634"/>
          <p:cNvSpPr txBox="1">
            <a:spLocks noChangeArrowheads="1"/>
          </p:cNvSpPr>
          <p:nvPr/>
        </p:nvSpPr>
        <p:spPr bwMode="auto">
          <a:xfrm>
            <a:off x="1646238" y="1397000"/>
            <a:ext cx="3733800" cy="3429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69636" name="文本框 69635"/>
          <p:cNvSpPr txBox="1">
            <a:spLocks noChangeArrowheads="1"/>
          </p:cNvSpPr>
          <p:nvPr/>
        </p:nvSpPr>
        <p:spPr bwMode="auto">
          <a:xfrm>
            <a:off x="611188" y="1917700"/>
            <a:ext cx="55451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FF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医生说，每个人一天需要喝</a:t>
            </a:r>
            <a:r>
              <a:rPr lang="en-US" altLang="zh-CN" sz="3600" dirty="0">
                <a:solidFill>
                  <a:srgbClr val="FF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FF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杯水，一个星期需要喝多少杯水？</a:t>
            </a:r>
            <a:endParaRPr lang="zh-CN" altLang="en-US" sz="3600" dirty="0">
              <a:solidFill>
                <a:srgbClr val="FF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3796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380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0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2775" y="4005263"/>
            <a:ext cx="53546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提示：求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是多少？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5084763"/>
            <a:ext cx="53546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6=42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（杯）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79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82946"/>
          <p:cNvSpPr txBox="1">
            <a:spLocks noChangeArrowheads="1"/>
          </p:cNvSpPr>
          <p:nvPr/>
        </p:nvSpPr>
        <p:spPr bwMode="auto">
          <a:xfrm>
            <a:off x="539750" y="1701800"/>
            <a:ext cx="7891463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小明每天上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节课，他一个星期要上几节课？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4818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482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7088" y="3357563"/>
            <a:ext cx="535463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提示：求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是多少。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550" y="4437063"/>
            <a:ext cx="53546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5=35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（节）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会用7的乘法口诀进行计算，并能解决简单的实际问题。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结合具体情境，独立探索，经历编制7的乘法口诀的过程，理解每句乘法口诀的意义。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3" descr="2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1916113"/>
            <a:ext cx="32353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图片 5" descr="2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3286125"/>
            <a:ext cx="80057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图片 6" descr="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713" y="4221163"/>
            <a:ext cx="397033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4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5847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48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1550" y="4797425"/>
            <a:ext cx="62642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提示：只要能表示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就可以。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3" descr="2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1916113"/>
            <a:ext cx="32353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图片 5" descr="2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3286125"/>
            <a:ext cx="80057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图片 6" descr="2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2275" y="4148138"/>
            <a:ext cx="39703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8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687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63938" y="4221163"/>
            <a:ext cx="447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148263" y="4149725"/>
            <a:ext cx="447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563938" y="4725988"/>
            <a:ext cx="447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148263" y="4797425"/>
            <a:ext cx="447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563938" y="5229225"/>
            <a:ext cx="447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076825" y="5229225"/>
            <a:ext cx="447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7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7890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89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001348"/>
            <a:ext cx="8281988" cy="75713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.知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道了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7×7=7×3+7×4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等多种写法。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7899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7900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7894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7897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8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6397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学习了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7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的乘法口诀。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95288" y="4861162"/>
            <a:ext cx="8281987" cy="1421928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.当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图形的每一行不同样多，不能用口诀直接计算。</a:t>
            </a:r>
            <a:endParaRPr lang="zh-CN" alt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沟通新旧知识之间的联系，初步发展类推能力。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9"/>
          <p:cNvSpPr>
            <a:spLocks noChangeArrowheads="1"/>
          </p:cNvSpPr>
          <p:nvPr/>
        </p:nvSpPr>
        <p:spPr bwMode="auto">
          <a:xfrm>
            <a:off x="1116013" y="2781300"/>
            <a:ext cx="70056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3×6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6×2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6×5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4×6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2×6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6×3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732338" y="2787650"/>
            <a:ext cx="774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2270125" y="3886200"/>
            <a:ext cx="8048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208838" y="2787650"/>
            <a:ext cx="8143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732338" y="387032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271713" y="2790825"/>
            <a:ext cx="7445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endParaRPr lang="en-US" altLang="zh-CN" sz="3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7207250" y="3879850"/>
            <a:ext cx="850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64" name="文本框 24587"/>
          <p:cNvSpPr txBox="1">
            <a:spLocks noChangeArrowheads="1"/>
          </p:cNvSpPr>
          <p:nvPr/>
        </p:nvSpPr>
        <p:spPr bwMode="auto">
          <a:xfrm>
            <a:off x="971550" y="1916113"/>
            <a:ext cx="698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946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复习导入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126" grpId="0"/>
      <p:bldP spid="24582" grpId="0"/>
      <p:bldP spid="24583" grpId="0"/>
      <p:bldP spid="24584" grpId="0"/>
      <p:bldP spid="245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202785" y="343217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481" name="图片 22" descr="1.png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2427288" y="2060575"/>
            <a:ext cx="4711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.png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1116013" y="1989138"/>
            <a:ext cx="2454275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图片 25" descr="3.png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211638" y="1631950"/>
            <a:ext cx="18145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26" descr="4.png"/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5867400" y="2420938"/>
            <a:ext cx="22955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27088" y="5084763"/>
            <a:ext cx="73453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你有什么盼望早点到来的好事吗？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70188" y="1352550"/>
            <a:ext cx="4711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0688" y="1628775"/>
            <a:ext cx="2454275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图片 25" descr="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638" y="1270000"/>
            <a:ext cx="1814512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图片 26" descr="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1773238"/>
            <a:ext cx="229393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63" y="4643438"/>
            <a:ext cx="65770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2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6725" y="4076700"/>
            <a:ext cx="284321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图片 29" descr="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05113" y="5302250"/>
            <a:ext cx="3952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图片 30" descr="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86138" y="5364163"/>
            <a:ext cx="3683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3" name="图片 31" descr="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14775" y="5357813"/>
            <a:ext cx="4127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下弧形箭头 32"/>
          <p:cNvSpPr/>
          <p:nvPr/>
        </p:nvSpPr>
        <p:spPr>
          <a:xfrm>
            <a:off x="2946400" y="5811838"/>
            <a:ext cx="57626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下弧形箭头 33"/>
          <p:cNvSpPr/>
          <p:nvPr/>
        </p:nvSpPr>
        <p:spPr>
          <a:xfrm>
            <a:off x="3522663" y="5797550"/>
            <a:ext cx="57626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下弧形箭头 34"/>
          <p:cNvSpPr/>
          <p:nvPr/>
        </p:nvSpPr>
        <p:spPr>
          <a:xfrm>
            <a:off x="4078288" y="5786438"/>
            <a:ext cx="57626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下弧形箭头 35"/>
          <p:cNvSpPr/>
          <p:nvPr/>
        </p:nvSpPr>
        <p:spPr>
          <a:xfrm>
            <a:off x="4627563" y="5786438"/>
            <a:ext cx="57626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下弧形箭头 36"/>
          <p:cNvSpPr/>
          <p:nvPr/>
        </p:nvSpPr>
        <p:spPr>
          <a:xfrm>
            <a:off x="5160963" y="5815013"/>
            <a:ext cx="57626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下弧形箭头 37"/>
          <p:cNvSpPr/>
          <p:nvPr/>
        </p:nvSpPr>
        <p:spPr>
          <a:xfrm>
            <a:off x="5711825" y="5827713"/>
            <a:ext cx="57626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下弧形箭头 38"/>
          <p:cNvSpPr/>
          <p:nvPr/>
        </p:nvSpPr>
        <p:spPr>
          <a:xfrm>
            <a:off x="6286500" y="5826125"/>
            <a:ext cx="57626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下弧形箭头 39"/>
          <p:cNvSpPr/>
          <p:nvPr/>
        </p:nvSpPr>
        <p:spPr>
          <a:xfrm>
            <a:off x="6831013" y="5811838"/>
            <a:ext cx="57626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862263" y="5922963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473450" y="5915025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087813" y="5915025"/>
            <a:ext cx="86201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600575" y="5929313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165725" y="5946775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699125" y="5965825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273800" y="5943600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6835775" y="5940425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4381500" y="5165725"/>
            <a:ext cx="7842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28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924425" y="5165725"/>
            <a:ext cx="7747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35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5453063" y="5165725"/>
            <a:ext cx="91916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42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994400" y="5173663"/>
            <a:ext cx="7112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49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6535738" y="5165725"/>
            <a:ext cx="73183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5488" y="5165725"/>
            <a:ext cx="80803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63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3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3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3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77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067175" y="1052513"/>
            <a:ext cx="4090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6900" y="1516063"/>
            <a:ext cx="30607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5225" y="1577975"/>
            <a:ext cx="5224463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2" name="组合 10252"/>
          <p:cNvGrpSpPr/>
          <p:nvPr/>
        </p:nvGrpSpPr>
        <p:grpSpPr bwMode="auto">
          <a:xfrm>
            <a:off x="539750" y="836613"/>
            <a:ext cx="2089150" cy="647700"/>
            <a:chOff x="0" y="0"/>
            <a:chExt cx="3288" cy="1020"/>
          </a:xfrm>
        </p:grpSpPr>
        <p:sp>
          <p:nvSpPr>
            <p:cNvPr id="2253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4" descr="1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1557338"/>
            <a:ext cx="81105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5" descr="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1125" y="1857375"/>
            <a:ext cx="6215063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6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3863975"/>
            <a:ext cx="40719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89450" y="3808413"/>
            <a:ext cx="6429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34088" y="3805238"/>
            <a:ext cx="642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0" name="图片 9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4546600"/>
            <a:ext cx="40719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489450" y="4491038"/>
            <a:ext cx="6429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34088" y="4487863"/>
            <a:ext cx="642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3" name="图片 12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5229225"/>
            <a:ext cx="40719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489450" y="5173663"/>
            <a:ext cx="6429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034088" y="5170488"/>
            <a:ext cx="642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" name="图片 15" descr="1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313" y="5788025"/>
            <a:ext cx="40719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14850" y="5788025"/>
            <a:ext cx="6429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34088" y="5827713"/>
            <a:ext cx="6429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67" name="组合 10252"/>
          <p:cNvGrpSpPr/>
          <p:nvPr/>
        </p:nvGrpSpPr>
        <p:grpSpPr bwMode="auto">
          <a:xfrm>
            <a:off x="466725" y="836613"/>
            <a:ext cx="2089150" cy="647700"/>
            <a:chOff x="0" y="0"/>
            <a:chExt cx="3288" cy="1020"/>
          </a:xfrm>
        </p:grpSpPr>
        <p:sp>
          <p:nvSpPr>
            <p:cNvPr id="2356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7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6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78855"/>
          <p:cNvSpPr txBox="1">
            <a:spLocks noChangeArrowheads="1"/>
          </p:cNvSpPr>
          <p:nvPr/>
        </p:nvSpPr>
        <p:spPr bwMode="auto">
          <a:xfrm>
            <a:off x="2627313" y="909638"/>
            <a:ext cx="576897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摆一幅图要用七块七巧板，摆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幅图呢？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78" name="直角三角形 78862"/>
          <p:cNvSpPr>
            <a:spLocks noChangeArrowheads="1"/>
          </p:cNvSpPr>
          <p:nvPr/>
        </p:nvSpPr>
        <p:spPr bwMode="auto">
          <a:xfrm rot="2839710">
            <a:off x="1662906" y="2815432"/>
            <a:ext cx="550863" cy="5334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79" name="直角三角形 78863"/>
          <p:cNvSpPr>
            <a:spLocks noChangeArrowheads="1"/>
          </p:cNvSpPr>
          <p:nvPr/>
        </p:nvSpPr>
        <p:spPr bwMode="auto">
          <a:xfrm rot="-5400000">
            <a:off x="227013" y="2416175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0" name="矩形 78864"/>
          <p:cNvSpPr>
            <a:spLocks noChangeArrowheads="1"/>
          </p:cNvSpPr>
          <p:nvPr/>
        </p:nvSpPr>
        <p:spPr bwMode="auto">
          <a:xfrm rot="5400000">
            <a:off x="1097756" y="3053557"/>
            <a:ext cx="409575" cy="417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1" name="直角三角形 78865"/>
          <p:cNvSpPr>
            <a:spLocks noChangeArrowheads="1"/>
          </p:cNvSpPr>
          <p:nvPr/>
        </p:nvSpPr>
        <p:spPr bwMode="auto">
          <a:xfrm>
            <a:off x="1092200" y="2616200"/>
            <a:ext cx="420688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582" name="组合 78866"/>
          <p:cNvGrpSpPr/>
          <p:nvPr/>
        </p:nvGrpSpPr>
        <p:grpSpPr bwMode="auto">
          <a:xfrm>
            <a:off x="1527175" y="3063875"/>
            <a:ext cx="400050" cy="849313"/>
            <a:chOff x="1910" y="1300"/>
            <a:chExt cx="394" cy="761"/>
          </a:xfrm>
        </p:grpSpPr>
        <p:sp>
          <p:nvSpPr>
            <p:cNvPr id="24617" name="直角三角形 78867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4618" name="直角三角形 78868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4583" name="直角三角形 78869"/>
          <p:cNvSpPr>
            <a:spLocks noChangeArrowheads="1"/>
          </p:cNvSpPr>
          <p:nvPr/>
        </p:nvSpPr>
        <p:spPr bwMode="auto">
          <a:xfrm rot="10800000">
            <a:off x="214313" y="3287713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rot="10800000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4" name="直角三角形 78870"/>
          <p:cNvSpPr>
            <a:spLocks noChangeArrowheads="1"/>
          </p:cNvSpPr>
          <p:nvPr/>
        </p:nvSpPr>
        <p:spPr bwMode="auto">
          <a:xfrm rot="5400000">
            <a:off x="1102519" y="3466307"/>
            <a:ext cx="401637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5" name="直角三角形 78871"/>
          <p:cNvSpPr>
            <a:spLocks noChangeArrowheads="1"/>
          </p:cNvSpPr>
          <p:nvPr/>
        </p:nvSpPr>
        <p:spPr bwMode="auto">
          <a:xfrm rot="-5400000">
            <a:off x="3013075" y="3200401"/>
            <a:ext cx="600075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6" name="直角三角形 78872"/>
          <p:cNvSpPr>
            <a:spLocks noChangeArrowheads="1"/>
          </p:cNvSpPr>
          <p:nvPr/>
        </p:nvSpPr>
        <p:spPr bwMode="auto">
          <a:xfrm rot="2763154">
            <a:off x="3194050" y="2143125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7" name="矩形 78873"/>
          <p:cNvSpPr>
            <a:spLocks noChangeArrowheads="1"/>
          </p:cNvSpPr>
          <p:nvPr/>
        </p:nvSpPr>
        <p:spPr bwMode="auto">
          <a:xfrm rot="5400000">
            <a:off x="3278981" y="4004470"/>
            <a:ext cx="409575" cy="417512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88" name="直角三角形 78874"/>
          <p:cNvSpPr>
            <a:spLocks noChangeArrowheads="1"/>
          </p:cNvSpPr>
          <p:nvPr/>
        </p:nvSpPr>
        <p:spPr bwMode="auto">
          <a:xfrm rot="5400000">
            <a:off x="3708400" y="3989388"/>
            <a:ext cx="420687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589" name="组合 78875"/>
          <p:cNvGrpSpPr/>
          <p:nvPr/>
        </p:nvGrpSpPr>
        <p:grpSpPr bwMode="auto">
          <a:xfrm rot="7945087">
            <a:off x="2622551" y="3854450"/>
            <a:ext cx="400050" cy="847725"/>
            <a:chOff x="1910" y="1300"/>
            <a:chExt cx="394" cy="761"/>
          </a:xfrm>
        </p:grpSpPr>
        <p:sp>
          <p:nvSpPr>
            <p:cNvPr id="24615" name="直角三角形 78876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4616" name="直角三角形 78877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4590" name="直角三角形 78878"/>
          <p:cNvSpPr>
            <a:spLocks noChangeArrowheads="1"/>
          </p:cNvSpPr>
          <p:nvPr/>
        </p:nvSpPr>
        <p:spPr bwMode="auto">
          <a:xfrm rot="-8028932">
            <a:off x="2568575" y="2744788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1" name="直角三角形 78879"/>
          <p:cNvSpPr>
            <a:spLocks noChangeArrowheads="1"/>
          </p:cNvSpPr>
          <p:nvPr/>
        </p:nvSpPr>
        <p:spPr bwMode="auto">
          <a:xfrm rot="2540786">
            <a:off x="3065463" y="3895725"/>
            <a:ext cx="401637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2" name="直角三角形 78880"/>
          <p:cNvSpPr>
            <a:spLocks noChangeArrowheads="1"/>
          </p:cNvSpPr>
          <p:nvPr/>
        </p:nvSpPr>
        <p:spPr bwMode="auto">
          <a:xfrm rot="-5400000">
            <a:off x="5181600" y="3854451"/>
            <a:ext cx="600075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3" name="直角三角形 78881"/>
          <p:cNvSpPr>
            <a:spLocks noChangeArrowheads="1"/>
          </p:cNvSpPr>
          <p:nvPr/>
        </p:nvSpPr>
        <p:spPr bwMode="auto">
          <a:xfrm rot="2763154">
            <a:off x="4735513" y="3427413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4" name="矩形 78882"/>
          <p:cNvSpPr>
            <a:spLocks noChangeArrowheads="1"/>
          </p:cNvSpPr>
          <p:nvPr/>
        </p:nvSpPr>
        <p:spPr bwMode="auto">
          <a:xfrm rot="2876682">
            <a:off x="4986338" y="2735263"/>
            <a:ext cx="409575" cy="415925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5" name="直角三角形 78883"/>
          <p:cNvSpPr>
            <a:spLocks noChangeArrowheads="1"/>
          </p:cNvSpPr>
          <p:nvPr/>
        </p:nvSpPr>
        <p:spPr bwMode="auto">
          <a:xfrm rot="2747986">
            <a:off x="5313363" y="2425700"/>
            <a:ext cx="420688" cy="439737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596" name="组合 78884"/>
          <p:cNvGrpSpPr/>
          <p:nvPr/>
        </p:nvGrpSpPr>
        <p:grpSpPr bwMode="auto">
          <a:xfrm rot="-5400000">
            <a:off x="6026151" y="3825875"/>
            <a:ext cx="400050" cy="847725"/>
            <a:chOff x="1910" y="1300"/>
            <a:chExt cx="394" cy="761"/>
          </a:xfrm>
        </p:grpSpPr>
        <p:sp>
          <p:nvSpPr>
            <p:cNvPr id="24613" name="直角三角形 78885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4614" name="直角三角形 78886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vert="eaVert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4597" name="直角三角形 78887"/>
          <p:cNvSpPr>
            <a:spLocks noChangeArrowheads="1"/>
          </p:cNvSpPr>
          <p:nvPr/>
        </p:nvSpPr>
        <p:spPr bwMode="auto">
          <a:xfrm rot="-8028932">
            <a:off x="4738688" y="3429000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8" name="直角三角形 78888"/>
          <p:cNvSpPr>
            <a:spLocks noChangeArrowheads="1"/>
          </p:cNvSpPr>
          <p:nvPr/>
        </p:nvSpPr>
        <p:spPr bwMode="auto">
          <a:xfrm rot="-8078894">
            <a:off x="4697413" y="2424113"/>
            <a:ext cx="400050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599" name="直角三角形 78889"/>
          <p:cNvSpPr>
            <a:spLocks noChangeArrowheads="1"/>
          </p:cNvSpPr>
          <p:nvPr/>
        </p:nvSpPr>
        <p:spPr bwMode="auto">
          <a:xfrm>
            <a:off x="8293100" y="3201988"/>
            <a:ext cx="598488" cy="609600"/>
          </a:xfrm>
          <a:prstGeom prst="rtTriangle">
            <a:avLst/>
          </a:prstGeom>
          <a:solidFill>
            <a:srgbClr val="FF99FF"/>
          </a:solidFill>
          <a:ln w="9525">
            <a:solidFill>
              <a:srgbClr val="FF99FF"/>
            </a:solidFill>
            <a:miter lim="800000"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600" name="直角三角形 78890"/>
          <p:cNvSpPr>
            <a:spLocks noChangeArrowheads="1"/>
          </p:cNvSpPr>
          <p:nvPr/>
        </p:nvSpPr>
        <p:spPr bwMode="auto">
          <a:xfrm rot="-5400000">
            <a:off x="7427913" y="3208338"/>
            <a:ext cx="873125" cy="854075"/>
          </a:xfrm>
          <a:prstGeom prst="rtTriangl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601" name="矩形 78891"/>
          <p:cNvSpPr>
            <a:spLocks noChangeArrowheads="1"/>
          </p:cNvSpPr>
          <p:nvPr/>
        </p:nvSpPr>
        <p:spPr bwMode="auto">
          <a:xfrm rot="2830015">
            <a:off x="7658894" y="2697956"/>
            <a:ext cx="409575" cy="417513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602" name="直角三角形 78892"/>
          <p:cNvSpPr>
            <a:spLocks noChangeArrowheads="1"/>
          </p:cNvSpPr>
          <p:nvPr/>
        </p:nvSpPr>
        <p:spPr bwMode="auto">
          <a:xfrm rot="-5400000">
            <a:off x="7667625" y="4048125"/>
            <a:ext cx="420688" cy="439738"/>
          </a:xfrm>
          <a:prstGeom prst="rtTriangle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</a:ln>
        </p:spPr>
        <p:txBody>
          <a:bodyPr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24603" name="组合 78893"/>
          <p:cNvGrpSpPr/>
          <p:nvPr/>
        </p:nvGrpSpPr>
        <p:grpSpPr bwMode="auto">
          <a:xfrm rot="10800000">
            <a:off x="7002463" y="2768600"/>
            <a:ext cx="400050" cy="849313"/>
            <a:chOff x="1910" y="1300"/>
            <a:chExt cx="394" cy="761"/>
          </a:xfrm>
        </p:grpSpPr>
        <p:sp>
          <p:nvSpPr>
            <p:cNvPr id="24611" name="直角三角形 78894"/>
            <p:cNvSpPr>
              <a:spLocks noChangeArrowheads="1"/>
            </p:cNvSpPr>
            <p:nvPr/>
          </p:nvSpPr>
          <p:spPr bwMode="auto">
            <a:xfrm rot="10800000">
              <a:off x="1910" y="1678"/>
              <a:ext cx="393" cy="383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24612" name="直角三角形 78895"/>
            <p:cNvSpPr>
              <a:spLocks noChangeArrowheads="1"/>
            </p:cNvSpPr>
            <p:nvPr/>
          </p:nvSpPr>
          <p:spPr bwMode="auto">
            <a:xfrm>
              <a:off x="1911" y="1300"/>
              <a:ext cx="393" cy="379"/>
            </a:xfrm>
            <a:prstGeom prst="rtTriangl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</a:ln>
          </p:spPr>
          <p:txBody>
            <a:bodyPr rot="10800000"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24604" name="直角三角形 78896"/>
          <p:cNvSpPr>
            <a:spLocks noChangeArrowheads="1"/>
          </p:cNvSpPr>
          <p:nvPr/>
        </p:nvSpPr>
        <p:spPr bwMode="auto">
          <a:xfrm rot="5400000">
            <a:off x="7418388" y="3208338"/>
            <a:ext cx="873125" cy="854075"/>
          </a:xfrm>
          <a:prstGeom prst="rtTriangle">
            <a:avLst/>
          </a:prstGeom>
          <a:solidFill>
            <a:srgbClr val="0066FF"/>
          </a:solidFill>
          <a:ln w="9525">
            <a:solidFill>
              <a:srgbClr val="0066FF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605" name="直角三角形 78897"/>
          <p:cNvSpPr>
            <a:spLocks noChangeArrowheads="1"/>
          </p:cNvSpPr>
          <p:nvPr/>
        </p:nvSpPr>
        <p:spPr bwMode="auto">
          <a:xfrm rot="5400000">
            <a:off x="7607300" y="4064001"/>
            <a:ext cx="403225" cy="4254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</a:ln>
        </p:spPr>
        <p:txBody>
          <a:bodyPr rot="10800000" vert="eaVert"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460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460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66725" y="4652963"/>
            <a:ext cx="8034338" cy="1646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一幅图需要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块，摆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幅图，表示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计算，口诀：四七二十八。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395288" y="40767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46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1827</Words>
  <Application>WPS 演示</Application>
  <PresentationFormat>全屏显示(4:3)</PresentationFormat>
  <Paragraphs>297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243</cp:revision>
  <dcterms:created xsi:type="dcterms:W3CDTF">2015-10-12T13:43:00Z</dcterms:created>
  <dcterms:modified xsi:type="dcterms:W3CDTF">2023-10-30T05:25:25Z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7C84FE70D75E4DF094611312AC53055D_12</vt:lpwstr>
  </property>
</Properties>
</file>