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1" r:id="rId3"/>
    <p:sldId id="264" r:id="rId4"/>
    <p:sldId id="315" r:id="rId5"/>
    <p:sldId id="380" r:id="rId6"/>
    <p:sldId id="446" r:id="rId7"/>
    <p:sldId id="450" r:id="rId8"/>
    <p:sldId id="452" r:id="rId9"/>
    <p:sldId id="451" r:id="rId10"/>
    <p:sldId id="448" r:id="rId11"/>
    <p:sldId id="453" r:id="rId12"/>
    <p:sldId id="449" r:id="rId13"/>
    <p:sldId id="454" r:id="rId14"/>
    <p:sldId id="455" r:id="rId16"/>
    <p:sldId id="456" r:id="rId17"/>
    <p:sldId id="431" r:id="rId18"/>
    <p:sldId id="457" r:id="rId19"/>
    <p:sldId id="458" r:id="rId20"/>
    <p:sldId id="409" r:id="rId21"/>
    <p:sldId id="302" r:id="rId22"/>
    <p:sldId id="459" r:id="rId23"/>
    <p:sldId id="435" r:id="rId24"/>
    <p:sldId id="460" r:id="rId25"/>
    <p:sldId id="461" r:id="rId26"/>
    <p:sldId id="465" r:id="rId27"/>
    <p:sldId id="466" r:id="rId28"/>
    <p:sldId id="464" r:id="rId29"/>
    <p:sldId id="300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7" userDrawn="1">
          <p15:clr>
            <a:srgbClr val="A4A3A4"/>
          </p15:clr>
        </p15:guide>
        <p15:guide id="2" pos="2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087"/>
        <p:guide pos="2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069626-9732-4486-BD75-CCD8FE113EA2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>
      <a:defRPr sz="1200" kern="1200">
        <a:latin typeface="+mn-lt"/>
        <a:ea typeface="+mn-ea"/>
        <a:cs typeface="+mn-cs"/>
      </a:defRPr>
    </a:lvl6pPr>
    <a:lvl7pPr marL="2743200" lvl="6" indent="0">
      <a:defRPr sz="1200" kern="1200">
        <a:latin typeface="+mn-lt"/>
        <a:ea typeface="+mn-ea"/>
        <a:cs typeface="+mn-cs"/>
      </a:defRPr>
    </a:lvl7pPr>
    <a:lvl8pPr marL="3200400" lvl="7" indent="0">
      <a:defRPr sz="1200" kern="1200">
        <a:latin typeface="+mn-lt"/>
        <a:ea typeface="+mn-ea"/>
        <a:cs typeface="+mn-cs"/>
      </a:defRPr>
    </a:lvl8pPr>
    <a:lvl9pPr marL="3657600" lvl="8" indent="0">
      <a:defRPr sz="1200" kern="1200"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7F5A971E-C136-4D6C-A17A-A79D70D1233F}" type="slidenum">
              <a:rPr lang="zh-CN" altLang="en-US" sz="1200" smtClean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3729116D-D5F6-44D7-8175-121278817680}" type="slidenum">
              <a:rPr lang="zh-CN" altLang="en-US" sz="1200" smtClean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598019" y="1220085"/>
            <a:ext cx="648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楷体" panose="02010600040101010101" charset="-122"/>
              </a:rPr>
              <a:t>第</a:t>
            </a:r>
            <a:r>
              <a:rPr lang="en-US" altLang="zh-CN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楷体" panose="02010600040101010101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楷体" panose="02010600040101010101" charset="-122"/>
              </a:rPr>
              <a:t>单元   </a:t>
            </a:r>
            <a:r>
              <a:rPr lang="en-US" altLang="zh-CN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楷体" panose="02010600040101010101" charset="-122"/>
              </a:rPr>
              <a:t>6~9</a:t>
            </a:r>
            <a:r>
              <a:rPr lang="zh-CN" altLang="zh-CN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楷体" panose="02010600040101010101" charset="-122"/>
              </a:rPr>
              <a:t>的乘法口诀</a:t>
            </a:r>
            <a:endParaRPr lang="en-US" altLang="zh-CN" sz="28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楷体" panose="02010600040101010101" charset="-122"/>
            </a:endParaRPr>
          </a:p>
        </p:txBody>
      </p:sp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0" y="2708950"/>
            <a:ext cx="9144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7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买 球</a:t>
            </a:r>
            <a:endParaRPr lang="zh-CN" altLang="en-US" sz="7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/>
      <p:bldP spid="5126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124075" y="1989138"/>
            <a:ext cx="36195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9×5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50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endParaRPr lang="en-US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2195513" y="4005263"/>
            <a:ext cx="36210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9×8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75"/>
          <p:cNvSpPr txBox="1">
            <a:spLocks noChangeArrowheads="1"/>
          </p:cNvSpPr>
          <p:nvPr/>
        </p:nvSpPr>
        <p:spPr bwMode="auto">
          <a:xfrm>
            <a:off x="2195513" y="3357563"/>
            <a:ext cx="36210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9×7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70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Box 75"/>
          <p:cNvSpPr txBox="1">
            <a:spLocks noChangeArrowheads="1"/>
          </p:cNvSpPr>
          <p:nvPr/>
        </p:nvSpPr>
        <p:spPr bwMode="auto">
          <a:xfrm>
            <a:off x="2124075" y="2781300"/>
            <a:ext cx="36195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9×6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60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75"/>
          <p:cNvSpPr txBox="1">
            <a:spLocks noChangeArrowheads="1"/>
          </p:cNvSpPr>
          <p:nvPr/>
        </p:nvSpPr>
        <p:spPr bwMode="auto">
          <a:xfrm>
            <a:off x="2195513" y="4654550"/>
            <a:ext cx="362108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9×9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5606" name="组合 10252"/>
          <p:cNvGrpSpPr/>
          <p:nvPr/>
        </p:nvGrpSpPr>
        <p:grpSpPr bwMode="auto">
          <a:xfrm>
            <a:off x="539750" y="765175"/>
            <a:ext cx="2089150" cy="647700"/>
            <a:chOff x="0" y="0"/>
            <a:chExt cx="3288" cy="1020"/>
          </a:xfrm>
        </p:grpSpPr>
        <p:sp>
          <p:nvSpPr>
            <p:cNvPr id="25608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5609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54" descr="1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1701800"/>
            <a:ext cx="762635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 descr="1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675" y="2214563"/>
            <a:ext cx="23304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 descr="1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25" y="2214563"/>
            <a:ext cx="24606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 descr="1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00" y="2214563"/>
            <a:ext cx="271938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 descr="1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3800" y="4652963"/>
            <a:ext cx="2852738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506413" y="4033838"/>
            <a:ext cx="21447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_GB2312"/>
                <a:ea typeface="楷体_GB2312"/>
                <a:cs typeface="楷体_GB2312"/>
              </a:rPr>
              <a:t>一九得九</a:t>
            </a:r>
            <a:r>
              <a:rPr lang="zh-CN" altLang="en-US" sz="3200" u="sng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3200" u="sng">
                <a:latin typeface="楷体_GB2312"/>
                <a:ea typeface="楷体_GB2312"/>
                <a:cs typeface="楷体_GB2312"/>
              </a:rPr>
              <a:t>   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714750" y="4033838"/>
            <a:ext cx="21431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_GB2312"/>
                <a:ea typeface="楷体_GB2312"/>
                <a:cs typeface="楷体_GB2312"/>
              </a:rPr>
              <a:t>二九十八      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6572250" y="4033838"/>
            <a:ext cx="25717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_GB2312"/>
                <a:ea typeface="楷体_GB2312"/>
                <a:cs typeface="楷体_GB2312"/>
              </a:rPr>
              <a:t>三九二十七      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26633" name="组合 10252"/>
          <p:cNvGrpSpPr/>
          <p:nvPr/>
        </p:nvGrpSpPr>
        <p:grpSpPr bwMode="auto">
          <a:xfrm>
            <a:off x="539750" y="765175"/>
            <a:ext cx="2089150" cy="647700"/>
            <a:chOff x="0" y="0"/>
            <a:chExt cx="3288" cy="1020"/>
          </a:xfrm>
        </p:grpSpPr>
        <p:sp>
          <p:nvSpPr>
            <p:cNvPr id="26635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6636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5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1042988" y="2492375"/>
            <a:ext cx="1512887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2" name="Picture 22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2843213" y="25257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8" name="Picture 38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4643438" y="25257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7" name="Picture 47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6515100" y="2525713"/>
            <a:ext cx="151288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5" name="Picture 55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1042988" y="3894138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2" name="Picture 62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2843213" y="3894138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9" name="Picture 69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4714875" y="3894138"/>
            <a:ext cx="151288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6" name="Picture 76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6529388" y="38211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文本框 78855"/>
          <p:cNvSpPr txBox="1">
            <a:spLocks noChangeArrowheads="1"/>
          </p:cNvSpPr>
          <p:nvPr/>
        </p:nvSpPr>
        <p:spPr bwMode="auto">
          <a:xfrm>
            <a:off x="900113" y="1773238"/>
            <a:ext cx="576897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en-US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只螃蟹多少条腿？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8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27659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84213" y="3284538"/>
            <a:ext cx="8034337" cy="1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一只螃蟹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条腿，求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只螃蟹多少条腿，就是求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是多少，用乘法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8×8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计算，口诀：八八六十四。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11"/>
          <p:cNvSpPr>
            <a:spLocks noChangeArrowheads="1"/>
          </p:cNvSpPr>
          <p:nvPr/>
        </p:nvSpPr>
        <p:spPr bwMode="auto">
          <a:xfrm>
            <a:off x="684213" y="2276475"/>
            <a:ext cx="23764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9699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5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1042988" y="2492375"/>
            <a:ext cx="1512887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2" name="Picture 22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2843213" y="25257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8" name="Picture 38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4643438" y="25257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7" name="Picture 47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6515100" y="2525713"/>
            <a:ext cx="151288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5" name="Picture 55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1042988" y="3894138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2" name="Picture 62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2843213" y="3894138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9" name="Picture 69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4714875" y="3894138"/>
            <a:ext cx="151288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6" name="Picture 76" descr="6"/>
          <p:cNvPicPr>
            <a:picLocks noChangeAspect="1" noChangeArrowheads="1"/>
          </p:cNvPicPr>
          <p:nvPr/>
        </p:nvPicPr>
        <p:blipFill>
          <a:blip r:embed="rId1" cstate="email">
            <a:lum contrast="30000"/>
          </a:blip>
          <a:srcRect/>
          <a:stretch>
            <a:fillRect/>
          </a:stretch>
        </p:blipFill>
        <p:spPr bwMode="auto">
          <a:xfrm>
            <a:off x="6529388" y="3821113"/>
            <a:ext cx="1512887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文本框 78855"/>
          <p:cNvSpPr txBox="1">
            <a:spLocks noChangeArrowheads="1"/>
          </p:cNvSpPr>
          <p:nvPr/>
        </p:nvSpPr>
        <p:spPr bwMode="auto">
          <a:xfrm>
            <a:off x="900113" y="1773238"/>
            <a:ext cx="576897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en-US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只螃蟹多少条腿？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30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073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TextBox 11"/>
          <p:cNvSpPr>
            <a:spLocks noChangeArrowheads="1"/>
          </p:cNvSpPr>
          <p:nvPr/>
        </p:nvSpPr>
        <p:spPr bwMode="auto">
          <a:xfrm>
            <a:off x="1044575" y="5157788"/>
            <a:ext cx="4243388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8×8=64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（条） 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口诀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八八六十四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07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277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1" name="文本框 78855"/>
          <p:cNvSpPr txBox="1">
            <a:spLocks noChangeArrowheads="1"/>
          </p:cNvSpPr>
          <p:nvPr/>
        </p:nvSpPr>
        <p:spPr bwMode="auto">
          <a:xfrm>
            <a:off x="611188" y="1844675"/>
            <a:ext cx="7921625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每条龙舟上有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个人，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条龙舟上一共有多少人？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77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pic>
        <p:nvPicPr>
          <p:cNvPr id="49155" name="Picture 3" descr="QQ截图201407250903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3284538"/>
            <a:ext cx="71501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9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84213" y="3284538"/>
            <a:ext cx="8034337" cy="1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一条龙舟上有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个人，求</a:t>
            </a:r>
            <a:r>
              <a:rPr lang="en-US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条龙舟上一共有多少人，表示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是多少，用乘法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9×9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计算，口诀：九九八十一。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11"/>
          <p:cNvSpPr>
            <a:spLocks noChangeArrowheads="1"/>
          </p:cNvSpPr>
          <p:nvPr/>
        </p:nvSpPr>
        <p:spPr bwMode="auto">
          <a:xfrm>
            <a:off x="684213" y="2276475"/>
            <a:ext cx="23764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3795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同侧圆角矩形 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481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19" name="文本框 78855"/>
          <p:cNvSpPr txBox="1">
            <a:spLocks noChangeArrowheads="1"/>
          </p:cNvSpPr>
          <p:nvPr/>
        </p:nvSpPr>
        <p:spPr bwMode="auto">
          <a:xfrm>
            <a:off x="611188" y="1844675"/>
            <a:ext cx="7921625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每条龙舟上有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个人，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条龙舟上一共有多少人？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2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pic>
        <p:nvPicPr>
          <p:cNvPr id="49155" name="Picture 3" descr="QQ截图201407250903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2852738"/>
            <a:ext cx="6802437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1"/>
          <p:cNvSpPr>
            <a:spLocks noChangeArrowheads="1"/>
          </p:cNvSpPr>
          <p:nvPr/>
        </p:nvSpPr>
        <p:spPr bwMode="auto">
          <a:xfrm>
            <a:off x="1044575" y="5157788"/>
            <a:ext cx="4243388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9×9=81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（人） 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口诀</a:t>
            </a:r>
            <a:r>
              <a:rPr lang="en-US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九九八十一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9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187450" y="4725988"/>
            <a:ext cx="66913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9×3=30-4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35843" name="文本框 1"/>
          <p:cNvSpPr txBox="1">
            <a:spLocks noChangeArrowheads="1"/>
          </p:cNvSpPr>
          <p:nvPr/>
        </p:nvSpPr>
        <p:spPr bwMode="auto">
          <a:xfrm>
            <a:off x="1835150" y="1844675"/>
            <a:ext cx="62420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涂色的一共有多少个方格？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4" name="同侧圆角矩形 1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5845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5846" name="例.eps" descr="id:2147501035;FounderCE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矩形 1"/>
          <p:cNvSpPr>
            <a:spLocks noChangeArrowheads="1"/>
          </p:cNvSpPr>
          <p:nvPr/>
        </p:nvSpPr>
        <p:spPr bwMode="auto">
          <a:xfrm rot="-3301957">
            <a:off x="1322388" y="4964113"/>
            <a:ext cx="2238375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aphicFrame>
        <p:nvGraphicFramePr>
          <p:cNvPr id="52416" name="Group 192"/>
          <p:cNvGraphicFramePr>
            <a:graphicFrameLocks noGrp="1"/>
          </p:cNvGraphicFramePr>
          <p:nvPr/>
        </p:nvGraphicFramePr>
        <p:xfrm>
          <a:off x="2051050" y="2565400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40055"/>
                <a:gridCol w="437833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418" name="Group 194"/>
          <p:cNvGraphicFramePr>
            <a:graphicFrameLocks noGrp="1"/>
          </p:cNvGraphicFramePr>
          <p:nvPr/>
        </p:nvGraphicFramePr>
        <p:xfrm>
          <a:off x="2051050" y="3140075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39738"/>
                <a:gridCol w="438150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452" name="Group 228"/>
          <p:cNvGraphicFramePr>
            <a:graphicFrameLocks noGrp="1"/>
          </p:cNvGraphicFramePr>
          <p:nvPr/>
        </p:nvGraphicFramePr>
        <p:xfrm>
          <a:off x="2051050" y="3714750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39738"/>
                <a:gridCol w="438150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74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6867" name="矩形 10"/>
          <p:cNvSpPr>
            <a:spLocks noChangeArrowheads="1"/>
          </p:cNvSpPr>
          <p:nvPr/>
        </p:nvSpPr>
        <p:spPr bwMode="auto">
          <a:xfrm>
            <a:off x="682625" y="1844675"/>
            <a:ext cx="49688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错解分析：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37" name="矩形 2"/>
          <p:cNvSpPr>
            <a:spLocks noChangeArrowheads="1"/>
          </p:cNvSpPr>
          <p:nvPr/>
        </p:nvSpPr>
        <p:spPr bwMode="auto">
          <a:xfrm>
            <a:off x="971550" y="2781300"/>
            <a:ext cx="5791200" cy="283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每行有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个，可以看成是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个减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个，三行就可看成是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减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，此题减成了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，因此错误。九乘几就等于几十减几。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6869" name="同侧圆角矩形 15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6870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6871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763" y="1268413"/>
            <a:ext cx="24717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17410" name="同侧圆角矩形 23"/>
          <p:cNvSpPr>
            <a:spLocks noChangeArrowheads="1"/>
          </p:cNvSpPr>
          <p:nvPr/>
        </p:nvSpPr>
        <p:spPr bwMode="auto">
          <a:xfrm>
            <a:off x="452438" y="981075"/>
            <a:ext cx="2001837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学习目标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149" name="TextBox 7"/>
          <p:cNvSpPr>
            <a:spLocks noChangeArrowheads="1"/>
          </p:cNvSpPr>
          <p:nvPr/>
        </p:nvSpPr>
        <p:spPr bwMode="auto">
          <a:xfrm>
            <a:off x="755650" y="4292600"/>
            <a:ext cx="7561263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经历8、9的连加过程，得出8、9的口诀。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0" name="矩形 1"/>
          <p:cNvSpPr>
            <a:spLocks noChangeArrowheads="1"/>
          </p:cNvSpPr>
          <p:nvPr/>
        </p:nvSpPr>
        <p:spPr bwMode="auto">
          <a:xfrm>
            <a:off x="682625" y="1989138"/>
            <a:ext cx="7632700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在口诀的编制过程中体会学习的乐趣，体验成功。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41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187450" y="4725988"/>
            <a:ext cx="254793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9×3=30-4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8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37891" name="文本框 1"/>
          <p:cNvSpPr txBox="1">
            <a:spLocks noChangeArrowheads="1"/>
          </p:cNvSpPr>
          <p:nvPr/>
        </p:nvSpPr>
        <p:spPr bwMode="auto">
          <a:xfrm>
            <a:off x="1835150" y="1844675"/>
            <a:ext cx="62420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涂色的一共有多少个方格？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892" name="同侧圆角矩形 11"/>
          <p:cNvSpPr>
            <a:spLocks noChangeArrowheads="1"/>
          </p:cNvSpPr>
          <p:nvPr/>
        </p:nvSpPr>
        <p:spPr bwMode="auto">
          <a:xfrm>
            <a:off x="466725" y="966788"/>
            <a:ext cx="2001838" cy="515937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3789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7894" name="例.eps" descr="id:2147501035;FounderCE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矩形 1"/>
          <p:cNvSpPr>
            <a:spLocks noChangeArrowheads="1"/>
          </p:cNvSpPr>
          <p:nvPr/>
        </p:nvSpPr>
        <p:spPr bwMode="auto">
          <a:xfrm rot="-3301957">
            <a:off x="1431925" y="4772025"/>
            <a:ext cx="2238375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aphicFrame>
        <p:nvGraphicFramePr>
          <p:cNvPr id="52416" name="Group 192"/>
          <p:cNvGraphicFramePr>
            <a:graphicFrameLocks noGrp="1"/>
          </p:cNvGraphicFramePr>
          <p:nvPr/>
        </p:nvGraphicFramePr>
        <p:xfrm>
          <a:off x="2051050" y="2565400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40055"/>
                <a:gridCol w="437833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418" name="Group 194"/>
          <p:cNvGraphicFramePr>
            <a:graphicFrameLocks noGrp="1"/>
          </p:cNvGraphicFramePr>
          <p:nvPr/>
        </p:nvGraphicFramePr>
        <p:xfrm>
          <a:off x="2051050" y="3140075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39738"/>
                <a:gridCol w="438150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452" name="Group 228"/>
          <p:cNvGraphicFramePr>
            <a:graphicFrameLocks noGrp="1"/>
          </p:cNvGraphicFramePr>
          <p:nvPr/>
        </p:nvGraphicFramePr>
        <p:xfrm>
          <a:off x="2051050" y="3714750"/>
          <a:ext cx="4392612" cy="433388"/>
        </p:xfrm>
        <a:graphic>
          <a:graphicData uri="http://schemas.openxmlformats.org/drawingml/2006/table">
            <a:tbl>
              <a:tblPr/>
              <a:tblGrid>
                <a:gridCol w="439737"/>
                <a:gridCol w="439738"/>
                <a:gridCol w="438150"/>
                <a:gridCol w="439737"/>
                <a:gridCol w="465138"/>
                <a:gridCol w="412750"/>
                <a:gridCol w="441325"/>
                <a:gridCol w="436562"/>
                <a:gridCol w="441325"/>
                <a:gridCol w="43815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34"/>
          <p:cNvSpPr txBox="1">
            <a:spLocks noChangeArrowheads="1"/>
          </p:cNvSpPr>
          <p:nvPr/>
        </p:nvSpPr>
        <p:spPr bwMode="auto">
          <a:xfrm>
            <a:off x="4716463" y="4725988"/>
            <a:ext cx="2547937" cy="54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9×3=30-3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 rot="-3301957">
            <a:off x="4888707" y="4771231"/>
            <a:ext cx="2214562" cy="701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7414" grpId="0" bldLvl="0" animBg="1"/>
      <p:bldP spid="2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4"/>
          <p:cNvSpPr txBox="1">
            <a:spLocks noChangeArrowheads="1"/>
          </p:cNvSpPr>
          <p:nvPr/>
        </p:nvSpPr>
        <p:spPr bwMode="auto">
          <a:xfrm>
            <a:off x="774700" y="1704975"/>
            <a:ext cx="752951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看图列式计算。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8914" name="图片 13" descr="14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2613" y="2365375"/>
            <a:ext cx="30607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14" descr="1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275" y="2349500"/>
            <a:ext cx="28575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图片 15" descr="1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48488" y="2492375"/>
            <a:ext cx="181133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图片 16" descr="1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4725988"/>
            <a:ext cx="30607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图片 17" descr="1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4725988"/>
            <a:ext cx="30607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9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38932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38933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1188" y="5302250"/>
            <a:ext cx="7718425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提示：分别是每行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个；有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行。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71550" y="4725988"/>
            <a:ext cx="931863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7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50963" y="4662488"/>
            <a:ext cx="6143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×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08175" y="4725988"/>
            <a:ext cx="931863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4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27313" y="4652963"/>
            <a:ext cx="9318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28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48038" y="4652963"/>
            <a:ext cx="9318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个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43438" y="4652963"/>
            <a:ext cx="9318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7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099050" y="4652963"/>
            <a:ext cx="931863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×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651500" y="4652963"/>
            <a:ext cx="9334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9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99200" y="4652963"/>
            <a:ext cx="9334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63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92950" y="4606925"/>
            <a:ext cx="93186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个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93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3" descr="17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500" y="2370138"/>
            <a:ext cx="4625975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4"/>
          <p:cNvSpPr txBox="1">
            <a:spLocks noChangeArrowheads="1"/>
          </p:cNvSpPr>
          <p:nvPr/>
        </p:nvSpPr>
        <p:spPr bwMode="auto">
          <a:xfrm>
            <a:off x="857250" y="1785938"/>
            <a:ext cx="8032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1.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39939" name="图片 15" descr="1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56438" y="928688"/>
            <a:ext cx="1730375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图片 16" descr="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97475" y="3290888"/>
            <a:ext cx="322738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图片 17" descr="1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97475" y="4572000"/>
            <a:ext cx="322738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2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39944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39945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7" descr="2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188" y="2000250"/>
            <a:ext cx="8643937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2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40964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40965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33" name="Group 37"/>
          <p:cNvGrpSpPr/>
          <p:nvPr/>
        </p:nvGrpSpPr>
        <p:grpSpPr bwMode="auto">
          <a:xfrm>
            <a:off x="827088" y="3068638"/>
            <a:ext cx="7820025" cy="1519237"/>
            <a:chOff x="521" y="1933"/>
            <a:chExt cx="4926" cy="957"/>
          </a:xfrm>
        </p:grpSpPr>
        <p:sp>
          <p:nvSpPr>
            <p:cNvPr id="41998" name="Rectangle 24"/>
            <p:cNvSpPr>
              <a:spLocks noChangeArrowheads="1"/>
            </p:cNvSpPr>
            <p:nvPr/>
          </p:nvSpPr>
          <p:spPr bwMode="auto">
            <a:xfrm>
              <a:off x="582" y="1933"/>
              <a:ext cx="1019" cy="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9×6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＝</a:t>
              </a:r>
              <a:endPara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1999" name="Rectangle 25"/>
            <p:cNvSpPr>
              <a:spLocks noChangeArrowheads="1"/>
            </p:cNvSpPr>
            <p:nvPr/>
          </p:nvSpPr>
          <p:spPr bwMode="auto">
            <a:xfrm>
              <a:off x="2217" y="1933"/>
              <a:ext cx="1019" cy="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2×9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＝</a:t>
              </a:r>
              <a:endPara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2000" name="Rectangle 26"/>
            <p:cNvSpPr>
              <a:spLocks noChangeArrowheads="1"/>
            </p:cNvSpPr>
            <p:nvPr/>
          </p:nvSpPr>
          <p:spPr bwMode="auto">
            <a:xfrm>
              <a:off x="3933" y="1933"/>
              <a:ext cx="1019" cy="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5×9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＝</a:t>
              </a:r>
              <a:endPara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grpSp>
          <p:nvGrpSpPr>
            <p:cNvPr id="42001" name="Group 31"/>
            <p:cNvGrpSpPr/>
            <p:nvPr/>
          </p:nvGrpSpPr>
          <p:grpSpPr bwMode="auto">
            <a:xfrm>
              <a:off x="521" y="2432"/>
              <a:ext cx="1543" cy="403"/>
              <a:chOff x="612" y="2432"/>
              <a:chExt cx="1543" cy="403"/>
            </a:xfrm>
          </p:grpSpPr>
          <p:sp>
            <p:nvSpPr>
              <p:cNvPr id="42009" name="Rectangle 27"/>
              <p:cNvSpPr>
                <a:spLocks noChangeArrowheads="1"/>
              </p:cNvSpPr>
              <p:nvPr/>
            </p:nvSpPr>
            <p:spPr bwMode="auto">
              <a:xfrm>
                <a:off x="1020" y="2432"/>
                <a:ext cx="1135" cy="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×7=63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42010" name="Rectangle 30"/>
              <p:cNvSpPr>
                <a:spLocks noChangeArrowheads="1"/>
              </p:cNvSpPr>
              <p:nvPr/>
            </p:nvSpPr>
            <p:spPr bwMode="auto">
              <a:xfrm>
                <a:off x="612" y="2432"/>
                <a:ext cx="458" cy="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(  )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42002" name="Group 33"/>
            <p:cNvGrpSpPr/>
            <p:nvPr/>
          </p:nvGrpSpPr>
          <p:grpSpPr bwMode="auto">
            <a:xfrm>
              <a:off x="2200" y="2432"/>
              <a:ext cx="1417" cy="403"/>
              <a:chOff x="2697" y="3548"/>
              <a:chExt cx="1417" cy="403"/>
            </a:xfrm>
          </p:grpSpPr>
          <p:sp>
            <p:nvSpPr>
              <p:cNvPr id="42007" name="Rectangle 28"/>
              <p:cNvSpPr>
                <a:spLocks noChangeArrowheads="1"/>
              </p:cNvSpPr>
              <p:nvPr/>
            </p:nvSpPr>
            <p:spPr bwMode="auto">
              <a:xfrm>
                <a:off x="2697" y="3548"/>
                <a:ext cx="1417" cy="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9×    =72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42008" name="Rectangle 32"/>
              <p:cNvSpPr>
                <a:spLocks noChangeArrowheads="1"/>
              </p:cNvSpPr>
              <p:nvPr/>
            </p:nvSpPr>
            <p:spPr bwMode="auto">
              <a:xfrm>
                <a:off x="3104" y="3548"/>
                <a:ext cx="458" cy="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(  )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42003" name="Group 36"/>
            <p:cNvGrpSpPr/>
            <p:nvPr/>
          </p:nvGrpSpPr>
          <p:grpSpPr bwMode="auto">
            <a:xfrm>
              <a:off x="3863" y="2432"/>
              <a:ext cx="1584" cy="458"/>
              <a:chOff x="3877" y="3712"/>
              <a:chExt cx="1584" cy="458"/>
            </a:xfrm>
          </p:grpSpPr>
          <p:sp>
            <p:nvSpPr>
              <p:cNvPr id="42004" name="Rectangle 29"/>
              <p:cNvSpPr>
                <a:spLocks noChangeArrowheads="1"/>
              </p:cNvSpPr>
              <p:nvPr/>
            </p:nvSpPr>
            <p:spPr bwMode="auto">
              <a:xfrm>
                <a:off x="4279" y="3712"/>
                <a:ext cx="1182" cy="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×   =36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42005" name="Rectangle 34"/>
              <p:cNvSpPr>
                <a:spLocks noChangeArrowheads="1"/>
              </p:cNvSpPr>
              <p:nvPr/>
            </p:nvSpPr>
            <p:spPr bwMode="auto">
              <a:xfrm>
                <a:off x="3877" y="3730"/>
                <a:ext cx="458" cy="4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(  )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  <p:sp>
            <p:nvSpPr>
              <p:cNvPr id="42006" name="Rectangle 35"/>
              <p:cNvSpPr>
                <a:spLocks noChangeArrowheads="1"/>
              </p:cNvSpPr>
              <p:nvPr/>
            </p:nvSpPr>
            <p:spPr bwMode="auto">
              <a:xfrm>
                <a:off x="4482" y="3712"/>
                <a:ext cx="458" cy="4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(  )</a:t>
                </a:r>
                <a:endPara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sp>
        <p:nvSpPr>
          <p:cNvPr id="55334" name="Rectangle 38"/>
          <p:cNvSpPr>
            <a:spLocks noChangeArrowheads="1"/>
          </p:cNvSpPr>
          <p:nvPr/>
        </p:nvSpPr>
        <p:spPr bwMode="auto">
          <a:xfrm>
            <a:off x="2627313" y="3141663"/>
            <a:ext cx="7127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54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35" name="Rectangle 39"/>
          <p:cNvSpPr>
            <a:spLocks noChangeArrowheads="1"/>
          </p:cNvSpPr>
          <p:nvPr/>
        </p:nvSpPr>
        <p:spPr bwMode="auto">
          <a:xfrm>
            <a:off x="4932363" y="3141663"/>
            <a:ext cx="7127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18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36" name="Rectangle 40"/>
          <p:cNvSpPr>
            <a:spLocks noChangeArrowheads="1"/>
          </p:cNvSpPr>
          <p:nvPr/>
        </p:nvSpPr>
        <p:spPr bwMode="auto">
          <a:xfrm>
            <a:off x="7740650" y="3141663"/>
            <a:ext cx="7112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45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37" name="Rectangle 41"/>
          <p:cNvSpPr>
            <a:spLocks noChangeArrowheads="1"/>
          </p:cNvSpPr>
          <p:nvPr/>
        </p:nvSpPr>
        <p:spPr bwMode="auto">
          <a:xfrm>
            <a:off x="971550" y="3860800"/>
            <a:ext cx="7127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9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38" name="Rectangle 42"/>
          <p:cNvSpPr>
            <a:spLocks noChangeArrowheads="1"/>
          </p:cNvSpPr>
          <p:nvPr/>
        </p:nvSpPr>
        <p:spPr bwMode="auto">
          <a:xfrm>
            <a:off x="4283075" y="3933825"/>
            <a:ext cx="712788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8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39" name="Rectangle 43"/>
          <p:cNvSpPr>
            <a:spLocks noChangeArrowheads="1"/>
          </p:cNvSpPr>
          <p:nvPr/>
        </p:nvSpPr>
        <p:spPr bwMode="auto">
          <a:xfrm>
            <a:off x="6299200" y="3860800"/>
            <a:ext cx="7127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4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5340" name="Rectangle 44"/>
          <p:cNvSpPr>
            <a:spLocks noChangeArrowheads="1"/>
          </p:cNvSpPr>
          <p:nvPr/>
        </p:nvSpPr>
        <p:spPr bwMode="auto">
          <a:xfrm>
            <a:off x="7164388" y="3933825"/>
            <a:ext cx="71278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9</a:t>
            </a:r>
            <a:endParaRPr lang="en-US" altLang="zh-CN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41993" name="文本框 1"/>
          <p:cNvSpPr txBox="1">
            <a:spLocks noChangeArrowheads="1"/>
          </p:cNvSpPr>
          <p:nvPr/>
        </p:nvSpPr>
        <p:spPr bwMode="auto">
          <a:xfrm>
            <a:off x="611188" y="1844675"/>
            <a:ext cx="42973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看算式说答案。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1994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41996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41997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4" grpId="0"/>
      <p:bldP spid="55335" grpId="0"/>
      <p:bldP spid="55336" grpId="0"/>
      <p:bldP spid="55337" grpId="0"/>
      <p:bldP spid="55338" grpId="0"/>
      <p:bldP spid="55339" grpId="0"/>
      <p:bldP spid="553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9" name="Picture 23" descr="乐队"/>
          <p:cNvPicPr>
            <a:picLocks noChangeAspect="1" noChangeArrowheads="1"/>
          </p:cNvPicPr>
          <p:nvPr/>
        </p:nvPicPr>
        <p:blipFill>
          <a:blip r:embed="rId1" cstate="email">
            <a:lum bright="-18000" contrast="18000"/>
          </a:blip>
          <a:srcRect/>
          <a:stretch>
            <a:fillRect/>
          </a:stretch>
        </p:blipFill>
        <p:spPr bwMode="auto">
          <a:xfrm>
            <a:off x="2555875" y="2925763"/>
            <a:ext cx="3884613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339975" y="5157788"/>
            <a:ext cx="3235325" cy="6397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8=64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（人）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92275" y="5661025"/>
            <a:ext cx="5732463" cy="639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答：一共有</a:t>
            </a:r>
            <a:r>
              <a:rPr lang="en-US" altLang="zh-CN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64</a:t>
            </a:r>
            <a:r>
              <a:rPr lang="zh-CN" altLang="en-US" sz="3600" kern="1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人参加表演。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684213" y="1773238"/>
            <a:ext cx="7913687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一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军乐队有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排，每排有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人，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一共有多少人参加表演？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3013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43015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43016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" descr="2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2205038"/>
            <a:ext cx="78867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4" name="组合 1"/>
          <p:cNvGrpSpPr/>
          <p:nvPr/>
        </p:nvGrpSpPr>
        <p:grpSpPr bwMode="auto">
          <a:xfrm>
            <a:off x="466725" y="836613"/>
            <a:ext cx="2089150" cy="660400"/>
            <a:chOff x="735" y="1525"/>
            <a:chExt cx="3290" cy="1040"/>
          </a:xfrm>
        </p:grpSpPr>
        <p:sp>
          <p:nvSpPr>
            <p:cNvPr id="44036" name="同侧圆角矩形 8"/>
            <p:cNvSpPr>
              <a:spLocks noChangeArrowheads="1"/>
            </p:cNvSpPr>
            <p:nvPr/>
          </p:nvSpPr>
          <p:spPr bwMode="auto">
            <a:xfrm>
              <a:off x="735" y="1525"/>
              <a:ext cx="3153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学以致用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44037" name="直线连接符 21"/>
            <p:cNvSpPr>
              <a:spLocks noChangeShapeType="1"/>
            </p:cNvSpPr>
            <p:nvPr/>
          </p:nvSpPr>
          <p:spPr bwMode="auto">
            <a:xfrm flipV="1">
              <a:off x="763" y="2555"/>
              <a:ext cx="3262" cy="10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3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45058" name="同侧圆角矩形 12"/>
          <p:cNvSpPr>
            <a:spLocks noChangeArrowheads="1"/>
          </p:cNvSpPr>
          <p:nvPr/>
        </p:nvSpPr>
        <p:spPr bwMode="auto">
          <a:xfrm>
            <a:off x="466725" y="968375"/>
            <a:ext cx="2001838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课堂小结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505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13"/>
          <p:cNvSpPr>
            <a:spLocks noChangeArrowheads="1"/>
          </p:cNvSpPr>
          <p:nvPr/>
        </p:nvSpPr>
        <p:spPr bwMode="auto">
          <a:xfrm>
            <a:off x="466725" y="4005263"/>
            <a:ext cx="8281988" cy="749300"/>
          </a:xfrm>
          <a:prstGeom prst="rect">
            <a:avLst/>
          </a:prstGeom>
          <a:solidFill>
            <a:srgbClr val="B6DDE7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 知道了</a:t>
            </a:r>
            <a:r>
              <a:rPr lang="en-US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乘几等于几十减几。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23558" name="Group 24"/>
          <p:cNvGrpSpPr/>
          <p:nvPr/>
        </p:nvGrpSpPr>
        <p:grpSpPr bwMode="auto">
          <a:xfrm>
            <a:off x="612775" y="1771650"/>
            <a:ext cx="2519363" cy="1152525"/>
            <a:chOff x="0" y="0"/>
            <a:chExt cx="1587" cy="726"/>
          </a:xfrm>
        </p:grpSpPr>
        <p:sp>
          <p:nvSpPr>
            <p:cNvPr id="45067" name="AutoShape 27"/>
            <p:cNvSpPr>
              <a:spLocks noChangeArrowheads="1"/>
            </p:cNvSpPr>
            <p:nvPr/>
          </p:nvSpPr>
          <p:spPr bwMode="auto">
            <a:xfrm>
              <a:off x="0" y="12"/>
              <a:ext cx="1542" cy="714"/>
            </a:xfrm>
            <a:prstGeom prst="wedgeRoundRectCallout">
              <a:avLst>
                <a:gd name="adj1" fmla="val 64014"/>
                <a:gd name="adj2" fmla="val -780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endParaRPr lang="en-US" altLang="zh-CN" sz="2000">
                <a:solidFill>
                  <a:srgbClr val="1C1C1C"/>
                </a:solidFill>
                <a:latin typeface="楷体_GB2312"/>
                <a:ea typeface="楷体_GB2312"/>
                <a:cs typeface="楷体_GB2312"/>
                <a:sym typeface="楷体_GB2312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/>
            </a:p>
          </p:txBody>
        </p:sp>
        <p:sp>
          <p:nvSpPr>
            <p:cNvPr id="45068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1587" cy="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    大家有什么收获？</a:t>
              </a:r>
              <a:endParaRPr lang="zh-CN" altLang="en-US"/>
            </a:p>
          </p:txBody>
        </p:sp>
      </p:grpSp>
      <p:grpSp>
        <p:nvGrpSpPr>
          <p:cNvPr id="45062" name="Group 23"/>
          <p:cNvGrpSpPr>
            <a:grpSpLocks noChangeAspect="1"/>
          </p:cNvGrpSpPr>
          <p:nvPr/>
        </p:nvGrpSpPr>
        <p:grpSpPr bwMode="auto">
          <a:xfrm>
            <a:off x="3276600" y="1557338"/>
            <a:ext cx="2447925" cy="1871662"/>
            <a:chOff x="0" y="0"/>
            <a:chExt cx="1950" cy="1406"/>
          </a:xfrm>
        </p:grpSpPr>
        <p:pic>
          <p:nvPicPr>
            <p:cNvPr id="45065" name="Picture 10" descr="76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19" y="0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66" name="Picture 22" descr="95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97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67" name="矩形 21"/>
          <p:cNvSpPr>
            <a:spLocks noChangeArrowheads="1"/>
          </p:cNvSpPr>
          <p:nvPr/>
        </p:nvSpPr>
        <p:spPr bwMode="auto">
          <a:xfrm>
            <a:off x="466725" y="3284538"/>
            <a:ext cx="8281988" cy="639762"/>
          </a:xfrm>
          <a:prstGeom prst="rect">
            <a:avLst/>
          </a:prstGeom>
          <a:solidFill>
            <a:srgbClr val="F2DADA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学习了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的乘法口诀。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95288" y="5197475"/>
            <a:ext cx="8281987" cy="749300"/>
          </a:xfrm>
          <a:prstGeom prst="rect">
            <a:avLst/>
          </a:prstGeom>
          <a:solidFill>
            <a:srgbClr val="B6DDE7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 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10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个手指也能记住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的乘法口诀。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3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6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  <p:sp>
        <p:nvSpPr>
          <p:cNvPr id="18434" name="同侧圆角矩形 23"/>
          <p:cNvSpPr>
            <a:spLocks noChangeArrowheads="1"/>
          </p:cNvSpPr>
          <p:nvPr/>
        </p:nvSpPr>
        <p:spPr bwMode="auto">
          <a:xfrm>
            <a:off x="452438" y="981075"/>
            <a:ext cx="2001837" cy="515938"/>
          </a:xfrm>
          <a:custGeom>
            <a:avLst/>
            <a:gdLst>
              <a:gd name="T0" fmla="*/ 0 w 3151"/>
              <a:gd name="T1" fmla="*/ 0 h 813"/>
              <a:gd name="T2" fmla="*/ 3151 w 3151"/>
              <a:gd name="T3" fmla="*/ 813 h 813"/>
            </a:gdLst>
            <a:ahLst/>
            <a:cxnLst/>
            <a:rect l="T0" t="T1" r="T2" b="T3"/>
            <a:pathLst>
              <a:path w="3151" h="813">
                <a:moveTo>
                  <a:pt x="135" y="0"/>
                </a:moveTo>
                <a:lnTo>
                  <a:pt x="3015" y="0"/>
                </a:lnTo>
                <a:cubicBezTo>
                  <a:pt x="3090" y="0"/>
                  <a:pt x="3150" y="60"/>
                  <a:pt x="3150" y="135"/>
                </a:cubicBezTo>
                <a:lnTo>
                  <a:pt x="3151" y="813"/>
                </a:lnTo>
                <a:lnTo>
                  <a:pt x="0" y="813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150" name="矩形 1"/>
          <p:cNvSpPr>
            <a:spLocks noChangeArrowheads="1"/>
          </p:cNvSpPr>
          <p:nvPr/>
        </p:nvSpPr>
        <p:spPr bwMode="auto">
          <a:xfrm>
            <a:off x="682625" y="1989138"/>
            <a:ext cx="7632700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培养学生主动探究的精神和独立学习的能力。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3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"/>
          <p:cNvSpPr>
            <a:spLocks noChangeArrowheads="1"/>
          </p:cNvSpPr>
          <p:nvPr/>
        </p:nvSpPr>
        <p:spPr bwMode="auto">
          <a:xfrm>
            <a:off x="1116013" y="2781300"/>
            <a:ext cx="7005637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7×6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7×2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7×5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endParaRPr lang="en-US" altLang="zh-CN" sz="3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3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4×7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7×3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9×7</a:t>
            </a:r>
            <a:r>
              <a:rPr lang="en-US" altLang="en-US" sz="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endParaRPr lang="en-US" altLang="zh-CN" sz="3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732338" y="2787650"/>
            <a:ext cx="7747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2270125" y="3886200"/>
            <a:ext cx="80486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28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7208838" y="2787650"/>
            <a:ext cx="81438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35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4732338" y="3870325"/>
            <a:ext cx="82867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21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4" name="TextBox 9"/>
          <p:cNvSpPr txBox="1">
            <a:spLocks noChangeArrowheads="1"/>
          </p:cNvSpPr>
          <p:nvPr/>
        </p:nvSpPr>
        <p:spPr bwMode="auto">
          <a:xfrm>
            <a:off x="2271713" y="2790825"/>
            <a:ext cx="744537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42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5" name="TextBox 9"/>
          <p:cNvSpPr txBox="1">
            <a:spLocks noChangeArrowheads="1"/>
          </p:cNvSpPr>
          <p:nvPr/>
        </p:nvSpPr>
        <p:spPr bwMode="auto">
          <a:xfrm>
            <a:off x="7164388" y="3789363"/>
            <a:ext cx="8509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63</a:t>
            </a:r>
            <a:endParaRPr lang="en-US" altLang="zh-CN" sz="3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64" name="文本框 24587"/>
          <p:cNvSpPr txBox="1">
            <a:spLocks noChangeArrowheads="1"/>
          </p:cNvSpPr>
          <p:nvPr/>
        </p:nvSpPr>
        <p:spPr bwMode="auto">
          <a:xfrm>
            <a:off x="971550" y="1916113"/>
            <a:ext cx="69850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算一算。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9465" name="组合 10252"/>
          <p:cNvGrpSpPr/>
          <p:nvPr/>
        </p:nvGrpSpPr>
        <p:grpSpPr bwMode="auto">
          <a:xfrm>
            <a:off x="466725" y="981075"/>
            <a:ext cx="2089150" cy="647700"/>
            <a:chOff x="0" y="0"/>
            <a:chExt cx="3288" cy="1020"/>
          </a:xfrm>
        </p:grpSpPr>
        <p:sp>
          <p:nvSpPr>
            <p:cNvPr id="19467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复习导入</a:t>
              </a:r>
              <a:endPara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19468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5126" grpId="0"/>
      <p:bldP spid="24582" grpId="0"/>
      <p:bldP spid="24583" grpId="0"/>
      <p:bldP spid="24584" grpId="0"/>
      <p:bldP spid="245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2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975" y="1917700"/>
            <a:ext cx="3698875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组合 10252"/>
          <p:cNvGrpSpPr/>
          <p:nvPr/>
        </p:nvGrpSpPr>
        <p:grpSpPr bwMode="auto">
          <a:xfrm>
            <a:off x="466725" y="981075"/>
            <a:ext cx="2089150" cy="647700"/>
            <a:chOff x="0" y="0"/>
            <a:chExt cx="3288" cy="1020"/>
          </a:xfrm>
        </p:grpSpPr>
        <p:sp>
          <p:nvSpPr>
            <p:cNvPr id="20485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情景导入</a:t>
              </a:r>
              <a:endPara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0486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750" y="4005263"/>
            <a:ext cx="8080375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学校需要买一些足球和篮球，你能帮忙算一算需要多少钱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吗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2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00" y="1196975"/>
            <a:ext cx="3698875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3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7050" y="3071813"/>
            <a:ext cx="3017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25" descr="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716338"/>
            <a:ext cx="8302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6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11563" y="4357688"/>
            <a:ext cx="3143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27" descr="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81400" y="4846638"/>
            <a:ext cx="33178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0" name="组合 10252"/>
          <p:cNvGrpSpPr/>
          <p:nvPr/>
        </p:nvGrpSpPr>
        <p:grpSpPr bwMode="auto">
          <a:xfrm>
            <a:off x="466725" y="981075"/>
            <a:ext cx="2089150" cy="647700"/>
            <a:chOff x="0" y="0"/>
            <a:chExt cx="3288" cy="1020"/>
          </a:xfrm>
        </p:grpSpPr>
        <p:sp>
          <p:nvSpPr>
            <p:cNvPr id="21512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1513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211263" y="5249863"/>
            <a:ext cx="2736850" cy="1087437"/>
          </a:xfrm>
          <a:prstGeom prst="rect">
            <a:avLst/>
          </a:prstGeom>
          <a:solidFill>
            <a:srgbClr val="000000">
              <a:alpha val="30980"/>
            </a:srgbClr>
          </a:solidFill>
          <a:ln w="38100">
            <a:solidFill>
              <a:srgbClr val="99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304925" y="1325563"/>
            <a:ext cx="2143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一八得</a:t>
            </a:r>
            <a:r>
              <a:rPr lang="zh-CN" altLang="en-US" sz="3200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200" u="sng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1304925" y="1897063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二八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1304925" y="2436813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三八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1304925" y="3021013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四八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4" name="TextBox 8"/>
          <p:cNvSpPr txBox="1">
            <a:spLocks noChangeArrowheads="1"/>
          </p:cNvSpPr>
          <p:nvPr/>
        </p:nvSpPr>
        <p:spPr bwMode="auto">
          <a:xfrm>
            <a:off x="1304925" y="3606800"/>
            <a:ext cx="114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五八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5" name="TextBox 9"/>
          <p:cNvSpPr txBox="1">
            <a:spLocks noChangeArrowheads="1"/>
          </p:cNvSpPr>
          <p:nvPr/>
        </p:nvSpPr>
        <p:spPr bwMode="auto">
          <a:xfrm>
            <a:off x="1304925" y="4191000"/>
            <a:ext cx="114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六八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1304925" y="4776788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七八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7" name="TextBox 11"/>
          <p:cNvSpPr txBox="1">
            <a:spLocks noChangeArrowheads="1"/>
          </p:cNvSpPr>
          <p:nvPr/>
        </p:nvSpPr>
        <p:spPr bwMode="auto">
          <a:xfrm>
            <a:off x="1304925" y="5326063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八八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8" name="TextBox 12"/>
          <p:cNvSpPr txBox="1">
            <a:spLocks noChangeArrowheads="1"/>
          </p:cNvSpPr>
          <p:nvPr/>
        </p:nvSpPr>
        <p:spPr bwMode="auto">
          <a:xfrm>
            <a:off x="1304925" y="5826125"/>
            <a:ext cx="114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八九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62238" y="1897063"/>
            <a:ext cx="1008062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330450" y="2405063"/>
            <a:ext cx="133191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330450" y="2930525"/>
            <a:ext cx="1331913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359025" y="3511550"/>
            <a:ext cx="1331913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59025" y="4097338"/>
            <a:ext cx="133191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360613" y="4670425"/>
            <a:ext cx="133191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360613" y="5240338"/>
            <a:ext cx="1331912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373313" y="5794375"/>
            <a:ext cx="133191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373313" y="6364288"/>
            <a:ext cx="1331912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747963" y="1354138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八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286000" y="1847850"/>
            <a:ext cx="11430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十六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266950" y="2403475"/>
            <a:ext cx="144621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二十四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274888" y="2998788"/>
            <a:ext cx="14462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三十二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289175" y="3582988"/>
            <a:ext cx="14478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四十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289175" y="4168775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四十八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286000" y="4741863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五十六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243138" y="5272088"/>
            <a:ext cx="14478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六十四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259013" y="5840413"/>
            <a:ext cx="14478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七十二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2557" name="组合 10252"/>
          <p:cNvGrpSpPr/>
          <p:nvPr/>
        </p:nvGrpSpPr>
        <p:grpSpPr bwMode="auto">
          <a:xfrm>
            <a:off x="539750" y="765175"/>
            <a:ext cx="2089150" cy="647700"/>
            <a:chOff x="0" y="0"/>
            <a:chExt cx="3288" cy="1020"/>
          </a:xfrm>
        </p:grpSpPr>
        <p:sp>
          <p:nvSpPr>
            <p:cNvPr id="22560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2561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8" name="文本框 1"/>
          <p:cNvSpPr txBox="1">
            <a:spLocks noChangeArrowheads="1"/>
          </p:cNvSpPr>
          <p:nvPr/>
        </p:nvSpPr>
        <p:spPr bwMode="auto">
          <a:xfrm>
            <a:off x="2987675" y="765175"/>
            <a:ext cx="38576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5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3"/>
          <p:cNvSpPr txBox="1">
            <a:spLocks noChangeArrowheads="1"/>
          </p:cNvSpPr>
          <p:nvPr/>
        </p:nvSpPr>
        <p:spPr bwMode="auto">
          <a:xfrm>
            <a:off x="4733925" y="1338263"/>
            <a:ext cx="2143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一九得</a:t>
            </a:r>
            <a:r>
              <a:rPr lang="zh-CN" altLang="en-US" sz="3200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200" u="sng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4" name="TextBox 14"/>
          <p:cNvSpPr txBox="1">
            <a:spLocks noChangeArrowheads="1"/>
          </p:cNvSpPr>
          <p:nvPr/>
        </p:nvSpPr>
        <p:spPr bwMode="auto">
          <a:xfrm>
            <a:off x="4733925" y="1909763"/>
            <a:ext cx="1143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二九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5" name="TextBox 15"/>
          <p:cNvSpPr txBox="1">
            <a:spLocks noChangeArrowheads="1"/>
          </p:cNvSpPr>
          <p:nvPr/>
        </p:nvSpPr>
        <p:spPr bwMode="auto">
          <a:xfrm>
            <a:off x="4733925" y="2449513"/>
            <a:ext cx="1143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三九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6" name="TextBox 16"/>
          <p:cNvSpPr txBox="1">
            <a:spLocks noChangeArrowheads="1"/>
          </p:cNvSpPr>
          <p:nvPr/>
        </p:nvSpPr>
        <p:spPr bwMode="auto">
          <a:xfrm>
            <a:off x="4733925" y="3035300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四九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7" name="TextBox 17"/>
          <p:cNvSpPr txBox="1">
            <a:spLocks noChangeArrowheads="1"/>
          </p:cNvSpPr>
          <p:nvPr/>
        </p:nvSpPr>
        <p:spPr bwMode="auto">
          <a:xfrm>
            <a:off x="4733925" y="3619500"/>
            <a:ext cx="11430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五九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8" name="TextBox 18"/>
          <p:cNvSpPr txBox="1">
            <a:spLocks noChangeArrowheads="1"/>
          </p:cNvSpPr>
          <p:nvPr/>
        </p:nvSpPr>
        <p:spPr bwMode="auto">
          <a:xfrm>
            <a:off x="4733925" y="4205288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六九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9" name="TextBox 19"/>
          <p:cNvSpPr txBox="1">
            <a:spLocks noChangeArrowheads="1"/>
          </p:cNvSpPr>
          <p:nvPr/>
        </p:nvSpPr>
        <p:spPr bwMode="auto">
          <a:xfrm>
            <a:off x="4733925" y="4789488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七九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60" name="TextBox 20"/>
          <p:cNvSpPr txBox="1">
            <a:spLocks noChangeArrowheads="1"/>
          </p:cNvSpPr>
          <p:nvPr/>
        </p:nvSpPr>
        <p:spPr bwMode="auto">
          <a:xfrm>
            <a:off x="4733925" y="5338763"/>
            <a:ext cx="1143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_GB2312"/>
                <a:ea typeface="楷体_GB2312"/>
                <a:cs typeface="楷体_GB2312"/>
              </a:rPr>
              <a:t>八九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3561" name="TextBox 21"/>
          <p:cNvSpPr txBox="1">
            <a:spLocks noChangeArrowheads="1"/>
          </p:cNvSpPr>
          <p:nvPr/>
        </p:nvSpPr>
        <p:spPr bwMode="auto">
          <a:xfrm>
            <a:off x="4733925" y="5824538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楷体_GB2312"/>
                <a:ea typeface="楷体_GB2312"/>
                <a:cs typeface="楷体_GB2312"/>
              </a:rPr>
              <a:t>九九</a:t>
            </a: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164263" y="1895475"/>
            <a:ext cx="100806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834063" y="2403475"/>
            <a:ext cx="133191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834063" y="2928938"/>
            <a:ext cx="1331912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861050" y="3509963"/>
            <a:ext cx="133191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861050" y="4095750"/>
            <a:ext cx="1331913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864225" y="4668838"/>
            <a:ext cx="133191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864225" y="5238750"/>
            <a:ext cx="1331913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876925" y="5792788"/>
            <a:ext cx="1331913" cy="15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876925" y="6362700"/>
            <a:ext cx="1331913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310313" y="1338263"/>
            <a:ext cx="1143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九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5848350" y="1836738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十八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827713" y="2389188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二十七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5835650" y="2982913"/>
            <a:ext cx="14478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三十六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851525" y="3568700"/>
            <a:ext cx="14462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四十五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851525" y="4152900"/>
            <a:ext cx="144621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五十四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5848350" y="4725988"/>
            <a:ext cx="14462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六十三</a:t>
            </a:r>
            <a:endParaRPr lang="zh-CN" altLang="en-US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805488" y="5257800"/>
            <a:ext cx="14462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楷体_GB2312"/>
                <a:ea typeface="楷体_GB2312"/>
                <a:cs typeface="楷体_GB2312"/>
              </a:rPr>
              <a:t>七十二</a:t>
            </a:r>
            <a:endParaRPr lang="zh-CN" altLang="en-US" sz="3200">
              <a:solidFill>
                <a:srgbClr val="7030A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5821363" y="5826125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030A0"/>
                </a:solidFill>
                <a:latin typeface="楷体_GB2312"/>
                <a:ea typeface="楷体_GB2312"/>
                <a:cs typeface="楷体_GB2312"/>
              </a:rPr>
              <a:t>八十一</a:t>
            </a:r>
            <a:endParaRPr lang="zh-CN" altLang="en-US" sz="3200">
              <a:solidFill>
                <a:srgbClr val="7030A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667250" y="5275263"/>
            <a:ext cx="2736850" cy="1085850"/>
          </a:xfrm>
          <a:prstGeom prst="rect">
            <a:avLst/>
          </a:prstGeom>
          <a:solidFill>
            <a:srgbClr val="000000">
              <a:alpha val="30980"/>
            </a:srgbClr>
          </a:solidFill>
          <a:ln w="38100">
            <a:solidFill>
              <a:srgbClr val="99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3581" name="组合 10252"/>
          <p:cNvGrpSpPr/>
          <p:nvPr/>
        </p:nvGrpSpPr>
        <p:grpSpPr bwMode="auto">
          <a:xfrm>
            <a:off x="539750" y="765175"/>
            <a:ext cx="2089150" cy="647700"/>
            <a:chOff x="0" y="0"/>
            <a:chExt cx="3288" cy="1020"/>
          </a:xfrm>
        </p:grpSpPr>
        <p:sp>
          <p:nvSpPr>
            <p:cNvPr id="23584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3585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82" name="文本框 1"/>
          <p:cNvSpPr txBox="1">
            <a:spLocks noChangeArrowheads="1"/>
          </p:cNvSpPr>
          <p:nvPr/>
        </p:nvSpPr>
        <p:spPr bwMode="auto">
          <a:xfrm>
            <a:off x="2987675" y="765175"/>
            <a:ext cx="38576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8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913" y="14859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913" y="1989138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66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913" y="234950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2786063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68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3105150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图片 69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3432175"/>
            <a:ext cx="3276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4071938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图片 71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0475" y="4365625"/>
            <a:ext cx="3276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图片 72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4718050"/>
            <a:ext cx="3276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图片 73" descr="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5060950"/>
            <a:ext cx="32766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5292725" y="1412875"/>
            <a:ext cx="2773363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9×1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5292725" y="2205038"/>
            <a:ext cx="2936875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9×2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＝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20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组合 81"/>
          <p:cNvGrpSpPr/>
          <p:nvPr/>
        </p:nvGrpSpPr>
        <p:grpSpPr bwMode="auto">
          <a:xfrm>
            <a:off x="5078413" y="3105150"/>
            <a:ext cx="3043237" cy="639763"/>
            <a:chOff x="4854759" y="3793042"/>
            <a:chExt cx="2037533" cy="639652"/>
          </a:xfrm>
        </p:grpSpPr>
        <p:pic>
          <p:nvPicPr>
            <p:cNvPr id="24601" name="图片 63" descr="10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554403" y="3793042"/>
              <a:ext cx="337889" cy="418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2" name="TextBox 76"/>
            <p:cNvSpPr txBox="1">
              <a:spLocks noChangeArrowheads="1"/>
            </p:cNvSpPr>
            <p:nvPr/>
          </p:nvSpPr>
          <p:spPr bwMode="auto">
            <a:xfrm>
              <a:off x="4854759" y="3793042"/>
              <a:ext cx="2000264" cy="6396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9×3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＝</a:t>
              </a: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30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－</a:t>
              </a:r>
              <a:endPara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80"/>
          <p:cNvGrpSpPr/>
          <p:nvPr/>
        </p:nvGrpSpPr>
        <p:grpSpPr bwMode="auto">
          <a:xfrm>
            <a:off x="4932363" y="4365625"/>
            <a:ext cx="3459162" cy="646113"/>
            <a:chOff x="4847118" y="5226737"/>
            <a:chExt cx="2439525" cy="646200"/>
          </a:xfrm>
        </p:grpSpPr>
        <p:sp>
          <p:nvSpPr>
            <p:cNvPr id="24598" name="TextBox 77"/>
            <p:cNvSpPr txBox="1">
              <a:spLocks noChangeArrowheads="1"/>
            </p:cNvSpPr>
            <p:nvPr/>
          </p:nvSpPr>
          <p:spPr bwMode="auto">
            <a:xfrm>
              <a:off x="4847118" y="5226737"/>
              <a:ext cx="2439525" cy="646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9×4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＝  </a:t>
              </a:r>
              <a:r>
                <a:rPr lang="en-US" altLang="zh-CN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    </a:t>
              </a:r>
              <a:r>
                <a:rPr lang="zh-CN" altLang="en-US" sz="3600">
                  <a:latin typeface="华文新魏" panose="02010800040101010101" pitchFamily="2" charset="-122"/>
                  <a:ea typeface="华文新魏" panose="02010800040101010101" pitchFamily="2" charset="-122"/>
                </a:rPr>
                <a:t>－</a:t>
              </a:r>
              <a:endPara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24599" name="图片 78" descr="10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007859" y="5298452"/>
              <a:ext cx="472729" cy="4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0" name="图片 79" descr="10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704221" y="5298442"/>
              <a:ext cx="472729" cy="4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7596188" y="3068638"/>
            <a:ext cx="6778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en-US" altLang="zh-CN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6515100" y="4365625"/>
            <a:ext cx="677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40  </a:t>
            </a:r>
            <a:endParaRPr lang="en-US" altLang="zh-CN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7596188" y="4365625"/>
            <a:ext cx="6778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endParaRPr lang="en-US" altLang="zh-CN" sz="320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4594" name="组合 10252"/>
          <p:cNvGrpSpPr/>
          <p:nvPr/>
        </p:nvGrpSpPr>
        <p:grpSpPr bwMode="auto">
          <a:xfrm>
            <a:off x="539750" y="765175"/>
            <a:ext cx="2089150" cy="647700"/>
            <a:chOff x="0" y="0"/>
            <a:chExt cx="3288" cy="1020"/>
          </a:xfrm>
        </p:grpSpPr>
        <p:sp>
          <p:nvSpPr>
            <p:cNvPr id="24596" name="同侧圆角矩形 17"/>
            <p:cNvSpPr>
              <a:spLocks noChangeArrowheads="1"/>
            </p:cNvSpPr>
            <p:nvPr/>
          </p:nvSpPr>
          <p:spPr bwMode="auto">
            <a:xfrm>
              <a:off x="0" y="0"/>
              <a:ext cx="3151" cy="813"/>
            </a:xfrm>
            <a:custGeom>
              <a:avLst/>
              <a:gdLst>
                <a:gd name="T0" fmla="*/ 0 w 3151"/>
                <a:gd name="T1" fmla="*/ 0 h 813"/>
                <a:gd name="T2" fmla="*/ 3151 w 3151"/>
                <a:gd name="T3" fmla="*/ 813 h 813"/>
              </a:gdLst>
              <a:ahLst/>
              <a:cxnLst/>
              <a:rect l="T0" t="T1" r="T2" b="T3"/>
              <a:pathLst>
                <a:path w="3151" h="813">
                  <a:moveTo>
                    <a:pt x="135" y="0"/>
                  </a:moveTo>
                  <a:lnTo>
                    <a:pt x="3015" y="0"/>
                  </a:lnTo>
                  <a:cubicBezTo>
                    <a:pt x="3090" y="0"/>
                    <a:pt x="3150" y="60"/>
                    <a:pt x="3150" y="135"/>
                  </a:cubicBezTo>
                  <a:lnTo>
                    <a:pt x="3151" y="813"/>
                  </a:lnTo>
                  <a:lnTo>
                    <a:pt x="0" y="813"/>
                  </a:lnTo>
                  <a:lnTo>
                    <a:pt x="0" y="135"/>
                  </a:lnTo>
                  <a:cubicBezTo>
                    <a:pt x="0" y="60"/>
                    <a:pt x="60" y="0"/>
                    <a:pt x="13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黑体" panose="02010609060101010101" pitchFamily="49" charset="-122"/>
                </a:rPr>
                <a:t>探究新知</a:t>
              </a:r>
              <a:endPara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endParaRPr>
            </a:p>
          </p:txBody>
        </p:sp>
        <p:sp>
          <p:nvSpPr>
            <p:cNvPr id="24597" name="直线连接符 21"/>
            <p:cNvSpPr>
              <a:spLocks noChangeShapeType="1"/>
            </p:cNvSpPr>
            <p:nvPr/>
          </p:nvSpPr>
          <p:spPr bwMode="auto">
            <a:xfrm flipV="1">
              <a:off x="26" y="1012"/>
              <a:ext cx="3263" cy="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charset="-122"/>
                <a:cs typeface="华文楷体" panose="02010600040101010101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charset="-122"/>
              <a:cs typeface="华文楷体" panose="02010600040101010101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103" grpId="0"/>
      <p:bldP spid="104" grpId="0"/>
      <p:bldP spid="105" grpId="0"/>
    </p:bldLst>
  </p:timing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</Words>
  <Application>WPS 演示</Application>
  <PresentationFormat>全屏显示(4:3)</PresentationFormat>
  <Paragraphs>480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</vt:lpstr>
      <vt:lpstr>华文新魏</vt:lpstr>
      <vt:lpstr>华文楷体</vt:lpstr>
      <vt:lpstr>微软雅黑</vt:lpstr>
      <vt:lpstr>黑体</vt:lpstr>
      <vt:lpstr>Candara</vt:lpstr>
      <vt:lpstr>楷体_GB2312</vt:lpstr>
      <vt:lpstr>新宋体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250</cp:revision>
  <dcterms:created xsi:type="dcterms:W3CDTF">2015-10-12T13:43:00Z</dcterms:created>
  <dcterms:modified xsi:type="dcterms:W3CDTF">2023-10-30T05:26:13Z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D5C0D82F380D42F89A1DE55B565819A6_12</vt:lpwstr>
  </property>
</Properties>
</file>