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75" d="100"/>
          <a:sy n="75" d="100"/>
        </p:scale>
        <p:origin x="-187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6F48A-7743-4C4C-BACC-D6B5924B6F9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17BA22-F771-40C1-BC85-D113C6B8DD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BB108-9715-49CF-8AD0-69F76546E7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3F06D-0EEE-42C0-B366-75F2D37E7A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BCF6D-1355-490E-A13F-08B1EC2C5C9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5F19D-B53A-4C45-A8B8-393786FE3E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94E50-26AE-46D2-862A-D2C4B335A8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796A8-0E33-40AE-A3C9-A19EF6D5CC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14524-7CAF-4397-A73C-0648DEE5EB2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3049BD-846F-4CAA-B593-3DC66236477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F3198-C527-4AAD-BB47-4BB6571A29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FE015D8-572E-4FFD-91A3-F14BC82FB5A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9.jpeg"/><Relationship Id="rId3" Type="http://schemas.openxmlformats.org/officeDocument/2006/relationships/image" Target="../media/image3.jpe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1560" y="1065510"/>
            <a:ext cx="7907935" cy="923330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</a:rPr>
              <a:t>北师大版   三年级上册   混合运算</a:t>
            </a:r>
            <a:endParaRPr lang="zh-CN" alt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2091" y="2477292"/>
            <a:ext cx="7837403" cy="923330"/>
          </a:xfrm>
          <a:prstGeom prst="rect">
            <a:avLst/>
          </a:prstGeom>
          <a:noFill/>
        </p:spPr>
        <p:txBody>
          <a:bodyPr spcFirstLastPara="1" wrap="none">
            <a:prstTxWarp prst="textButto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8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</a:rPr>
              <a:t>小熊购物</a:t>
            </a:r>
            <a:endParaRPr lang="zh-CN" altLang="en-US" sz="8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13315" name="图片 7" descr="d4790c8ff9c64cef0fd2ff68e1f237ae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43488" y="2938957"/>
            <a:ext cx="2304256" cy="3382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图片 6" descr="u=3324734738,1732322728&amp;fm=15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6650" y="3245940"/>
            <a:ext cx="3768878" cy="276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42988" y="908050"/>
            <a:ext cx="6804025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图片 2" descr="u=1618081959,1887446910&amp;fm=21&amp;gp=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13" y="1628775"/>
            <a:ext cx="11874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4140200" y="908050"/>
            <a:ext cx="360363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altLang="zh-CN" sz="4000" dirty="0">
                <a:solidFill>
                  <a:schemeClr val="tx1"/>
                </a:solidFill>
              </a:rPr>
              <a:t>4</a:t>
            </a:r>
            <a:endParaRPr lang="zh-CN" altLang="en-US" sz="4000" dirty="0">
              <a:solidFill>
                <a:schemeClr val="tx1"/>
              </a:solidFill>
            </a:endParaRPr>
          </a:p>
        </p:txBody>
      </p:sp>
      <p:pic>
        <p:nvPicPr>
          <p:cNvPr id="11269" name="图片 4" descr="u=1618081959,1887446910&amp;fm=21&amp;gp=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775" y="1628775"/>
            <a:ext cx="11874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图片 5" descr="u=1618081959,1887446910&amp;fm=21&amp;gp=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638" y="1628775"/>
            <a:ext cx="118903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左大括号 6"/>
          <p:cNvSpPr/>
          <p:nvPr/>
        </p:nvSpPr>
        <p:spPr>
          <a:xfrm rot="16200000">
            <a:off x="3167857" y="800893"/>
            <a:ext cx="431800" cy="3960813"/>
          </a:xfrm>
          <a:prstGeom prst="leftBrace">
            <a:avLst>
              <a:gd name="adj1" fmla="val 558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619250" y="3357563"/>
            <a:ext cx="4318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655763" y="3330575"/>
            <a:ext cx="35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/>
              <a:t>1</a:t>
            </a:r>
            <a:endParaRPr lang="zh-CN" altLang="en-US" sz="2400"/>
          </a:p>
        </p:txBody>
      </p:sp>
      <p:sp>
        <p:nvSpPr>
          <p:cNvPr id="10" name="椭圆 9"/>
          <p:cNvSpPr/>
          <p:nvPr/>
        </p:nvSpPr>
        <p:spPr>
          <a:xfrm>
            <a:off x="1584325" y="4248150"/>
            <a:ext cx="4318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619250" y="4221163"/>
            <a:ext cx="357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/>
              <a:t>2</a:t>
            </a:r>
            <a:endParaRPr lang="zh-CN" altLang="en-US" sz="240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95513" y="3357563"/>
            <a:ext cx="2451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/>
              <a:t>4×4 = 16</a:t>
            </a:r>
            <a:r>
              <a:rPr lang="zh-CN" altLang="en-US" sz="2400"/>
              <a:t>（元）</a:t>
            </a:r>
            <a:endParaRPr lang="zh-CN" altLang="en-US" sz="240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124075" y="4221163"/>
            <a:ext cx="2622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/>
              <a:t>20</a:t>
            </a:r>
            <a:r>
              <a:rPr lang="zh-CN" altLang="en-US" sz="2400"/>
              <a:t>－</a:t>
            </a:r>
            <a:r>
              <a:rPr lang="en-US" altLang="zh-CN" sz="2400"/>
              <a:t>16 = 4</a:t>
            </a:r>
            <a:r>
              <a:rPr lang="zh-CN" altLang="en-US" sz="2400"/>
              <a:t>（元）</a:t>
            </a:r>
            <a:endParaRPr lang="zh-CN" altLang="en-US" sz="2400"/>
          </a:p>
        </p:txBody>
      </p:sp>
      <p:sp>
        <p:nvSpPr>
          <p:cNvPr id="14" name="右大括号 13"/>
          <p:cNvSpPr/>
          <p:nvPr/>
        </p:nvSpPr>
        <p:spPr>
          <a:xfrm>
            <a:off x="4716463" y="3429000"/>
            <a:ext cx="287337" cy="1368425"/>
          </a:xfrm>
          <a:prstGeom prst="rightBrace">
            <a:avLst>
              <a:gd name="adj1" fmla="val 54611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364163" y="3429000"/>
            <a:ext cx="190341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/>
              <a:t>  20</a:t>
            </a:r>
            <a:r>
              <a:rPr lang="zh-CN" altLang="en-US" sz="2800"/>
              <a:t>－</a:t>
            </a:r>
            <a:r>
              <a:rPr lang="en-US" altLang="zh-CN" sz="2800"/>
              <a:t>4×4</a:t>
            </a:r>
            <a:endParaRPr lang="en-US" altLang="zh-CN" sz="2800"/>
          </a:p>
          <a:p>
            <a:r>
              <a:rPr lang="en-US" altLang="zh-CN" sz="2800"/>
              <a:t>=20</a:t>
            </a:r>
            <a:r>
              <a:rPr lang="zh-CN" altLang="en-US" sz="2800"/>
              <a:t>－</a:t>
            </a:r>
            <a:r>
              <a:rPr lang="en-US" altLang="zh-CN" sz="2800"/>
              <a:t>16</a:t>
            </a:r>
            <a:endParaRPr lang="en-US" altLang="zh-CN" sz="2800"/>
          </a:p>
          <a:p>
            <a:r>
              <a:rPr lang="en-US" altLang="zh-CN" sz="2800"/>
              <a:t>=4</a:t>
            </a:r>
            <a:r>
              <a:rPr lang="zh-CN" altLang="en-US" sz="2800"/>
              <a:t>（元）</a:t>
            </a:r>
            <a:endParaRPr lang="zh-CN" altLang="en-US" sz="2800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484438" y="5229225"/>
            <a:ext cx="4533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/>
              <a:t>答：买</a:t>
            </a:r>
            <a:r>
              <a:rPr lang="en-US" altLang="zh-CN" sz="2800"/>
              <a:t>4</a:t>
            </a:r>
            <a:r>
              <a:rPr lang="zh-CN" altLang="en-US" sz="2800"/>
              <a:t>包饼干应找回</a:t>
            </a:r>
            <a:r>
              <a:rPr lang="en-US" altLang="zh-CN" sz="2800"/>
              <a:t>4</a:t>
            </a:r>
            <a:r>
              <a:rPr lang="zh-CN" altLang="en-US" sz="2800"/>
              <a:t>元。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 animBg="1"/>
      <p:bldP spid="11" grpId="0"/>
      <p:bldP spid="12" grpId="0"/>
      <p:bldP spid="13" grpId="0"/>
      <p:bldP spid="14" grpId="0" animBg="1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1" descr="d4790c8ff9c64cef0fd2ff68e1f237ae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19925" y="908050"/>
            <a:ext cx="15684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4" name="图片 2" descr="u=3324734738,1732322728&amp;fm=15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476250"/>
            <a:ext cx="441007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片 3" descr="568babbd4e57381d7b6ebb5128ae2e5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1196975"/>
            <a:ext cx="12969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187450" y="3284538"/>
            <a:ext cx="5048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/>
              <a:t>①</a:t>
            </a:r>
            <a:endParaRPr lang="zh-CN" altLang="en-US" sz="32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63713" y="3284538"/>
            <a:ext cx="57705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/>
              <a:t>买</a:t>
            </a:r>
            <a:r>
              <a:rPr lang="en-US" altLang="zh-CN" sz="2800" dirty="0"/>
              <a:t>3</a:t>
            </a:r>
            <a:r>
              <a:rPr lang="zh-CN" altLang="en-US" sz="2800" dirty="0"/>
              <a:t>包花生和一瓶饮料要付多少钱？</a:t>
            </a:r>
            <a:endParaRPr lang="zh-CN" altLang="en-US" sz="2800" dirty="0"/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187450" y="3860800"/>
            <a:ext cx="5953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/>
              <a:t>②</a:t>
            </a:r>
            <a:endParaRPr lang="zh-CN" altLang="en-US" sz="320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63713" y="3860800"/>
            <a:ext cx="54117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/>
              <a:t>买</a:t>
            </a:r>
            <a:r>
              <a:rPr lang="en-US" altLang="zh-CN" sz="2800"/>
              <a:t>5</a:t>
            </a:r>
            <a:r>
              <a:rPr lang="zh-CN" altLang="en-US" sz="2800"/>
              <a:t>袋糖果和一包花生付多少钱？</a:t>
            </a:r>
            <a:endParaRPr lang="zh-CN" altLang="en-US" sz="2800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187450" y="4365625"/>
            <a:ext cx="595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/>
              <a:t>③</a:t>
            </a:r>
            <a:endParaRPr lang="zh-CN" altLang="en-US" sz="320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187450" y="4941888"/>
            <a:ext cx="595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/>
              <a:t>④</a:t>
            </a:r>
            <a:endParaRPr lang="zh-CN" altLang="en-US" sz="3200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187450" y="5516563"/>
            <a:ext cx="5953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3200"/>
              <a:t>⑤</a:t>
            </a:r>
            <a:endParaRPr lang="zh-CN" altLang="en-US" sz="320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763713" y="4365625"/>
            <a:ext cx="6530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/>
              <a:t>有</a:t>
            </a:r>
            <a:r>
              <a:rPr lang="en-US" altLang="zh-CN" sz="2800"/>
              <a:t>30</a:t>
            </a:r>
            <a:r>
              <a:rPr lang="zh-CN" altLang="en-US" sz="2800"/>
              <a:t>元钱，买了</a:t>
            </a:r>
            <a:r>
              <a:rPr lang="en-US" altLang="zh-CN" sz="2800"/>
              <a:t>5</a:t>
            </a:r>
            <a:r>
              <a:rPr lang="zh-CN" altLang="en-US" sz="2800"/>
              <a:t>瓶饮料，找回多少钱？</a:t>
            </a:r>
            <a:endParaRPr lang="zh-CN" altLang="en-US" sz="280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763713" y="4941888"/>
            <a:ext cx="68897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/>
              <a:t>买了</a:t>
            </a:r>
            <a:r>
              <a:rPr lang="en-US" altLang="zh-CN" sz="2800"/>
              <a:t>7</a:t>
            </a:r>
            <a:r>
              <a:rPr lang="zh-CN" altLang="en-US" sz="2800"/>
              <a:t>个面包，</a:t>
            </a:r>
            <a:r>
              <a:rPr lang="en-US" altLang="zh-CN" sz="2800"/>
              <a:t>20</a:t>
            </a:r>
            <a:r>
              <a:rPr lang="zh-CN" altLang="en-US" sz="2800"/>
              <a:t>元够不够？还差多少钱？</a:t>
            </a:r>
            <a:endParaRPr lang="zh-CN" altLang="en-US" sz="2800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763713" y="5516563"/>
            <a:ext cx="7608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/>
              <a:t>乐乐只有</a:t>
            </a:r>
            <a:r>
              <a:rPr lang="en-US" altLang="zh-CN" sz="2800"/>
              <a:t>10</a:t>
            </a:r>
            <a:r>
              <a:rPr lang="zh-CN" altLang="en-US" sz="2800"/>
              <a:t>元钱，买了</a:t>
            </a:r>
            <a:r>
              <a:rPr lang="en-US" altLang="zh-CN" sz="2800"/>
              <a:t>3</a:t>
            </a:r>
            <a:r>
              <a:rPr lang="zh-CN" altLang="en-US" sz="2800"/>
              <a:t>包饼干，还差多少钱？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74639" y="1500188"/>
            <a:ext cx="5211763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/>
              <a:t>今天我们学习了乘法与加减法的</a:t>
            </a:r>
            <a:endParaRPr lang="en-US" altLang="zh-CN" sz="2800" dirty="0"/>
          </a:p>
          <a:p>
            <a:r>
              <a:rPr lang="zh-CN" altLang="en-US" sz="2800" dirty="0"/>
              <a:t>混合运算，它的计算顺序是：先</a:t>
            </a:r>
            <a:endParaRPr lang="en-US" altLang="zh-CN" sz="2800" dirty="0"/>
          </a:p>
          <a:p>
            <a:r>
              <a:rPr lang="zh-CN" altLang="en-US" sz="2800" dirty="0"/>
              <a:t>算乘法，再算加法或者减法。</a:t>
            </a:r>
            <a:endParaRPr lang="en-US" altLang="zh-CN" sz="2800" dirty="0"/>
          </a:p>
          <a:p>
            <a:r>
              <a:rPr lang="zh-CN" altLang="en-US" sz="2800" dirty="0"/>
              <a:t>例如：</a:t>
            </a:r>
            <a:endParaRPr lang="en-US" altLang="zh-CN" sz="2800" dirty="0"/>
          </a:p>
          <a:p>
            <a:endParaRPr lang="zh-CN" altLang="en-US" sz="2800" dirty="0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47664" y="3516313"/>
            <a:ext cx="197167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/>
              <a:t>   </a:t>
            </a:r>
            <a:r>
              <a:rPr lang="en-US" altLang="zh-CN" sz="2800" dirty="0"/>
              <a:t>4×5 + 3</a:t>
            </a:r>
            <a:endParaRPr lang="en-US" altLang="zh-CN" sz="2800" dirty="0"/>
          </a:p>
          <a:p>
            <a:r>
              <a:rPr lang="en-US" altLang="zh-CN" sz="2800" dirty="0"/>
              <a:t>= 20 + 3</a:t>
            </a:r>
            <a:endParaRPr lang="en-US" altLang="zh-CN" sz="2800" dirty="0"/>
          </a:p>
          <a:p>
            <a:r>
              <a:rPr lang="en-US" altLang="zh-CN" sz="2800" dirty="0"/>
              <a:t>= 23</a:t>
            </a:r>
            <a:r>
              <a:rPr lang="zh-CN" altLang="en-US" sz="2800" dirty="0"/>
              <a:t>（瓶）</a:t>
            </a:r>
            <a:endParaRPr lang="zh-CN" altLang="en-US" sz="28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51127" y="3516313"/>
            <a:ext cx="1903412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/>
              <a:t>  20</a:t>
            </a:r>
            <a:r>
              <a:rPr lang="zh-CN" altLang="en-US" sz="2800" dirty="0"/>
              <a:t>－</a:t>
            </a:r>
            <a:r>
              <a:rPr lang="en-US" altLang="zh-CN" sz="2800" dirty="0"/>
              <a:t>4×4</a:t>
            </a:r>
            <a:endParaRPr lang="en-US" altLang="zh-CN" sz="2800" dirty="0"/>
          </a:p>
          <a:p>
            <a:r>
              <a:rPr lang="en-US" altLang="zh-CN" sz="2800" dirty="0"/>
              <a:t>=20</a:t>
            </a:r>
            <a:r>
              <a:rPr lang="zh-CN" altLang="en-US" sz="2800" dirty="0"/>
              <a:t>－</a:t>
            </a:r>
            <a:r>
              <a:rPr lang="en-US" altLang="zh-CN" sz="2800" dirty="0"/>
              <a:t>16</a:t>
            </a:r>
            <a:endParaRPr lang="en-US" altLang="zh-CN" sz="2800" dirty="0"/>
          </a:p>
          <a:p>
            <a:r>
              <a:rPr lang="en-US" altLang="zh-CN" sz="2800" dirty="0"/>
              <a:t>=4</a:t>
            </a:r>
            <a:r>
              <a:rPr lang="zh-CN" altLang="en-US" sz="2800" dirty="0"/>
              <a:t>（元）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11188" y="1196752"/>
            <a:ext cx="82978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latin typeface="Calibri" panose="020F0502020204030204" pitchFamily="34" charset="0"/>
              </a:rPr>
              <a:t>       小熊熊们今天想开个派对，于是就买了些食物与</a:t>
            </a:r>
            <a:endParaRPr lang="en-US" altLang="zh-CN" sz="2800" dirty="0">
              <a:latin typeface="Calibri" panose="020F0502020204030204" pitchFamily="34" charset="0"/>
            </a:endParaRPr>
          </a:p>
          <a:p>
            <a:r>
              <a:rPr lang="zh-CN" altLang="en-US" sz="2800" dirty="0">
                <a:latin typeface="Calibri" panose="020F0502020204030204" pitchFamily="34" charset="0"/>
              </a:rPr>
              <a:t>大家一起分享。</a:t>
            </a:r>
            <a:endParaRPr lang="zh-CN" altLang="en-US" sz="2800" dirty="0">
              <a:latin typeface="Calibri" panose="020F0502020204030204" pitchFamily="34" charset="0"/>
            </a:endParaRPr>
          </a:p>
        </p:txBody>
      </p:sp>
      <p:pic>
        <p:nvPicPr>
          <p:cNvPr id="4" name="图片 3" descr="d4790c8ff9c64cef0fd2ff68e1f237ae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859338" y="3500438"/>
            <a:ext cx="1771650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 descr="u=3324734738,1732322728&amp;fm=15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4" y="2681287"/>
            <a:ext cx="44100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 descr="568babbd4e57381d7b6ebb5128ae2e5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488" y="3644900"/>
            <a:ext cx="15113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5364163" y="2852738"/>
            <a:ext cx="800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Calibri" panose="020F0502020204030204" pitchFamily="34" charset="0"/>
              </a:rPr>
              <a:t>乐乐</a:t>
            </a:r>
            <a:endParaRPr lang="zh-CN" altLang="en-US" sz="2400">
              <a:latin typeface="Calibri" panose="020F0502020204030204" pitchFamily="34" charset="0"/>
            </a:endParaRPr>
          </a:p>
        </p:txBody>
      </p:sp>
      <p:sp>
        <p:nvSpPr>
          <p:cNvPr id="3079" name="TextBox 8"/>
          <p:cNvSpPr txBox="1">
            <a:spLocks noChangeArrowheads="1"/>
          </p:cNvSpPr>
          <p:nvPr/>
        </p:nvSpPr>
        <p:spPr bwMode="auto">
          <a:xfrm>
            <a:off x="7524750" y="2924175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Calibri" panose="020F0502020204030204" pitchFamily="34" charset="0"/>
              </a:rPr>
              <a:t>亮亮</a:t>
            </a:r>
            <a:endParaRPr lang="zh-CN" altLang="en-US" sz="240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8" grpId="0"/>
      <p:bldP spid="30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图片 1" descr="u=3324734738,1732322728&amp;fm=15&amp;gp=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850" y="1412875"/>
            <a:ext cx="4176713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图片 2" descr="d4790c8ff9c64cef0fd2ff68e1f237a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2060575"/>
            <a:ext cx="1800225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5076825" y="1412875"/>
            <a:ext cx="800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Calibri" panose="020F0502020204030204" pitchFamily="34" charset="0"/>
              </a:rPr>
              <a:t>乐乐</a:t>
            </a:r>
            <a:endParaRPr lang="zh-CN" altLang="en-US" sz="2400">
              <a:latin typeface="Calibri" panose="020F0502020204030204" pitchFamily="34" charset="0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6588125" y="1628775"/>
            <a:ext cx="2232025" cy="1584325"/>
          </a:xfrm>
          <a:prstGeom prst="wedgeRoundRectCallout">
            <a:avLst>
              <a:gd name="adj1" fmla="val -59530"/>
              <a:gd name="adj2" fmla="val 26355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400" b="1" dirty="0">
                <a:solidFill>
                  <a:schemeClr val="tx1"/>
                </a:solidFill>
              </a:rPr>
              <a:t>我买了</a:t>
            </a:r>
            <a:r>
              <a:rPr lang="en-US" altLang="zh-CN" sz="2400" b="1" dirty="0">
                <a:solidFill>
                  <a:schemeClr val="tx1"/>
                </a:solidFill>
              </a:rPr>
              <a:t>4</a:t>
            </a:r>
            <a:r>
              <a:rPr lang="zh-CN" altLang="en-US" sz="2400" b="1" dirty="0">
                <a:solidFill>
                  <a:schemeClr val="tx1"/>
                </a:solidFill>
              </a:rPr>
              <a:t>个面包和</a:t>
            </a:r>
            <a:r>
              <a:rPr lang="en-US" altLang="zh-CN" sz="2400" b="1" dirty="0">
                <a:solidFill>
                  <a:schemeClr val="tx1"/>
                </a:solidFill>
              </a:rPr>
              <a:t>1</a:t>
            </a:r>
            <a:r>
              <a:rPr lang="zh-CN" altLang="en-US" sz="2400" b="1" dirty="0">
                <a:solidFill>
                  <a:schemeClr val="tx1"/>
                </a:solidFill>
              </a:rPr>
              <a:t>瓶饮料，要付多少钱呢？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3348038" y="5229225"/>
            <a:ext cx="3057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latin typeface="Calibri" panose="020F0502020204030204" pitchFamily="34" charset="0"/>
              </a:rPr>
              <a:t>乐乐要付多少元？</a:t>
            </a:r>
            <a:endParaRPr lang="zh-CN" altLang="en-US" sz="2800" dirty="0">
              <a:latin typeface="Calibri" panose="020F050202020403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71775" y="5300663"/>
            <a:ext cx="360363" cy="360362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93838" y="1443038"/>
            <a:ext cx="1287462" cy="92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932363" y="1484313"/>
            <a:ext cx="12874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09850" y="1474788"/>
            <a:ext cx="12874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779838" y="1444625"/>
            <a:ext cx="12874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2987675" y="620713"/>
            <a:ext cx="3057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latin typeface="Calibri" panose="020F0502020204030204" pitchFamily="34" charset="0"/>
              </a:rPr>
              <a:t>乐乐要付多少元？</a:t>
            </a:r>
            <a:endParaRPr lang="zh-CN" altLang="en-US" sz="2800" dirty="0">
              <a:latin typeface="Calibri" panose="020F050202020403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411413" y="692150"/>
            <a:ext cx="360362" cy="360363"/>
          </a:xfrm>
          <a:prstGeom prst="ellips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48488" y="908050"/>
            <a:ext cx="78105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76375" y="2852738"/>
            <a:ext cx="647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alibri" panose="020F0502020204030204" pitchFamily="34" charset="0"/>
              </a:rPr>
              <a:t>3</a:t>
            </a:r>
            <a:r>
              <a:rPr lang="zh-CN" altLang="en-US" sz="2400">
                <a:latin typeface="Calibri" panose="020F0502020204030204" pitchFamily="34" charset="0"/>
              </a:rPr>
              <a:t>元</a:t>
            </a:r>
            <a:endParaRPr lang="zh-CN" altLang="en-US" sz="2400"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555875" y="2852738"/>
            <a:ext cx="647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alibri" panose="020F0502020204030204" pitchFamily="34" charset="0"/>
              </a:rPr>
              <a:t>3</a:t>
            </a:r>
            <a:r>
              <a:rPr lang="zh-CN" altLang="en-US" sz="2400">
                <a:latin typeface="Calibri" panose="020F0502020204030204" pitchFamily="34" charset="0"/>
              </a:rPr>
              <a:t>元</a:t>
            </a:r>
            <a:endParaRPr lang="zh-CN" altLang="en-US" sz="240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779838" y="2852738"/>
            <a:ext cx="647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alibri" panose="020F0502020204030204" pitchFamily="34" charset="0"/>
              </a:rPr>
              <a:t>3</a:t>
            </a:r>
            <a:r>
              <a:rPr lang="zh-CN" altLang="en-US" sz="2400">
                <a:latin typeface="Calibri" panose="020F0502020204030204" pitchFamily="34" charset="0"/>
              </a:rPr>
              <a:t>元</a:t>
            </a:r>
            <a:endParaRPr lang="zh-CN" altLang="en-US" sz="240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076825" y="2852738"/>
            <a:ext cx="647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alibri" panose="020F0502020204030204" pitchFamily="34" charset="0"/>
              </a:rPr>
              <a:t>3</a:t>
            </a:r>
            <a:r>
              <a:rPr lang="zh-CN" altLang="en-US" sz="2400">
                <a:latin typeface="Calibri" panose="020F0502020204030204" pitchFamily="34" charset="0"/>
              </a:rPr>
              <a:t>元</a:t>
            </a:r>
            <a:endParaRPr lang="zh-CN" altLang="en-US" sz="2400">
              <a:latin typeface="Calibri" panose="020F0502020204030204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948488" y="2852738"/>
            <a:ext cx="6477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>
                <a:latin typeface="Calibri" panose="020F0502020204030204" pitchFamily="34" charset="0"/>
              </a:rPr>
              <a:t>6</a:t>
            </a:r>
            <a:r>
              <a:rPr lang="zh-CN" altLang="en-US" sz="2400">
                <a:latin typeface="Calibri" panose="020F0502020204030204" pitchFamily="34" charset="0"/>
              </a:rPr>
              <a:t>元</a:t>
            </a:r>
            <a:endParaRPr lang="zh-CN" altLang="en-US" sz="2400">
              <a:latin typeface="Calibri" panose="020F0502020204030204" pitchFamily="34" charset="0"/>
            </a:endParaRPr>
          </a:p>
        </p:txBody>
      </p:sp>
      <p:sp>
        <p:nvSpPr>
          <p:cNvPr id="18" name="左大括号 17"/>
          <p:cNvSpPr/>
          <p:nvPr/>
        </p:nvSpPr>
        <p:spPr>
          <a:xfrm rot="16200000">
            <a:off x="3383757" y="1664493"/>
            <a:ext cx="431800" cy="3960813"/>
          </a:xfrm>
          <a:prstGeom prst="leftBrace">
            <a:avLst>
              <a:gd name="adj1" fmla="val 55845"/>
              <a:gd name="adj2" fmla="val 5000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/>
          </a:p>
        </p:txBody>
      </p:sp>
      <p:sp>
        <p:nvSpPr>
          <p:cNvPr id="20" name="文本框 31"/>
          <p:cNvSpPr txBox="1">
            <a:spLocks noChangeArrowheads="1"/>
          </p:cNvSpPr>
          <p:nvPr/>
        </p:nvSpPr>
        <p:spPr bwMode="auto">
          <a:xfrm>
            <a:off x="2339975" y="4076700"/>
            <a:ext cx="3022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dirty="0">
                <a:solidFill>
                  <a:srgbClr val="7030A0"/>
                </a:solidFill>
              </a:rPr>
              <a:t>3×4</a:t>
            </a:r>
            <a:r>
              <a:rPr lang="zh-CN" altLang="en-US" sz="3200" dirty="0">
                <a:solidFill>
                  <a:srgbClr val="7030A0"/>
                </a:solidFill>
              </a:rPr>
              <a:t>＝</a:t>
            </a:r>
            <a:r>
              <a:rPr lang="en-US" altLang="zh-CN" sz="3200" dirty="0">
                <a:solidFill>
                  <a:srgbClr val="7030A0"/>
                </a:solidFill>
              </a:rPr>
              <a:t>12</a:t>
            </a:r>
            <a:r>
              <a:rPr lang="zh-CN" altLang="en-US" sz="3200" dirty="0">
                <a:solidFill>
                  <a:srgbClr val="7030A0"/>
                </a:solidFill>
              </a:rPr>
              <a:t>（元）</a:t>
            </a:r>
            <a:endParaRPr lang="zh-CN" altLang="en-US" sz="3200" dirty="0">
              <a:solidFill>
                <a:srgbClr val="7030A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728788" y="4176713"/>
            <a:ext cx="4318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763713" y="4149725"/>
            <a:ext cx="35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/>
              <a:t>1</a:t>
            </a:r>
            <a:endParaRPr lang="zh-CN" altLang="en-US" sz="2400"/>
          </a:p>
        </p:txBody>
      </p:sp>
      <p:sp>
        <p:nvSpPr>
          <p:cNvPr id="24" name="椭圆 23"/>
          <p:cNvSpPr/>
          <p:nvPr/>
        </p:nvSpPr>
        <p:spPr>
          <a:xfrm>
            <a:off x="1728788" y="4968875"/>
            <a:ext cx="431800" cy="431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763713" y="4941888"/>
            <a:ext cx="35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/>
              <a:t>2</a:t>
            </a:r>
            <a:endParaRPr lang="zh-CN" altLang="en-US" sz="2400"/>
          </a:p>
        </p:txBody>
      </p:sp>
      <p:sp>
        <p:nvSpPr>
          <p:cNvPr id="26" name="文本框 32"/>
          <p:cNvSpPr txBox="1">
            <a:spLocks noChangeArrowheads="1"/>
          </p:cNvSpPr>
          <p:nvPr/>
        </p:nvSpPr>
        <p:spPr bwMode="auto">
          <a:xfrm>
            <a:off x="2268538" y="4868863"/>
            <a:ext cx="32400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dirty="0">
                <a:solidFill>
                  <a:srgbClr val="7030A0"/>
                </a:solidFill>
              </a:rPr>
              <a:t>12</a:t>
            </a:r>
            <a:r>
              <a:rPr lang="zh-CN" altLang="en-US" sz="3200" dirty="0">
                <a:solidFill>
                  <a:srgbClr val="7030A0"/>
                </a:solidFill>
              </a:rPr>
              <a:t>＋</a:t>
            </a:r>
            <a:r>
              <a:rPr lang="en-US" altLang="zh-CN" sz="3200" dirty="0">
                <a:solidFill>
                  <a:srgbClr val="7030A0"/>
                </a:solidFill>
              </a:rPr>
              <a:t>6</a:t>
            </a:r>
            <a:r>
              <a:rPr lang="zh-CN" altLang="en-US" sz="3200" dirty="0">
                <a:solidFill>
                  <a:srgbClr val="7030A0"/>
                </a:solidFill>
              </a:rPr>
              <a:t>＝</a:t>
            </a:r>
            <a:r>
              <a:rPr lang="en-US" altLang="zh-CN" sz="3200" dirty="0">
                <a:solidFill>
                  <a:srgbClr val="7030A0"/>
                </a:solidFill>
              </a:rPr>
              <a:t>18</a:t>
            </a:r>
            <a:r>
              <a:rPr lang="zh-CN" altLang="en-US" sz="3200" dirty="0">
                <a:solidFill>
                  <a:srgbClr val="7030A0"/>
                </a:solidFill>
              </a:rPr>
              <a:t>（元）</a:t>
            </a:r>
            <a:endParaRPr lang="zh-CN" altLang="en-US" sz="3200" dirty="0">
              <a:solidFill>
                <a:srgbClr val="7030A0"/>
              </a:solidFill>
            </a:endParaRPr>
          </a:p>
        </p:txBody>
      </p:sp>
      <p:sp>
        <p:nvSpPr>
          <p:cNvPr id="29" name="文本框 33"/>
          <p:cNvSpPr txBox="1">
            <a:spLocks noChangeArrowheads="1"/>
          </p:cNvSpPr>
          <p:nvPr/>
        </p:nvSpPr>
        <p:spPr bwMode="auto">
          <a:xfrm>
            <a:off x="1908175" y="5589588"/>
            <a:ext cx="40751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rgbClr val="7030A0"/>
                </a:solidFill>
              </a:rPr>
              <a:t>答：乐乐应付</a:t>
            </a:r>
            <a:r>
              <a:rPr lang="en-US" altLang="zh-CN" sz="3200" dirty="0">
                <a:solidFill>
                  <a:srgbClr val="7030A0"/>
                </a:solidFill>
              </a:rPr>
              <a:t>18</a:t>
            </a:r>
            <a:r>
              <a:rPr lang="zh-CN" altLang="en-US" sz="3200" dirty="0">
                <a:solidFill>
                  <a:srgbClr val="7030A0"/>
                </a:solidFill>
              </a:rPr>
              <a:t>元。</a:t>
            </a:r>
            <a:endParaRPr lang="zh-CN" altLang="en-US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2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3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8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 animBg="1"/>
      <p:bldP spid="20" grpId="0"/>
      <p:bldP spid="21" grpId="0" animBg="1"/>
      <p:bldP spid="23" grpId="0"/>
      <p:bldP spid="24" grpId="0" animBg="1"/>
      <p:bldP spid="25" grpId="0"/>
      <p:bldP spid="26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图片 4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859338" y="2852738"/>
            <a:ext cx="3795712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88219" y="1119981"/>
            <a:ext cx="6840537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7"/>
          <p:cNvPicPr>
            <a:picLocks noChangeAspect="1" noChangeArrowheads="1"/>
          </p:cNvPicPr>
          <p:nvPr/>
        </p:nvPicPr>
        <p:blipFill>
          <a:blip r:embed="rId3" cstate="email"/>
          <a:srcRect b="-586"/>
          <a:stretch>
            <a:fillRect/>
          </a:stretch>
        </p:blipFill>
        <p:spPr bwMode="auto">
          <a:xfrm>
            <a:off x="5680075" y="3194050"/>
            <a:ext cx="175895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2" name="组合 10"/>
          <p:cNvGrpSpPr/>
          <p:nvPr/>
        </p:nvGrpSpPr>
        <p:grpSpPr bwMode="auto">
          <a:xfrm>
            <a:off x="755650" y="2781300"/>
            <a:ext cx="3455988" cy="3095625"/>
            <a:chOff x="1423029" y="2089768"/>
            <a:chExt cx="2950184" cy="2239623"/>
          </a:xfrm>
        </p:grpSpPr>
        <p:pic>
          <p:nvPicPr>
            <p:cNvPr id="17413" name="图片 8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1423029" y="2089768"/>
              <a:ext cx="2950184" cy="2239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14" name="图片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30112" y="2297703"/>
              <a:ext cx="1536130" cy="610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文本框 39"/>
          <p:cNvSpPr txBox="1">
            <a:spLocks noChangeArrowheads="1"/>
          </p:cNvSpPr>
          <p:nvPr/>
        </p:nvSpPr>
        <p:spPr bwMode="auto">
          <a:xfrm>
            <a:off x="1027113" y="3876675"/>
            <a:ext cx="57626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7030A0"/>
                </a:solidFill>
              </a:rPr>
              <a:t>＝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9" name="文本框 40"/>
          <p:cNvSpPr txBox="1">
            <a:spLocks noChangeArrowheads="1"/>
          </p:cNvSpPr>
          <p:nvPr/>
        </p:nvSpPr>
        <p:spPr bwMode="auto">
          <a:xfrm>
            <a:off x="1042988" y="4652963"/>
            <a:ext cx="20891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7030A0"/>
                </a:solidFill>
              </a:rPr>
              <a:t>＝</a:t>
            </a:r>
            <a:r>
              <a:rPr lang="en-US" altLang="zh-CN" sz="3200">
                <a:solidFill>
                  <a:srgbClr val="7030A0"/>
                </a:solidFill>
              </a:rPr>
              <a:t>18</a:t>
            </a:r>
            <a:r>
              <a:rPr lang="zh-CN" altLang="en-US" sz="3200">
                <a:solidFill>
                  <a:srgbClr val="7030A0"/>
                </a:solidFill>
              </a:rPr>
              <a:t>（元）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10" name="文本框 41"/>
          <p:cNvSpPr txBox="1">
            <a:spLocks noChangeArrowheads="1"/>
          </p:cNvSpPr>
          <p:nvPr/>
        </p:nvSpPr>
        <p:spPr bwMode="auto">
          <a:xfrm>
            <a:off x="5186363" y="3719513"/>
            <a:ext cx="9921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7030A0"/>
                </a:solidFill>
              </a:rPr>
              <a:t>＝</a:t>
            </a:r>
            <a:r>
              <a:rPr lang="en-US" altLang="zh-CN" sz="3200">
                <a:solidFill>
                  <a:srgbClr val="7030A0"/>
                </a:solidFill>
              </a:rPr>
              <a:t>6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11" name="文本框 42"/>
          <p:cNvSpPr txBox="1">
            <a:spLocks noChangeArrowheads="1"/>
          </p:cNvSpPr>
          <p:nvPr/>
        </p:nvSpPr>
        <p:spPr bwMode="auto">
          <a:xfrm>
            <a:off x="5199063" y="4324350"/>
            <a:ext cx="20367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7030A0"/>
                </a:solidFill>
              </a:rPr>
              <a:t>＝</a:t>
            </a:r>
            <a:r>
              <a:rPr lang="en-US" altLang="zh-CN" sz="3200">
                <a:solidFill>
                  <a:srgbClr val="7030A0"/>
                </a:solidFill>
              </a:rPr>
              <a:t>18</a:t>
            </a:r>
            <a:r>
              <a:rPr lang="zh-CN" altLang="en-US" sz="3200">
                <a:solidFill>
                  <a:srgbClr val="7030A0"/>
                </a:solidFill>
              </a:rPr>
              <a:t>（元）</a:t>
            </a:r>
            <a:endParaRPr lang="zh-CN" altLang="en-US" sz="3200">
              <a:solidFill>
                <a:srgbClr val="7030A0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547813" y="3860800"/>
            <a:ext cx="1120775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372225" y="3789363"/>
            <a:ext cx="1050925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49"/>
          <p:cNvSpPr txBox="1">
            <a:spLocks noChangeArrowheads="1"/>
          </p:cNvSpPr>
          <p:nvPr/>
        </p:nvSpPr>
        <p:spPr bwMode="auto">
          <a:xfrm>
            <a:off x="1449388" y="3867150"/>
            <a:ext cx="7699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7030A0"/>
                </a:solidFill>
              </a:rPr>
              <a:t>12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15" name="文本框 50"/>
          <p:cNvSpPr txBox="1">
            <a:spLocks noChangeArrowheads="1"/>
          </p:cNvSpPr>
          <p:nvPr/>
        </p:nvSpPr>
        <p:spPr bwMode="auto">
          <a:xfrm>
            <a:off x="1908175" y="3860800"/>
            <a:ext cx="12636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7030A0"/>
                </a:solidFill>
              </a:rPr>
              <a:t>＋</a:t>
            </a:r>
            <a:r>
              <a:rPr lang="en-US" altLang="zh-CN" sz="3200">
                <a:solidFill>
                  <a:srgbClr val="7030A0"/>
                </a:solidFill>
              </a:rPr>
              <a:t>6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16" name="文本框 51"/>
          <p:cNvSpPr txBox="1">
            <a:spLocks noChangeArrowheads="1"/>
          </p:cNvSpPr>
          <p:nvPr/>
        </p:nvSpPr>
        <p:spPr bwMode="auto">
          <a:xfrm>
            <a:off x="5911850" y="3719513"/>
            <a:ext cx="688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7030A0"/>
                </a:solidFill>
              </a:rPr>
              <a:t>＋</a:t>
            </a:r>
            <a:endParaRPr lang="zh-CN" altLang="en-US" sz="3200">
              <a:solidFill>
                <a:srgbClr val="7030A0"/>
              </a:solidFill>
            </a:endParaRPr>
          </a:p>
        </p:txBody>
      </p:sp>
      <p:sp>
        <p:nvSpPr>
          <p:cNvPr id="17" name="文本框 52"/>
          <p:cNvSpPr txBox="1">
            <a:spLocks noChangeArrowheads="1"/>
          </p:cNvSpPr>
          <p:nvPr/>
        </p:nvSpPr>
        <p:spPr bwMode="auto">
          <a:xfrm>
            <a:off x="6364288" y="3711575"/>
            <a:ext cx="750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7030A0"/>
                </a:solidFill>
              </a:rPr>
              <a:t>12</a:t>
            </a:r>
            <a:endParaRPr lang="zh-CN" altLang="en-US" sz="3200">
              <a:solidFill>
                <a:srgbClr val="7030A0"/>
              </a:solidFill>
            </a:endParaRPr>
          </a:p>
        </p:txBody>
      </p:sp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2988" y="1916113"/>
            <a:ext cx="67310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6" name="Rectangle 37"/>
          <p:cNvSpPr>
            <a:spLocks noChangeArrowheads="1"/>
          </p:cNvSpPr>
          <p:nvPr/>
        </p:nvSpPr>
        <p:spPr bwMode="auto">
          <a:xfrm>
            <a:off x="6618288" y="1484313"/>
            <a:ext cx="6429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17427" name="Rectangle 38"/>
          <p:cNvSpPr>
            <a:spLocks noChangeArrowheads="1"/>
          </p:cNvSpPr>
          <p:nvPr/>
        </p:nvSpPr>
        <p:spPr bwMode="auto">
          <a:xfrm>
            <a:off x="6834188" y="1700213"/>
            <a:ext cx="6429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4" grpId="0"/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资料带 1"/>
          <p:cNvSpPr/>
          <p:nvPr/>
        </p:nvSpPr>
        <p:spPr>
          <a:xfrm>
            <a:off x="3563938" y="188913"/>
            <a:ext cx="1368425" cy="792162"/>
          </a:xfrm>
          <a:prstGeom prst="flowChartPunchedTap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779838" y="404813"/>
            <a:ext cx="954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/>
              <a:t>帮帮忙</a:t>
            </a:r>
            <a:endParaRPr lang="zh-CN" altLang="en-US" sz="2000"/>
          </a:p>
        </p:txBody>
      </p:sp>
      <p:pic>
        <p:nvPicPr>
          <p:cNvPr id="4" name="图片 3" descr="568babbd4e57381d7b6ebb5128ae2e5a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16463" y="2781300"/>
            <a:ext cx="15113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8"/>
          <p:cNvSpPr txBox="1">
            <a:spLocks noChangeArrowheads="1"/>
          </p:cNvSpPr>
          <p:nvPr/>
        </p:nvSpPr>
        <p:spPr bwMode="auto">
          <a:xfrm>
            <a:off x="5003800" y="1773238"/>
            <a:ext cx="800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latin typeface="Calibri" panose="020F0502020204030204" pitchFamily="34" charset="0"/>
              </a:rPr>
              <a:t>亮亮</a:t>
            </a:r>
            <a:endParaRPr lang="zh-CN" altLang="en-US" sz="2400">
              <a:latin typeface="Calibri" panose="020F0502020204030204" pitchFamily="34" charset="0"/>
            </a:endParaRPr>
          </a:p>
        </p:txBody>
      </p:sp>
      <p:pic>
        <p:nvPicPr>
          <p:cNvPr id="6" name="图片 5" descr="u=3324734738,1732322728&amp;fm=15&amp;gp=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700213"/>
            <a:ext cx="4176713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云形标注 6"/>
          <p:cNvSpPr/>
          <p:nvPr/>
        </p:nvSpPr>
        <p:spPr>
          <a:xfrm>
            <a:off x="6372225" y="1557338"/>
            <a:ext cx="2303463" cy="1727200"/>
          </a:xfrm>
          <a:prstGeom prst="cloudCallout">
            <a:avLst>
              <a:gd name="adj1" fmla="val -53674"/>
              <a:gd name="adj2" fmla="val 269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zh-CN" altLang="en-US" sz="2000" dirty="0"/>
              <a:t>我只有</a:t>
            </a:r>
            <a:r>
              <a:rPr lang="en-US" altLang="zh-CN" sz="2000" dirty="0"/>
              <a:t>20</a:t>
            </a:r>
            <a:r>
              <a:rPr lang="zh-CN" altLang="en-US" sz="2000" dirty="0"/>
              <a:t>元，买什么好呢？还能找回多少钱呢？</a:t>
            </a:r>
            <a:endParaRPr lang="zh-CN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927225" y="422275"/>
            <a:ext cx="1593850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文本框 8"/>
          <p:cNvSpPr txBox="1">
            <a:spLocks noChangeArrowheads="1"/>
          </p:cNvSpPr>
          <p:nvPr/>
        </p:nvSpPr>
        <p:spPr bwMode="auto">
          <a:xfrm>
            <a:off x="627063" y="1409700"/>
            <a:ext cx="4592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 dirty="0"/>
              <a:t>1.</a:t>
            </a:r>
            <a:r>
              <a:rPr lang="zh-CN" altLang="en-US" sz="2800" dirty="0"/>
              <a:t>说一说，再列式算一算。</a:t>
            </a:r>
            <a:endParaRPr lang="zh-CN" altLang="en-US" sz="2800" dirty="0"/>
          </a:p>
        </p:txBody>
      </p:sp>
      <p:sp>
        <p:nvSpPr>
          <p:cNvPr id="19459" name="文本框 9"/>
          <p:cNvSpPr txBox="1">
            <a:spLocks noChangeArrowheads="1"/>
          </p:cNvSpPr>
          <p:nvPr/>
        </p:nvSpPr>
        <p:spPr bwMode="auto">
          <a:xfrm>
            <a:off x="1281113" y="2114550"/>
            <a:ext cx="28860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/>
              <a:t>一共有多少瓶？</a:t>
            </a:r>
            <a:endParaRPr lang="zh-CN" altLang="en-US" sz="2800" dirty="0"/>
          </a:p>
        </p:txBody>
      </p:sp>
      <p:pic>
        <p:nvPicPr>
          <p:cNvPr id="19460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8538" y="2636838"/>
            <a:ext cx="519112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87675" y="4724400"/>
            <a:ext cx="171608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/>
              <a:t>   4×5 + 3</a:t>
            </a:r>
            <a:endParaRPr lang="en-US" altLang="zh-CN" sz="2400" dirty="0"/>
          </a:p>
          <a:p>
            <a:r>
              <a:rPr lang="en-US" altLang="zh-CN" sz="2400" dirty="0"/>
              <a:t>= 20 + 3</a:t>
            </a:r>
            <a:endParaRPr lang="en-US" altLang="zh-CN" sz="2400" dirty="0"/>
          </a:p>
          <a:p>
            <a:r>
              <a:rPr lang="en-US" altLang="zh-CN" sz="2400" dirty="0"/>
              <a:t>= 23</a:t>
            </a:r>
            <a:r>
              <a:rPr lang="zh-CN" altLang="en-US" sz="2400" dirty="0"/>
              <a:t>（瓶）</a:t>
            </a:r>
            <a:endParaRPr lang="zh-CN" altLang="en-US" sz="24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43213" y="6021388"/>
            <a:ext cx="2682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答：一共有</a:t>
            </a:r>
            <a:r>
              <a:rPr lang="en-US" altLang="zh-CN" sz="2400" dirty="0"/>
              <a:t>23</a:t>
            </a:r>
            <a:r>
              <a:rPr lang="zh-CN" altLang="en-US" sz="2400" dirty="0"/>
              <a:t>瓶。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11300" y="785813"/>
            <a:ext cx="1593850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文本框 8"/>
          <p:cNvSpPr txBox="1">
            <a:spLocks noChangeArrowheads="1"/>
          </p:cNvSpPr>
          <p:nvPr/>
        </p:nvSpPr>
        <p:spPr bwMode="auto">
          <a:xfrm>
            <a:off x="1116013" y="1773238"/>
            <a:ext cx="4679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800"/>
              <a:t>1.</a:t>
            </a:r>
            <a:r>
              <a:rPr lang="zh-CN" altLang="en-US" sz="2800"/>
              <a:t>说一说，再列式算一算。</a:t>
            </a:r>
            <a:endParaRPr lang="zh-CN" altLang="en-US" sz="2800"/>
          </a:p>
        </p:txBody>
      </p:sp>
      <p:sp>
        <p:nvSpPr>
          <p:cNvPr id="20483" name="文本框 9"/>
          <p:cNvSpPr txBox="1">
            <a:spLocks noChangeArrowheads="1"/>
          </p:cNvSpPr>
          <p:nvPr/>
        </p:nvSpPr>
        <p:spPr bwMode="auto">
          <a:xfrm>
            <a:off x="1489075" y="2654300"/>
            <a:ext cx="46085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/>
              <a:t>一共有多少个猫警察？</a:t>
            </a:r>
            <a:endParaRPr lang="zh-CN" altLang="en-US" sz="2800" dirty="0"/>
          </a:p>
        </p:txBody>
      </p:sp>
      <p:pic>
        <p:nvPicPr>
          <p:cNvPr id="20484" name="图片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4875" y="3175000"/>
            <a:ext cx="5049838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16688" y="3429000"/>
            <a:ext cx="16303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/>
              <a:t>   6×3 + 1</a:t>
            </a:r>
            <a:endParaRPr lang="en-US" altLang="zh-CN" sz="2400" dirty="0"/>
          </a:p>
          <a:p>
            <a:r>
              <a:rPr lang="en-US" altLang="zh-CN" sz="2400" dirty="0"/>
              <a:t>=18 + 1</a:t>
            </a:r>
            <a:endParaRPr lang="en-US" altLang="zh-CN" sz="2400" dirty="0"/>
          </a:p>
          <a:p>
            <a:r>
              <a:rPr lang="en-US" altLang="zh-CN" sz="2400" dirty="0"/>
              <a:t>=19</a:t>
            </a:r>
            <a:r>
              <a:rPr lang="zh-CN" altLang="en-US" sz="2400" dirty="0"/>
              <a:t>（个）</a:t>
            </a:r>
            <a:endParaRPr lang="zh-CN" altLang="en-US" sz="24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300788" y="5084763"/>
            <a:ext cx="23733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/>
              <a:t>答：一共有</a:t>
            </a:r>
            <a:r>
              <a:rPr lang="en-US" altLang="zh-CN" sz="2400" dirty="0"/>
              <a:t>19</a:t>
            </a:r>
            <a:r>
              <a:rPr lang="zh-CN" altLang="en-US" sz="2400" dirty="0"/>
              <a:t>个</a:t>
            </a:r>
            <a:endParaRPr lang="en-US" altLang="zh-CN" sz="2400" dirty="0"/>
          </a:p>
          <a:p>
            <a:r>
              <a:rPr lang="en-US" altLang="zh-CN" sz="2400" dirty="0"/>
              <a:t>       </a:t>
            </a:r>
            <a:r>
              <a:rPr lang="zh-CN" altLang="en-US" sz="2400" dirty="0"/>
              <a:t>猫警察。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348038" y="0"/>
            <a:ext cx="1646237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6" name="图片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908050"/>
            <a:ext cx="7215187" cy="394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图片 3" descr="u=3324734738,1732322728&amp;fm=15&amp;gp=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981075"/>
            <a:ext cx="5903913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图片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5013325"/>
            <a:ext cx="7632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4284663" y="5013325"/>
            <a:ext cx="358775" cy="576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altLang="zh-CN" sz="4000" dirty="0">
                <a:solidFill>
                  <a:schemeClr val="tx1"/>
                </a:solidFill>
              </a:rPr>
              <a:t>4</a:t>
            </a:r>
            <a:endParaRPr lang="zh-CN" altLang="en-US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WPS 演示</Application>
  <PresentationFormat>全屏显示(4:3)</PresentationFormat>
  <Paragraphs>138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Calibri</vt:lpstr>
      <vt:lpstr>微软雅黑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29</cp:revision>
  <dcterms:created xsi:type="dcterms:W3CDTF">2015-09-05T01:53:00Z</dcterms:created>
  <dcterms:modified xsi:type="dcterms:W3CDTF">2023-10-31T06:22:05Z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B0780DC8A62B45F7B5D8736146A56847_12</vt:lpwstr>
  </property>
</Properties>
</file>