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83" r:id="rId3"/>
    <p:sldId id="282" r:id="rId4"/>
    <p:sldId id="278" r:id="rId5"/>
    <p:sldId id="277" r:id="rId6"/>
    <p:sldId id="276" r:id="rId7"/>
    <p:sldId id="275" r:id="rId8"/>
    <p:sldId id="259" r:id="rId9"/>
    <p:sldId id="269" r:id="rId10"/>
    <p:sldId id="260" r:id="rId11"/>
    <p:sldId id="261" r:id="rId12"/>
    <p:sldId id="284" r:id="rId13"/>
    <p:sldId id="263" r:id="rId14"/>
  </p:sldIdLst>
  <p:sldSz cx="12192000" cy="6858000"/>
  <p:notesSz cx="6858000" cy="9144000"/>
  <p:custDataLst>
    <p:tags r:id="rId1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386" autoAdjust="0"/>
    <p:restoredTop sz="94660" autoAdjust="0"/>
  </p:normalViewPr>
  <p:slideViewPr>
    <p:cSldViewPr>
      <p:cViewPr>
        <p:scale>
          <a:sx n="100" d="100"/>
          <a:sy n="100" d="100"/>
        </p:scale>
        <p:origin x="-744" y="-29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8" Type="http://schemas.openxmlformats.org/officeDocument/2006/relationships/tags" Target="tags/tag1.xml"/><Relationship Id="rId17" Type="http://schemas.openxmlformats.org/officeDocument/2006/relationships/tableStyles" Target="tableStyles.xml"/><Relationship Id="rId16" Type="http://schemas.openxmlformats.org/officeDocument/2006/relationships/viewProps" Target="viewProps.xml"/><Relationship Id="rId15" Type="http://schemas.openxmlformats.org/officeDocument/2006/relationships/presProps" Target="presProps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48C15FB-99EB-47B5-A142-FF82E03C8DDF}" type="datetimeFigureOut">
              <a:rPr lang="zh-CN" altLang="en-US"/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82171B-69BA-4397-ADF5-9C679F734F6B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60AE3D1-023D-43CF-92AB-96A1E67FB770}" type="datetimeFigureOut">
              <a:rPr lang="zh-CN" altLang="en-US"/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060A75-E8A1-4701-87C9-AF08A5AF0C3A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8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8"/>
            <a:ext cx="80772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F62598F-459B-44BB-BAB6-90CFA6040C31}" type="datetimeFigureOut">
              <a:rPr lang="zh-CN" altLang="en-US"/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747C81-5217-433C-A62D-DD5194776A1C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12DB06D-58C4-4196-80DD-F484D4204A5F}" type="datetimeFigureOut">
              <a:rPr lang="zh-CN" altLang="en-US"/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ED08CB-D003-45DA-99DD-8AF53AB50176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AAF8376-8538-4ACD-AAE3-679E0D9117B5}" type="datetimeFigureOut">
              <a:rPr lang="zh-CN" altLang="en-US"/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21B72B-1216-42F9-8381-CA8017813A21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5410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600200"/>
            <a:ext cx="5410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BEC2FAB-74CC-4C86-891C-E4F3D2E5F6C6}" type="datetimeFigureOut">
              <a:rPr lang="zh-CN" altLang="en-US"/>
            </a:fld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7CEF8C-9EDD-491A-8202-F47C5245A85A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B1320A8-8421-4CE8-99BA-446C584AA5ED}" type="datetimeFigureOut">
              <a:rPr lang="zh-CN" altLang="en-US"/>
            </a:fld>
            <a:endParaRPr lang="en-US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21BE7E-3F3C-4C9A-AFCA-A0CBD8735D88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FD30428-703D-4D67-873D-092B3B3611F5}" type="datetimeFigureOut">
              <a:rPr lang="zh-CN" altLang="en-US"/>
            </a:fld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97664B-F69D-46C9-BA93-5DED3C1937EA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CAB6AA2-D566-479D-B871-EDE2A0EF5428}" type="datetimeFigureOut">
              <a:rPr lang="zh-CN" altLang="en-US"/>
            </a:fld>
            <a:endParaRPr lang="en-US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88080A-E4DB-45A1-89F3-6E8A5ADC0664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868A9B7-5572-4700-B5BA-4B166D894DCF}" type="datetimeFigureOut">
              <a:rPr lang="zh-CN" altLang="en-US"/>
            </a:fld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CE4AA2-08DD-4539-97DA-424505A95B09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8FE8958-B859-4DE2-A0CE-5909271ED7E3}" type="datetimeFigureOut">
              <a:rPr lang="zh-CN" altLang="en-US"/>
            </a:fld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CC3539-C139-4F52-BA82-BF396A8B140B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0"/>
            <a:ext cx="109728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eaLnBrk="0" hangingPunct="0">
              <a:defRPr sz="1400"/>
            </a:lvl1pPr>
          </a:lstStyle>
          <a:p>
            <a:fld id="{5CC24E78-8365-4261-B38C-EFF0F8C67BF1}" type="datetimeFigureOut">
              <a:rPr lang="zh-CN" altLang="en-US"/>
            </a:fld>
            <a:endParaRPr lang="en-US" altLang="zh-CN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ctr" eaLnBrk="0" hangingPunct="0">
              <a:defRPr sz="1400"/>
            </a:lvl1pPr>
          </a:lstStyle>
          <a:p>
            <a:endParaRPr lang="en-US" altLang="zh-CN"/>
          </a:p>
        </p:txBody>
      </p:sp>
      <p:sp>
        <p:nvSpPr>
          <p:cNvPr id="3789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 eaLnBrk="0" hangingPunct="0">
              <a:defRPr sz="1400"/>
            </a:lvl1pPr>
          </a:lstStyle>
          <a:p>
            <a:fld id="{9B77BDE4-BAF0-40DC-98BF-ED538B5A53A8}" type="slidenum">
              <a:rPr lang="zh-CN" altLang="en-US"/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7.png"/><Relationship Id="rId1" Type="http://schemas.openxmlformats.org/officeDocument/2006/relationships/image" Target="../media/image2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7.png"/><Relationship Id="rId1" Type="http://schemas.openxmlformats.org/officeDocument/2006/relationships/image" Target="../media/image26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6.jpeg"/></Relationships>
</file>

<file path=ppt/slides/_rels/slide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7.png"/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image" Target="../media/image21.png"/><Relationship Id="rId8" Type="http://schemas.openxmlformats.org/officeDocument/2006/relationships/image" Target="../media/image20.png"/><Relationship Id="rId7" Type="http://schemas.openxmlformats.org/officeDocument/2006/relationships/image" Target="../media/image19.png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2" Type="http://schemas.openxmlformats.org/officeDocument/2006/relationships/slideLayout" Target="../slideLayouts/slideLayout7.xml"/><Relationship Id="rId11" Type="http://schemas.openxmlformats.org/officeDocument/2006/relationships/image" Target="../media/image7.png"/><Relationship Id="rId10" Type="http://schemas.openxmlformats.org/officeDocument/2006/relationships/image" Target="../media/image22.png"/><Relationship Id="rId1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4.png"/><Relationship Id="rId1" Type="http://schemas.openxmlformats.org/officeDocument/2006/relationships/image" Target="../media/image23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3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标题 5"/>
          <p:cNvSpPr>
            <a:spLocks noGrp="1" noChangeArrowheads="1"/>
          </p:cNvSpPr>
          <p:nvPr>
            <p:ph type="ctrTitle" idx="4294967295"/>
          </p:nvPr>
        </p:nvSpPr>
        <p:spPr>
          <a:xfrm>
            <a:off x="3215680" y="620688"/>
            <a:ext cx="6858000" cy="1089025"/>
          </a:xfrm>
        </p:spPr>
        <p:txBody>
          <a:bodyPr anchor="b"/>
          <a:lstStyle/>
          <a:p>
            <a:r>
              <a:rPr lang="zh-CN" altLang="en-US" sz="4800" b="1" dirty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混合运算</a:t>
            </a:r>
            <a:endParaRPr lang="zh-CN" altLang="en-US" sz="4800" b="1" dirty="0">
              <a:solidFill>
                <a:srgbClr val="00B0F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-19025" y="1988840"/>
            <a:ext cx="12211025" cy="2880320"/>
          </a:xfrm>
        </p:spPr>
        <p:txBody>
          <a:bodyPr/>
          <a:lstStyle/>
          <a:p>
            <a:pPr marL="0" indent="0" algn="ctr">
              <a:lnSpc>
                <a:spcPct val="150000"/>
              </a:lnSpc>
              <a:buFontTx/>
              <a:buNone/>
            </a:pPr>
            <a:r>
              <a:rPr lang="zh-CN" altLang="en-US" sz="8000" b="1" dirty="0" smtClean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买</a:t>
            </a:r>
            <a:r>
              <a:rPr lang="zh-CN" altLang="en-US" sz="8000" b="1" dirty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</a:t>
            </a:r>
            <a:r>
              <a:rPr lang="zh-CN" altLang="en-US" sz="8000" b="1" dirty="0" smtClean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具</a:t>
            </a:r>
            <a:endParaRPr lang="en-US" altLang="zh-CN" sz="8000" b="1" dirty="0">
              <a:solidFill>
                <a:srgbClr val="00B0F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 algn="ctr">
              <a:lnSpc>
                <a:spcPct val="150000"/>
              </a:lnSpc>
              <a:buFontTx/>
              <a:buNone/>
            </a:pPr>
            <a:r>
              <a:rPr lang="zh-CN" altLang="en-US" sz="2400" b="1" dirty="0" smtClean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</a:t>
            </a:r>
            <a:r>
              <a:rPr lang="en-US" altLang="zh-CN" sz="2400" b="1" dirty="0" smtClean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400" b="1" dirty="0" smtClean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课时</a:t>
            </a:r>
            <a:endParaRPr lang="zh-CN" altLang="en-US" sz="2400" b="1" dirty="0">
              <a:solidFill>
                <a:srgbClr val="00B0F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流程图: 准备 6"/>
          <p:cNvSpPr/>
          <p:nvPr/>
        </p:nvSpPr>
        <p:spPr>
          <a:xfrm>
            <a:off x="4423222" y="990799"/>
            <a:ext cx="647700" cy="576262"/>
          </a:xfrm>
          <a:prstGeom prst="flowChartPreparation">
            <a:avLst/>
          </a:prstGeom>
          <a:solidFill>
            <a:schemeClr val="bg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None/>
              <a:defRPr/>
            </a:pPr>
            <a:r>
              <a:rPr lang="en-US" altLang="zh-CN" sz="3600" b="1" dirty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1</a:t>
            </a:r>
            <a:endParaRPr lang="zh-CN" altLang="en-US" sz="3600" b="1" dirty="0">
              <a:solidFill>
                <a:srgbClr val="00B0F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图片 5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0" y="765175"/>
            <a:ext cx="3013075" cy="79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3" name="Picture 14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71813" y="1196975"/>
            <a:ext cx="4579937" cy="2179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4" name="Rectangle 8"/>
          <p:cNvSpPr>
            <a:spLocks noChangeArrowheads="1"/>
          </p:cNvSpPr>
          <p:nvPr/>
        </p:nvSpPr>
        <p:spPr bwMode="auto">
          <a:xfrm>
            <a:off x="2063750" y="3644900"/>
            <a:ext cx="8154988" cy="2282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357505" indent="-357505" eaLnBrk="0" hangingPunct="0">
              <a:lnSpc>
                <a:spcPct val="150000"/>
              </a:lnSpc>
            </a:pPr>
            <a:r>
              <a:rPr lang="en-US" altLang="zh-CN" sz="2400" b="1">
                <a:solidFill>
                  <a:srgbClr val="000000"/>
                </a:solidFill>
                <a:latin typeface="Times New Roman" panose="02020603050405020304" pitchFamily="18" charset="0"/>
              </a:rPr>
              <a:t>1</a:t>
            </a:r>
            <a:r>
              <a:rPr lang="zh-CN" altLang="en-US" sz="2400" b="1">
                <a:solidFill>
                  <a:srgbClr val="000000"/>
                </a:solidFill>
                <a:latin typeface="Times New Roman" panose="02020603050405020304" pitchFamily="18" charset="0"/>
              </a:rPr>
              <a:t>．根据以上信息回答问题。</a:t>
            </a:r>
            <a:endParaRPr lang="en-US" altLang="zh-CN" sz="2400" b="1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marL="357505" indent="-357505" eaLnBrk="0" hangingPunct="0">
              <a:lnSpc>
                <a:spcPct val="150000"/>
              </a:lnSpc>
            </a:pPr>
            <a:r>
              <a:rPr lang="en-US" altLang="zh-CN" sz="2400" b="1">
                <a:solidFill>
                  <a:srgbClr val="000000"/>
                </a:solidFill>
                <a:latin typeface="Times New Roman" panose="02020603050405020304" pitchFamily="18" charset="0"/>
              </a:rPr>
              <a:t>(1)</a:t>
            </a:r>
            <a:r>
              <a:rPr lang="zh-CN" altLang="en-US" sz="2400" b="1">
                <a:solidFill>
                  <a:srgbClr val="000000"/>
                </a:solidFill>
                <a:latin typeface="Times New Roman" panose="02020603050405020304" pitchFamily="18" charset="0"/>
              </a:rPr>
              <a:t>一辆玩具小汽车和一个皮球一共多少元？</a:t>
            </a:r>
            <a:endParaRPr lang="en-US" altLang="zh-CN" sz="2400" b="1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marL="357505" indent="-357505" eaLnBrk="0" hangingPunct="0">
              <a:lnSpc>
                <a:spcPct val="150000"/>
              </a:lnSpc>
            </a:pPr>
            <a:r>
              <a:rPr lang="zh-CN" altLang="en-US" sz="2400" b="1">
                <a:solidFill>
                  <a:srgbClr val="000000"/>
                </a:solidFill>
                <a:latin typeface="Times New Roman" panose="02020603050405020304" pitchFamily="18" charset="0"/>
              </a:rPr>
              <a:t>分步算式：</a:t>
            </a:r>
            <a:r>
              <a:rPr lang="en-US" altLang="zh-CN" sz="2400" b="1">
                <a:solidFill>
                  <a:srgbClr val="000000"/>
                </a:solidFill>
                <a:latin typeface="Times New Roman" panose="02020603050405020304" pitchFamily="18" charset="0"/>
              </a:rPr>
              <a:t>__________________________________</a:t>
            </a:r>
            <a:endParaRPr lang="en-US" altLang="zh-CN" sz="2400" b="1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marL="357505" indent="-357505" eaLnBrk="0" hangingPunct="0">
              <a:lnSpc>
                <a:spcPct val="150000"/>
              </a:lnSpc>
            </a:pPr>
            <a:r>
              <a:rPr lang="zh-CN" altLang="en-US" sz="2400" b="1">
                <a:solidFill>
                  <a:srgbClr val="000000"/>
                </a:solidFill>
                <a:latin typeface="Times New Roman" panose="02020603050405020304" pitchFamily="18" charset="0"/>
              </a:rPr>
              <a:t>综合算式：</a:t>
            </a:r>
            <a:r>
              <a:rPr lang="en-US" altLang="zh-CN" sz="2400" b="1">
                <a:solidFill>
                  <a:srgbClr val="000000"/>
                </a:solidFill>
                <a:latin typeface="Times New Roman" panose="02020603050405020304" pitchFamily="18" charset="0"/>
              </a:rPr>
              <a:t>__________________________________</a:t>
            </a:r>
            <a:endParaRPr lang="en-US" altLang="zh-CN" sz="2400" b="1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3702050" y="4941888"/>
            <a:ext cx="43370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</a:rPr>
              <a:t>36÷4</a:t>
            </a:r>
            <a:r>
              <a:rPr lang="zh-CN" altLang="en-US" sz="2400" b="1">
                <a:solidFill>
                  <a:srgbClr val="FF0000"/>
                </a:solidFill>
                <a:latin typeface="Times New Roman" panose="02020603050405020304" pitchFamily="18" charset="0"/>
              </a:rPr>
              <a:t>＝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</a:rPr>
              <a:t>9(</a:t>
            </a:r>
            <a:r>
              <a:rPr lang="zh-CN" altLang="en-US" sz="2400" b="1">
                <a:solidFill>
                  <a:srgbClr val="FF0000"/>
                </a:solidFill>
                <a:latin typeface="Times New Roman" panose="02020603050405020304" pitchFamily="18" charset="0"/>
              </a:rPr>
              <a:t>元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</a:rPr>
              <a:t>)</a:t>
            </a:r>
            <a:r>
              <a:rPr lang="zh-CN" altLang="en-US" sz="2400" b="1">
                <a:solidFill>
                  <a:srgbClr val="FF0000"/>
                </a:solidFill>
                <a:latin typeface="Times New Roman" panose="02020603050405020304" pitchFamily="18" charset="0"/>
              </a:rPr>
              <a:t>　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</a:rPr>
              <a:t>9</a:t>
            </a:r>
            <a:r>
              <a:rPr lang="zh-CN" altLang="en-US" sz="2400" b="1">
                <a:solidFill>
                  <a:srgbClr val="FF0000"/>
                </a:solidFill>
                <a:latin typeface="Times New Roman" panose="02020603050405020304" pitchFamily="18" charset="0"/>
              </a:rPr>
              <a:t>＋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</a:rPr>
              <a:t>6</a:t>
            </a:r>
            <a:r>
              <a:rPr lang="zh-CN" altLang="en-US" sz="2400" b="1">
                <a:solidFill>
                  <a:srgbClr val="FF0000"/>
                </a:solidFill>
                <a:latin typeface="Times New Roman" panose="02020603050405020304" pitchFamily="18" charset="0"/>
              </a:rPr>
              <a:t>＝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</a:rPr>
              <a:t>15(</a:t>
            </a:r>
            <a:r>
              <a:rPr lang="zh-CN" altLang="en-US" sz="2400" b="1">
                <a:solidFill>
                  <a:srgbClr val="FF0000"/>
                </a:solidFill>
                <a:latin typeface="Times New Roman" panose="02020603050405020304" pitchFamily="18" charset="0"/>
              </a:rPr>
              <a:t>元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</a:rPr>
              <a:t>)</a:t>
            </a:r>
            <a:r>
              <a:rPr lang="zh-CN" altLang="en-US" sz="2400" b="1">
                <a:solidFill>
                  <a:srgbClr val="FF0000"/>
                </a:solidFill>
                <a:latin typeface="Times New Roman" panose="02020603050405020304" pitchFamily="18" charset="0"/>
              </a:rPr>
              <a:t>　 </a:t>
            </a:r>
            <a:endParaRPr lang="zh-CN" altLang="en-US" sz="2400" b="1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3708400" y="5405438"/>
            <a:ext cx="54832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</a:rPr>
              <a:t>6</a:t>
            </a:r>
            <a:r>
              <a:rPr lang="zh-CN" altLang="en-US" sz="2400" b="1">
                <a:solidFill>
                  <a:srgbClr val="FF0000"/>
                </a:solidFill>
                <a:latin typeface="Times New Roman" panose="02020603050405020304" pitchFamily="18" charset="0"/>
              </a:rPr>
              <a:t>＋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</a:rPr>
              <a:t>36÷4</a:t>
            </a:r>
            <a:r>
              <a:rPr lang="zh-CN" altLang="en-US" sz="2400" b="1">
                <a:solidFill>
                  <a:srgbClr val="FF0000"/>
                </a:solidFill>
                <a:latin typeface="Times New Roman" panose="02020603050405020304" pitchFamily="18" charset="0"/>
              </a:rPr>
              <a:t>＝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</a:rPr>
              <a:t>15(</a:t>
            </a:r>
            <a:r>
              <a:rPr lang="zh-CN" altLang="en-US" sz="2400" b="1">
                <a:solidFill>
                  <a:srgbClr val="FF0000"/>
                </a:solidFill>
                <a:latin typeface="Times New Roman" panose="02020603050405020304" pitchFamily="18" charset="0"/>
              </a:rPr>
              <a:t>元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</a:rPr>
              <a:t>)</a:t>
            </a:r>
            <a:r>
              <a:rPr lang="zh-CN" altLang="en-US" sz="2400" b="1">
                <a:solidFill>
                  <a:srgbClr val="FF0000"/>
                </a:solidFill>
                <a:latin typeface="Times New Roman" panose="02020603050405020304" pitchFamily="18" charset="0"/>
              </a:rPr>
              <a:t>或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</a:rPr>
              <a:t>36÷4</a:t>
            </a:r>
            <a:r>
              <a:rPr lang="zh-CN" altLang="en-US" sz="2400" b="1">
                <a:solidFill>
                  <a:srgbClr val="FF0000"/>
                </a:solidFill>
                <a:latin typeface="Times New Roman" panose="02020603050405020304" pitchFamily="18" charset="0"/>
              </a:rPr>
              <a:t>＋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</a:rPr>
              <a:t>6</a:t>
            </a:r>
            <a:r>
              <a:rPr lang="zh-CN" altLang="en-US" sz="2400" b="1">
                <a:solidFill>
                  <a:srgbClr val="FF0000"/>
                </a:solidFill>
                <a:latin typeface="Times New Roman" panose="02020603050405020304" pitchFamily="18" charset="0"/>
              </a:rPr>
              <a:t>＝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</a:rPr>
              <a:t>15(</a:t>
            </a:r>
            <a:r>
              <a:rPr lang="zh-CN" altLang="en-US" sz="2400" b="1">
                <a:solidFill>
                  <a:srgbClr val="FF0000"/>
                </a:solidFill>
                <a:latin typeface="Times New Roman" panose="02020603050405020304" pitchFamily="18" charset="0"/>
              </a:rPr>
              <a:t>元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</a:rPr>
              <a:t>)</a:t>
            </a:r>
            <a:r>
              <a:rPr lang="zh-CN" altLang="en-US" sz="2400" b="1">
                <a:solidFill>
                  <a:srgbClr val="FF0000"/>
                </a:solidFill>
                <a:latin typeface="Times New Roman" panose="02020603050405020304" pitchFamily="18" charset="0"/>
              </a:rPr>
              <a:t>　</a:t>
            </a:r>
            <a:endParaRPr lang="zh-CN" altLang="en-US" sz="2400" b="1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3" name="图片 5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0" y="765175"/>
            <a:ext cx="3013075" cy="79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48" name="Rectangle 8"/>
          <p:cNvSpPr>
            <a:spLocks noChangeArrowheads="1"/>
          </p:cNvSpPr>
          <p:nvPr/>
        </p:nvSpPr>
        <p:spPr bwMode="auto">
          <a:xfrm>
            <a:off x="4767263" y="1622425"/>
            <a:ext cx="5721350" cy="2282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357505" indent="-357505" eaLnBrk="0" hangingPunct="0">
              <a:lnSpc>
                <a:spcPct val="150000"/>
              </a:lnSpc>
            </a:pPr>
            <a:r>
              <a:rPr lang="en-US" altLang="zh-CN" sz="2400" b="1">
                <a:solidFill>
                  <a:srgbClr val="000000"/>
                </a:solidFill>
                <a:latin typeface="Times New Roman" panose="02020603050405020304" pitchFamily="18" charset="0"/>
              </a:rPr>
              <a:t>(2)</a:t>
            </a:r>
            <a:r>
              <a:rPr lang="zh-CN" altLang="en-US" sz="2400" b="1">
                <a:solidFill>
                  <a:srgbClr val="000000"/>
                </a:solidFill>
                <a:latin typeface="Times New Roman" panose="02020603050405020304" pitchFamily="18" charset="0"/>
              </a:rPr>
              <a:t>一辆玩具小汽车和一个皮球一共多少元？</a:t>
            </a:r>
            <a:endParaRPr lang="en-US" altLang="zh-CN" sz="2400" b="1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marL="357505" indent="-357505" eaLnBrk="0" hangingPunct="0">
              <a:lnSpc>
                <a:spcPct val="150000"/>
              </a:lnSpc>
            </a:pPr>
            <a:r>
              <a:rPr lang="zh-CN" altLang="en-US" sz="2400" b="1">
                <a:solidFill>
                  <a:srgbClr val="000000"/>
                </a:solidFill>
                <a:latin typeface="Times New Roman" panose="02020603050405020304" pitchFamily="18" charset="0"/>
              </a:rPr>
              <a:t>分步算式：</a:t>
            </a:r>
            <a:r>
              <a:rPr lang="en-US" altLang="zh-CN" sz="2400" b="1">
                <a:solidFill>
                  <a:srgbClr val="000000"/>
                </a:solidFill>
                <a:latin typeface="Times New Roman" panose="02020603050405020304" pitchFamily="18" charset="0"/>
              </a:rPr>
              <a:t>__________________________</a:t>
            </a:r>
            <a:endParaRPr lang="en-US" altLang="zh-CN" sz="2400" b="1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marL="357505" indent="-357505" eaLnBrk="0" hangingPunct="0">
              <a:lnSpc>
                <a:spcPct val="150000"/>
              </a:lnSpc>
            </a:pPr>
            <a:r>
              <a:rPr lang="zh-CN" altLang="en-US" sz="2400" b="1">
                <a:solidFill>
                  <a:srgbClr val="000000"/>
                </a:solidFill>
                <a:latin typeface="Times New Roman" panose="02020603050405020304" pitchFamily="18" charset="0"/>
              </a:rPr>
              <a:t>综合算式：</a:t>
            </a:r>
            <a:r>
              <a:rPr lang="en-US" altLang="zh-CN" sz="2400" b="1">
                <a:solidFill>
                  <a:srgbClr val="000000"/>
                </a:solidFill>
                <a:latin typeface="Times New Roman" panose="02020603050405020304" pitchFamily="18" charset="0"/>
              </a:rPr>
              <a:t>__________________________</a:t>
            </a:r>
            <a:endParaRPr lang="en-US" altLang="zh-CN" sz="2400" b="1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35849" name="Rectangle 8"/>
          <p:cNvSpPr>
            <a:spLocks noChangeArrowheads="1"/>
          </p:cNvSpPr>
          <p:nvPr/>
        </p:nvSpPr>
        <p:spPr bwMode="auto">
          <a:xfrm>
            <a:off x="4752975" y="3998913"/>
            <a:ext cx="5721350" cy="1735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357505" indent="-357505" eaLnBrk="0" hangingPunct="0">
              <a:lnSpc>
                <a:spcPct val="150000"/>
              </a:lnSpc>
            </a:pPr>
            <a:r>
              <a:rPr lang="en-US" altLang="zh-CN" sz="2400" b="1">
                <a:solidFill>
                  <a:srgbClr val="000000"/>
                </a:solidFill>
                <a:latin typeface="Times New Roman" panose="02020603050405020304" pitchFamily="18" charset="0"/>
              </a:rPr>
              <a:t>(3)</a:t>
            </a:r>
            <a:r>
              <a:rPr lang="zh-CN" altLang="en-US" sz="2400" b="1">
                <a:solidFill>
                  <a:srgbClr val="000000"/>
                </a:solidFill>
                <a:latin typeface="Times New Roman" panose="02020603050405020304" pitchFamily="18" charset="0"/>
              </a:rPr>
              <a:t>如果买</a:t>
            </a:r>
            <a:r>
              <a:rPr lang="en-US" altLang="zh-CN" sz="2400" b="1">
                <a:solidFill>
                  <a:srgbClr val="000000"/>
                </a:solidFill>
                <a:latin typeface="Times New Roman" panose="02020603050405020304" pitchFamily="18" charset="0"/>
              </a:rPr>
              <a:t>4</a:t>
            </a:r>
            <a:r>
              <a:rPr lang="zh-CN" altLang="en-US" sz="2400" b="1">
                <a:solidFill>
                  <a:srgbClr val="000000"/>
                </a:solidFill>
                <a:latin typeface="Times New Roman" panose="02020603050405020304" pitchFamily="18" charset="0"/>
              </a:rPr>
              <a:t>辆同样的玩具小汽车和</a:t>
            </a:r>
            <a:r>
              <a:rPr lang="en-US" altLang="zh-CN" sz="2400" b="1">
                <a:solidFill>
                  <a:srgbClr val="000000"/>
                </a:solidFill>
                <a:latin typeface="Times New Roman" panose="02020603050405020304" pitchFamily="18" charset="0"/>
              </a:rPr>
              <a:t>4</a:t>
            </a:r>
            <a:r>
              <a:rPr lang="zh-CN" altLang="en-US" sz="2400" b="1">
                <a:solidFill>
                  <a:srgbClr val="000000"/>
                </a:solidFill>
                <a:latin typeface="Times New Roman" panose="02020603050405020304" pitchFamily="18" charset="0"/>
              </a:rPr>
              <a:t>个皮球，一共要花多少元？</a:t>
            </a:r>
            <a:endParaRPr lang="en-US" altLang="zh-CN" sz="2400" b="1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marL="357505" indent="-357505" eaLnBrk="0" hangingPunct="0">
              <a:lnSpc>
                <a:spcPct val="150000"/>
              </a:lnSpc>
            </a:pPr>
            <a:r>
              <a:rPr lang="zh-CN" altLang="en-US" sz="2400" b="1">
                <a:solidFill>
                  <a:srgbClr val="000000"/>
                </a:solidFill>
                <a:latin typeface="Times New Roman" panose="02020603050405020304" pitchFamily="18" charset="0"/>
              </a:rPr>
              <a:t>综合算式：</a:t>
            </a:r>
            <a:r>
              <a:rPr lang="en-US" altLang="zh-CN" sz="2400" b="1">
                <a:solidFill>
                  <a:srgbClr val="000000"/>
                </a:solidFill>
                <a:latin typeface="Times New Roman" panose="02020603050405020304" pitchFamily="18" charset="0"/>
              </a:rPr>
              <a:t>_________________________</a:t>
            </a:r>
            <a:endParaRPr lang="en-US" altLang="zh-CN" sz="2400" b="1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6257925" y="2900363"/>
            <a:ext cx="41846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</a:rPr>
              <a:t>36÷4</a:t>
            </a:r>
            <a:r>
              <a:rPr lang="zh-CN" altLang="en-US" sz="2400" b="1">
                <a:solidFill>
                  <a:srgbClr val="FF0000"/>
                </a:solidFill>
                <a:latin typeface="Times New Roman" panose="02020603050405020304" pitchFamily="18" charset="0"/>
              </a:rPr>
              <a:t>＝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</a:rPr>
              <a:t>9(</a:t>
            </a:r>
            <a:r>
              <a:rPr lang="zh-CN" altLang="en-US" sz="2400" b="1">
                <a:solidFill>
                  <a:srgbClr val="FF0000"/>
                </a:solidFill>
                <a:latin typeface="Times New Roman" panose="02020603050405020304" pitchFamily="18" charset="0"/>
              </a:rPr>
              <a:t>元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</a:rPr>
              <a:t>)</a:t>
            </a:r>
            <a:r>
              <a:rPr lang="zh-CN" altLang="en-US" sz="2400" b="1">
                <a:solidFill>
                  <a:srgbClr val="FF0000"/>
                </a:solidFill>
                <a:latin typeface="Times New Roman" panose="02020603050405020304" pitchFamily="18" charset="0"/>
              </a:rPr>
              <a:t>　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</a:rPr>
              <a:t>9</a:t>
            </a:r>
            <a:r>
              <a:rPr lang="zh-CN" altLang="en-US" sz="2400" b="1">
                <a:solidFill>
                  <a:srgbClr val="FF0000"/>
                </a:solidFill>
                <a:latin typeface="Times New Roman" panose="02020603050405020304" pitchFamily="18" charset="0"/>
              </a:rPr>
              <a:t>－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</a:rPr>
              <a:t>6</a:t>
            </a:r>
            <a:r>
              <a:rPr lang="zh-CN" altLang="en-US" sz="2400" b="1">
                <a:solidFill>
                  <a:srgbClr val="FF0000"/>
                </a:solidFill>
                <a:latin typeface="Times New Roman" panose="02020603050405020304" pitchFamily="18" charset="0"/>
              </a:rPr>
              <a:t>＝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</a:rPr>
              <a:t>3(</a:t>
            </a:r>
            <a:r>
              <a:rPr lang="zh-CN" altLang="en-US" sz="2400" b="1">
                <a:solidFill>
                  <a:srgbClr val="FF0000"/>
                </a:solidFill>
                <a:latin typeface="Times New Roman" panose="02020603050405020304" pitchFamily="18" charset="0"/>
              </a:rPr>
              <a:t>元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</a:rPr>
              <a:t>)</a:t>
            </a:r>
            <a:r>
              <a:rPr lang="zh-CN" altLang="en-US" sz="2400" b="1">
                <a:solidFill>
                  <a:srgbClr val="FF0000"/>
                </a:solidFill>
                <a:latin typeface="Times New Roman" panose="02020603050405020304" pitchFamily="18" charset="0"/>
              </a:rPr>
              <a:t>　 </a:t>
            </a:r>
            <a:endParaRPr lang="zh-CN" altLang="en-US" sz="2400" b="1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6257925" y="3403600"/>
            <a:ext cx="27574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</a:rPr>
              <a:t>36÷4</a:t>
            </a:r>
            <a:r>
              <a:rPr lang="zh-CN" altLang="en-US" sz="2400" b="1">
                <a:solidFill>
                  <a:srgbClr val="FF0000"/>
                </a:solidFill>
                <a:latin typeface="Times New Roman" panose="02020603050405020304" pitchFamily="18" charset="0"/>
              </a:rPr>
              <a:t>－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</a:rPr>
              <a:t>6</a:t>
            </a:r>
            <a:r>
              <a:rPr lang="zh-CN" altLang="en-US" sz="2400" b="1">
                <a:solidFill>
                  <a:srgbClr val="FF0000"/>
                </a:solidFill>
                <a:latin typeface="Times New Roman" panose="02020603050405020304" pitchFamily="18" charset="0"/>
              </a:rPr>
              <a:t>＝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</a:rPr>
              <a:t>3(</a:t>
            </a:r>
            <a:r>
              <a:rPr lang="zh-CN" altLang="en-US" sz="2400" b="1">
                <a:solidFill>
                  <a:srgbClr val="FF0000"/>
                </a:solidFill>
                <a:latin typeface="Times New Roman" panose="02020603050405020304" pitchFamily="18" charset="0"/>
              </a:rPr>
              <a:t>元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</a:rPr>
              <a:t>)</a:t>
            </a:r>
            <a:r>
              <a:rPr lang="zh-CN" altLang="en-US" sz="2400" b="1">
                <a:solidFill>
                  <a:srgbClr val="FF0000"/>
                </a:solidFill>
                <a:latin typeface="Times New Roman" panose="02020603050405020304" pitchFamily="18" charset="0"/>
              </a:rPr>
              <a:t>　 </a:t>
            </a:r>
            <a:endParaRPr lang="zh-CN" altLang="en-US" sz="2400" b="1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6307138" y="5203825"/>
            <a:ext cx="290988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</a:rPr>
              <a:t>6×4</a:t>
            </a:r>
            <a:r>
              <a:rPr lang="zh-CN" altLang="en-US" sz="2400" b="1">
                <a:solidFill>
                  <a:srgbClr val="FF0000"/>
                </a:solidFill>
                <a:latin typeface="Times New Roman" panose="02020603050405020304" pitchFamily="18" charset="0"/>
              </a:rPr>
              <a:t>＋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</a:rPr>
              <a:t>36</a:t>
            </a:r>
            <a:r>
              <a:rPr lang="zh-CN" altLang="en-US" sz="2400" b="1">
                <a:solidFill>
                  <a:srgbClr val="FF0000"/>
                </a:solidFill>
                <a:latin typeface="Times New Roman" panose="02020603050405020304" pitchFamily="18" charset="0"/>
              </a:rPr>
              <a:t>＝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</a:rPr>
              <a:t>60(</a:t>
            </a:r>
            <a:r>
              <a:rPr lang="zh-CN" altLang="en-US" sz="2400" b="1">
                <a:solidFill>
                  <a:srgbClr val="FF0000"/>
                </a:solidFill>
                <a:latin typeface="Times New Roman" panose="02020603050405020304" pitchFamily="18" charset="0"/>
              </a:rPr>
              <a:t>元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</a:rPr>
              <a:t>)</a:t>
            </a:r>
            <a:r>
              <a:rPr lang="zh-CN" altLang="en-US" sz="2400" b="1">
                <a:solidFill>
                  <a:srgbClr val="FF0000"/>
                </a:solidFill>
                <a:latin typeface="Times New Roman" panose="02020603050405020304" pitchFamily="18" charset="0"/>
              </a:rPr>
              <a:t>　 </a:t>
            </a:r>
            <a:endParaRPr lang="zh-CN" altLang="en-US" sz="2400" b="1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35853" name="Picture 14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0663" y="2636838"/>
            <a:ext cx="4579937" cy="2179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图片 5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0" y="765175"/>
            <a:ext cx="3013075" cy="79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矩形 2"/>
          <p:cNvSpPr/>
          <p:nvPr/>
        </p:nvSpPr>
        <p:spPr>
          <a:xfrm>
            <a:off x="2805113" y="3114675"/>
            <a:ext cx="4572000" cy="173513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b="1">
                <a:solidFill>
                  <a:srgbClr val="000000"/>
                </a:solidFill>
                <a:latin typeface="Times New Roman" panose="02020603050405020304" pitchFamily="18" charset="0"/>
              </a:rPr>
              <a:t>    24</a:t>
            </a:r>
            <a:r>
              <a:rPr lang="zh-CN" altLang="en-US" sz="2400" b="1">
                <a:solidFill>
                  <a:srgbClr val="000000"/>
                </a:solidFill>
                <a:latin typeface="宋体" panose="02010600030101010101" pitchFamily="2" charset="-122"/>
              </a:rPr>
              <a:t>＋</a:t>
            </a:r>
            <a:r>
              <a:rPr lang="en-US" altLang="zh-CN" sz="2400" b="1">
                <a:solidFill>
                  <a:srgbClr val="000000"/>
                </a:solidFill>
                <a:latin typeface="Times New Roman" panose="02020603050405020304" pitchFamily="18" charset="0"/>
              </a:rPr>
              <a:t>40÷8      </a:t>
            </a:r>
            <a:r>
              <a:rPr lang="zh-CN" altLang="en-US" sz="2400" b="1">
                <a:solidFill>
                  <a:srgbClr val="000000"/>
                </a:solidFill>
                <a:latin typeface="Times New Roman" panose="02020603050405020304" pitchFamily="18" charset="0"/>
              </a:rPr>
              <a:t>改正</a:t>
            </a:r>
            <a:r>
              <a:rPr lang="en-US" altLang="zh-CN" sz="2400" b="1">
                <a:solidFill>
                  <a:srgbClr val="000000"/>
                </a:solidFill>
                <a:latin typeface="Times New Roman" panose="02020603050405020304" pitchFamily="18" charset="0"/>
              </a:rPr>
              <a:t>:  </a:t>
            </a:r>
            <a:endParaRPr lang="en-US" altLang="zh-CN" sz="2400" b="1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2400" b="1">
                <a:solidFill>
                  <a:srgbClr val="000000"/>
                </a:solidFill>
                <a:latin typeface="Times New Roman" panose="02020603050405020304" pitchFamily="18" charset="0"/>
              </a:rPr>
              <a:t>＝</a:t>
            </a:r>
            <a:r>
              <a:rPr lang="en-US" altLang="zh-CN" sz="2400" b="1">
                <a:solidFill>
                  <a:srgbClr val="000000"/>
                </a:solidFill>
                <a:latin typeface="Times New Roman" panose="02020603050405020304" pitchFamily="18" charset="0"/>
              </a:rPr>
              <a:t>64÷8</a:t>
            </a:r>
            <a:endParaRPr lang="en-US" altLang="zh-CN" sz="2400" b="1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2400" b="1">
                <a:solidFill>
                  <a:srgbClr val="000000"/>
                </a:solidFill>
                <a:latin typeface="Times New Roman" panose="02020603050405020304" pitchFamily="18" charset="0"/>
              </a:rPr>
              <a:t>＝</a:t>
            </a:r>
            <a:r>
              <a:rPr lang="en-US" altLang="zh-CN" sz="2400" b="1">
                <a:solidFill>
                  <a:srgbClr val="000000"/>
                </a:solidFill>
                <a:latin typeface="Times New Roman" panose="02020603050405020304" pitchFamily="18" charset="0"/>
              </a:rPr>
              <a:t>8  (     )</a:t>
            </a:r>
            <a:endParaRPr lang="en-US" altLang="zh-CN" sz="2400" b="1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3575050" y="4410075"/>
            <a:ext cx="43973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×</a:t>
            </a:r>
            <a:endParaRPr lang="zh-CN" altLang="en-US" sz="2000" b="1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6765925" y="3206750"/>
            <a:ext cx="2224088" cy="1735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 24+40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</a:rPr>
              <a:t>÷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8</a:t>
            </a:r>
            <a:endParaRPr lang="en-US" altLang="zh-CN" sz="2400" b="1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=24+5</a:t>
            </a:r>
            <a:endParaRPr lang="en-US" altLang="zh-CN" sz="2400" b="1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=29</a:t>
            </a:r>
            <a:endParaRPr lang="zh-CN" altLang="en-US" sz="2400" b="1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9223" name="Rectangle 8"/>
          <p:cNvSpPr>
            <a:spLocks noChangeArrowheads="1"/>
          </p:cNvSpPr>
          <p:nvPr/>
        </p:nvSpPr>
        <p:spPr bwMode="auto">
          <a:xfrm>
            <a:off x="2638425" y="2393950"/>
            <a:ext cx="6913563" cy="639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357505" indent="-357505" algn="just" latinLnBrk="1">
              <a:lnSpc>
                <a:spcPct val="150000"/>
              </a:lnSpc>
            </a:pPr>
            <a:r>
              <a:rPr lang="en-US" altLang="zh-CN" sz="2400" b="1">
                <a:solidFill>
                  <a:srgbClr val="000000"/>
                </a:solidFill>
                <a:latin typeface="Times New Roman" panose="02020603050405020304" pitchFamily="18" charset="0"/>
              </a:rPr>
              <a:t>2</a:t>
            </a:r>
            <a:r>
              <a:rPr lang="zh-CN" altLang="en-US" sz="2400" b="1">
                <a:solidFill>
                  <a:srgbClr val="000000"/>
                </a:solidFill>
                <a:latin typeface="Times New Roman" panose="02020603050405020304" pitchFamily="18" charset="0"/>
              </a:rPr>
              <a:t>．下面的计算对吗？若不对，请改正。</a:t>
            </a:r>
            <a:endParaRPr lang="zh-CN" altLang="en-US" sz="2400" b="1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5" name="图片 4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0" y="549275"/>
            <a:ext cx="3167063" cy="77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81" name="文本框1"/>
          <p:cNvSpPr txBox="1">
            <a:spLocks noChangeArrowheads="1"/>
          </p:cNvSpPr>
          <p:nvPr/>
        </p:nvSpPr>
        <p:spPr bwMode="auto">
          <a:xfrm>
            <a:off x="2424113" y="5503863"/>
            <a:ext cx="6985000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800" b="1"/>
              <a:t>你购买过哪些文具，怎样算付款的钱数？</a:t>
            </a:r>
            <a:endParaRPr lang="zh-CN" altLang="en-US" sz="2800" b="1">
              <a:latin typeface="宋体" panose="02010600030101010101" pitchFamily="2" charset="-122"/>
            </a:endParaRPr>
          </a:p>
        </p:txBody>
      </p:sp>
      <p:pic>
        <p:nvPicPr>
          <p:cNvPr id="28682" name="Picture 1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29100" y="822325"/>
            <a:ext cx="3722688" cy="2239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8683" name="Picture 11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47938" y="3198813"/>
            <a:ext cx="3213100" cy="2208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8684" name="Picture 1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448425" y="3198813"/>
            <a:ext cx="3168650" cy="2198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9" name="图片 2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0" y="549275"/>
            <a:ext cx="3132138" cy="820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0" name="图片 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35188" y="1412875"/>
            <a:ext cx="7466012" cy="290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4581" name="组合 7"/>
          <p:cNvGrpSpPr/>
          <p:nvPr/>
        </p:nvGrpSpPr>
        <p:grpSpPr bwMode="auto">
          <a:xfrm>
            <a:off x="2625725" y="4635500"/>
            <a:ext cx="6970713" cy="514350"/>
            <a:chOff x="3030535" y="573054"/>
            <a:chExt cx="6970711" cy="514414"/>
          </a:xfrm>
        </p:grpSpPr>
        <p:pic>
          <p:nvPicPr>
            <p:cNvPr id="24582" name="图片 8"/>
            <p:cNvPicPr>
              <a:picLocks noChangeAspect="1" noChangeArrowheads="1"/>
            </p:cNvPicPr>
            <p:nvPr/>
          </p:nvPicPr>
          <p:blipFill>
            <a:blip r:embed="rId3" cstate="email">
              <a:clrChange>
                <a:clrFrom>
                  <a:srgbClr val="FFFFFE"/>
                </a:clrFrom>
                <a:clrTo>
                  <a:srgbClr val="FFFFFE">
                    <a:alpha val="0"/>
                  </a:srgbClr>
                </a:clrTo>
              </a:clrChange>
            </a:blip>
            <a:srcRect t="-2" b="-6429"/>
            <a:stretch>
              <a:fillRect/>
            </a:stretch>
          </p:blipFill>
          <p:spPr bwMode="auto">
            <a:xfrm>
              <a:off x="3030535" y="574706"/>
              <a:ext cx="512841" cy="5127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4583" name="文本框 1"/>
            <p:cNvSpPr txBox="1">
              <a:spLocks noChangeArrowheads="1"/>
            </p:cNvSpPr>
            <p:nvPr/>
          </p:nvSpPr>
          <p:spPr bwMode="auto">
            <a:xfrm>
              <a:off x="3402010" y="573054"/>
              <a:ext cx="6599236" cy="4572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0" hangingPunct="0"/>
              <a:r>
                <a:rPr lang="zh-CN" altLang="en-US" sz="2400" b="1" dirty="0"/>
                <a:t>笑笑一共需要多少元？</a:t>
              </a:r>
              <a:endParaRPr lang="zh-CN" altLang="en-US" sz="2400" b="1" dirty="0"/>
            </a:p>
          </p:txBody>
        </p:sp>
      </p:grpSp>
      <p:grpSp>
        <p:nvGrpSpPr>
          <p:cNvPr id="24584" name="组合 10"/>
          <p:cNvGrpSpPr/>
          <p:nvPr/>
        </p:nvGrpSpPr>
        <p:grpSpPr bwMode="auto">
          <a:xfrm>
            <a:off x="2625725" y="5283200"/>
            <a:ext cx="6970713" cy="514350"/>
            <a:chOff x="3030535" y="573054"/>
            <a:chExt cx="6970711" cy="514414"/>
          </a:xfrm>
        </p:grpSpPr>
        <p:pic>
          <p:nvPicPr>
            <p:cNvPr id="24585" name="图片 11"/>
            <p:cNvPicPr>
              <a:picLocks noChangeAspect="1" noChangeArrowheads="1"/>
            </p:cNvPicPr>
            <p:nvPr/>
          </p:nvPicPr>
          <p:blipFill>
            <a:blip r:embed="rId3" cstate="email">
              <a:clrChange>
                <a:clrFrom>
                  <a:srgbClr val="FFFFFE"/>
                </a:clrFrom>
                <a:clrTo>
                  <a:srgbClr val="FFFFFE">
                    <a:alpha val="0"/>
                  </a:srgbClr>
                </a:clrTo>
              </a:clrChange>
            </a:blip>
            <a:srcRect t="-2" b="-6429"/>
            <a:stretch>
              <a:fillRect/>
            </a:stretch>
          </p:blipFill>
          <p:spPr bwMode="auto">
            <a:xfrm>
              <a:off x="3030535" y="574706"/>
              <a:ext cx="512841" cy="5127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4586" name="文本框 1"/>
            <p:cNvSpPr txBox="1">
              <a:spLocks noChangeArrowheads="1"/>
            </p:cNvSpPr>
            <p:nvPr/>
          </p:nvSpPr>
          <p:spPr bwMode="auto">
            <a:xfrm>
              <a:off x="3402010" y="573054"/>
              <a:ext cx="6599236" cy="4572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0" hangingPunct="0"/>
              <a:r>
                <a:rPr lang="zh-CN" altLang="en-US" sz="2400" b="1" dirty="0"/>
                <a:t>每本算术本现价比原价便宜多少元？</a:t>
              </a:r>
              <a:endParaRPr lang="zh-CN" altLang="en-US" sz="2400" b="1" dirty="0"/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5" name="图片 2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0" y="549275"/>
            <a:ext cx="3132138" cy="820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6" name="图片 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795588" y="1089025"/>
            <a:ext cx="6562725" cy="255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图片 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46475" y="4056063"/>
            <a:ext cx="608013" cy="703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图片 5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141913" y="4025900"/>
            <a:ext cx="581025" cy="703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4275138" y="4005263"/>
            <a:ext cx="669925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4000" b="1">
                <a:solidFill>
                  <a:srgbClr val="FF0000"/>
                </a:solidFill>
              </a:rPr>
              <a:t>＋</a:t>
            </a:r>
            <a:endParaRPr lang="zh-CN" altLang="en-US" sz="4000" b="1">
              <a:solidFill>
                <a:srgbClr val="FF0000"/>
              </a:solidFill>
            </a:endParaRPr>
          </a:p>
        </p:txBody>
      </p:sp>
      <p:sp>
        <p:nvSpPr>
          <p:cNvPr id="26" name="文本框 25"/>
          <p:cNvSpPr txBox="1">
            <a:spLocks noChangeArrowheads="1"/>
          </p:cNvSpPr>
          <p:nvPr/>
        </p:nvSpPr>
        <p:spPr bwMode="auto">
          <a:xfrm>
            <a:off x="5094288" y="4814888"/>
            <a:ext cx="10223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4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元</a:t>
            </a:r>
            <a:endParaRPr lang="zh-CN" altLang="en-US" sz="2400" b="1" dirty="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7" name="文本框 26"/>
          <p:cNvSpPr txBox="1">
            <a:spLocks noChangeArrowheads="1"/>
          </p:cNvSpPr>
          <p:nvPr/>
        </p:nvSpPr>
        <p:spPr bwMode="auto">
          <a:xfrm>
            <a:off x="3467100" y="4830763"/>
            <a:ext cx="10207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2400" b="1">
                <a:solidFill>
                  <a:srgbClr val="FF0000"/>
                </a:solidFill>
              </a:rPr>
              <a:t>？元</a:t>
            </a:r>
            <a:endParaRPr lang="zh-CN" altLang="en-US" sz="2400" b="1">
              <a:solidFill>
                <a:srgbClr val="FF0000"/>
              </a:solidFill>
            </a:endParaRPr>
          </a:p>
        </p:txBody>
      </p:sp>
      <p:sp>
        <p:nvSpPr>
          <p:cNvPr id="8" name="圆角矩形 7"/>
          <p:cNvSpPr/>
          <p:nvPr/>
        </p:nvSpPr>
        <p:spPr>
          <a:xfrm>
            <a:off x="2825750" y="1531938"/>
            <a:ext cx="1792288" cy="788987"/>
          </a:xfrm>
          <a:prstGeom prst="roundRect">
            <a:avLst/>
          </a:prstGeom>
          <a:noFill/>
          <a:ln>
            <a:solidFill>
              <a:srgbClr val="C0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buFontTx/>
              <a:buNone/>
              <a:defRPr/>
            </a:pPr>
            <a:endParaRPr lang="zh-CN" altLang="en-US"/>
          </a:p>
        </p:txBody>
      </p:sp>
      <p:sp>
        <p:nvSpPr>
          <p:cNvPr id="29" name="圆角矩形 28"/>
          <p:cNvSpPr/>
          <p:nvPr/>
        </p:nvSpPr>
        <p:spPr>
          <a:xfrm>
            <a:off x="6619875" y="1128713"/>
            <a:ext cx="1628775" cy="685800"/>
          </a:xfrm>
          <a:prstGeom prst="roundRect">
            <a:avLst/>
          </a:prstGeom>
          <a:noFill/>
          <a:ln>
            <a:solidFill>
              <a:srgbClr val="C0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buFontTx/>
              <a:buNone/>
              <a:defRPr/>
            </a:pPr>
            <a:endParaRPr lang="zh-CN" altLang="en-US"/>
          </a:p>
        </p:txBody>
      </p:sp>
      <p:grpSp>
        <p:nvGrpSpPr>
          <p:cNvPr id="11" name="组合 10"/>
          <p:cNvGrpSpPr/>
          <p:nvPr/>
        </p:nvGrpSpPr>
        <p:grpSpPr bwMode="auto">
          <a:xfrm>
            <a:off x="2928938" y="5400675"/>
            <a:ext cx="2165350" cy="847725"/>
            <a:chOff x="1240698" y="5438391"/>
            <a:chExt cx="2268000" cy="972000"/>
          </a:xfrm>
        </p:grpSpPr>
        <p:pic>
          <p:nvPicPr>
            <p:cNvPr id="23565" name="图片 29"/>
            <p:cNvPicPr>
              <a:picLocks noChangeAspect="1" noChangeArrowheads="1"/>
            </p:cNvPicPr>
            <p:nvPr/>
          </p:nvPicPr>
          <p:blipFill>
            <a:blip r:embed="rId5" cstate="email"/>
            <a:srcRect/>
            <a:stretch>
              <a:fillRect/>
            </a:stretch>
          </p:blipFill>
          <p:spPr bwMode="auto">
            <a:xfrm>
              <a:off x="1430013" y="5584499"/>
              <a:ext cx="608683" cy="702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3566" name="图片 30"/>
            <p:cNvPicPr>
              <a:picLocks noChangeAspect="1" noChangeArrowheads="1"/>
            </p:cNvPicPr>
            <p:nvPr/>
          </p:nvPicPr>
          <p:blipFill>
            <a:blip r:embed="rId5" cstate="email"/>
            <a:srcRect/>
            <a:stretch>
              <a:fillRect/>
            </a:stretch>
          </p:blipFill>
          <p:spPr bwMode="auto">
            <a:xfrm>
              <a:off x="2082863" y="5584499"/>
              <a:ext cx="608683" cy="702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3567" name="图片 31"/>
            <p:cNvPicPr>
              <a:picLocks noChangeAspect="1" noChangeArrowheads="1"/>
            </p:cNvPicPr>
            <p:nvPr/>
          </p:nvPicPr>
          <p:blipFill>
            <a:blip r:embed="rId5" cstate="email"/>
            <a:srcRect/>
            <a:stretch>
              <a:fillRect/>
            </a:stretch>
          </p:blipFill>
          <p:spPr bwMode="auto">
            <a:xfrm>
              <a:off x="2742804" y="5584499"/>
              <a:ext cx="608683" cy="702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" name="圆角矩形 9"/>
            <p:cNvSpPr/>
            <p:nvPr/>
          </p:nvSpPr>
          <p:spPr>
            <a:xfrm>
              <a:off x="1240698" y="5438391"/>
              <a:ext cx="2268000" cy="972000"/>
            </a:xfrm>
            <a:prstGeom prst="roundRect">
              <a:avLst>
                <a:gd name="adj" fmla="val 50000"/>
              </a:avLst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/>
              <a:endParaRPr lang="zh-CN" altLang="en-US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36" name="文本框 35"/>
          <p:cNvSpPr txBox="1">
            <a:spLocks noChangeArrowheads="1"/>
          </p:cNvSpPr>
          <p:nvPr/>
        </p:nvSpPr>
        <p:spPr bwMode="auto">
          <a:xfrm>
            <a:off x="5240338" y="5635625"/>
            <a:ext cx="116363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18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元</a:t>
            </a:r>
            <a:endParaRPr lang="zh-CN" altLang="en-US" sz="2400" b="1" dirty="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3570" name="右弧形箭头 12"/>
          <p:cNvSpPr>
            <a:spLocks noChangeArrowheads="1"/>
          </p:cNvSpPr>
          <p:nvPr/>
        </p:nvSpPr>
        <p:spPr bwMode="auto">
          <a:xfrm rot="1000698" flipH="1" flipV="1">
            <a:off x="2660650" y="4305300"/>
            <a:ext cx="447675" cy="1425575"/>
          </a:xfrm>
          <a:prstGeom prst="curvedLeftArrow">
            <a:avLst>
              <a:gd name="adj1" fmla="val 24989"/>
              <a:gd name="adj2" fmla="val 49992"/>
              <a:gd name="adj3" fmla="val 25000"/>
            </a:avLst>
          </a:prstGeom>
          <a:solidFill>
            <a:schemeClr val="accent1"/>
          </a:solidFill>
          <a:ln w="25400">
            <a:solidFill>
              <a:srgbClr val="002060"/>
            </a:solidFill>
            <a:round/>
          </a:ln>
        </p:spPr>
        <p:txBody>
          <a:bodyPr rot="10800000" anchor="ctr"/>
          <a:lstStyle/>
          <a:p>
            <a:pPr algn="ctr" eaLnBrk="0" hangingPunct="0"/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39" name="文本框 38"/>
          <p:cNvSpPr txBox="1">
            <a:spLocks noChangeArrowheads="1"/>
          </p:cNvSpPr>
          <p:nvPr/>
        </p:nvSpPr>
        <p:spPr bwMode="auto">
          <a:xfrm>
            <a:off x="2578100" y="4832350"/>
            <a:ext cx="27162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（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18÷3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）元</a:t>
            </a:r>
            <a:endParaRPr lang="zh-CN" altLang="en-US" sz="2400" b="1" dirty="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40" name="文本框 39"/>
          <p:cNvSpPr txBox="1">
            <a:spLocks noChangeArrowheads="1"/>
          </p:cNvSpPr>
          <p:nvPr/>
        </p:nvSpPr>
        <p:spPr bwMode="auto">
          <a:xfrm>
            <a:off x="7159625" y="4032250"/>
            <a:ext cx="29162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18÷3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＋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4</a:t>
            </a:r>
            <a:endParaRPr lang="zh-CN" altLang="en-US" sz="2400" b="1" dirty="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41" name="文本框 40"/>
          <p:cNvSpPr txBox="1">
            <a:spLocks noChangeArrowheads="1"/>
          </p:cNvSpPr>
          <p:nvPr/>
        </p:nvSpPr>
        <p:spPr bwMode="auto">
          <a:xfrm>
            <a:off x="6821488" y="4508500"/>
            <a:ext cx="17637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＝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6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＋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4</a:t>
            </a:r>
            <a:endParaRPr lang="zh-CN" altLang="en-US" sz="2400" b="1" dirty="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42" name="文本框 41"/>
          <p:cNvSpPr txBox="1">
            <a:spLocks noChangeArrowheads="1"/>
          </p:cNvSpPr>
          <p:nvPr/>
        </p:nvSpPr>
        <p:spPr bwMode="auto">
          <a:xfrm>
            <a:off x="6821488" y="5013325"/>
            <a:ext cx="22733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＝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10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（元）</a:t>
            </a:r>
            <a:endParaRPr lang="zh-CN" altLang="en-US" sz="2400" b="1" dirty="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43" name="文本框 42"/>
          <p:cNvSpPr txBox="1">
            <a:spLocks noChangeArrowheads="1"/>
          </p:cNvSpPr>
          <p:nvPr/>
        </p:nvSpPr>
        <p:spPr bwMode="auto">
          <a:xfrm>
            <a:off x="6499225" y="5589588"/>
            <a:ext cx="45132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答：笑笑一共需要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10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元。</a:t>
            </a:r>
            <a:endParaRPr lang="zh-CN" altLang="en-US" sz="2400" b="1" dirty="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grpSp>
        <p:nvGrpSpPr>
          <p:cNvPr id="23576" name="组合 23"/>
          <p:cNvGrpSpPr/>
          <p:nvPr/>
        </p:nvGrpSpPr>
        <p:grpSpPr bwMode="auto">
          <a:xfrm>
            <a:off x="2424113" y="3562350"/>
            <a:ext cx="6970712" cy="514350"/>
            <a:chOff x="3030535" y="573054"/>
            <a:chExt cx="6970711" cy="514414"/>
          </a:xfrm>
        </p:grpSpPr>
        <p:pic>
          <p:nvPicPr>
            <p:cNvPr id="23577" name="图片 24"/>
            <p:cNvPicPr>
              <a:picLocks noChangeAspect="1" noChangeArrowheads="1"/>
            </p:cNvPicPr>
            <p:nvPr/>
          </p:nvPicPr>
          <p:blipFill>
            <a:blip r:embed="rId6" cstate="email">
              <a:clrChange>
                <a:clrFrom>
                  <a:srgbClr val="FFFFFE"/>
                </a:clrFrom>
                <a:clrTo>
                  <a:srgbClr val="FFFFFE">
                    <a:alpha val="0"/>
                  </a:srgbClr>
                </a:clrTo>
              </a:clrChange>
            </a:blip>
            <a:srcRect t="-2" b="-6429"/>
            <a:stretch>
              <a:fillRect/>
            </a:stretch>
          </p:blipFill>
          <p:spPr bwMode="auto">
            <a:xfrm>
              <a:off x="3030535" y="574706"/>
              <a:ext cx="512841" cy="5127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3578" name="文本框 1"/>
            <p:cNvSpPr txBox="1">
              <a:spLocks noChangeArrowheads="1"/>
            </p:cNvSpPr>
            <p:nvPr/>
          </p:nvSpPr>
          <p:spPr bwMode="auto">
            <a:xfrm>
              <a:off x="3402010" y="573054"/>
              <a:ext cx="6599236" cy="4572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0" hangingPunct="0"/>
              <a:r>
                <a:rPr lang="zh-CN" altLang="en-US" sz="2400" b="1" dirty="0"/>
                <a:t>笑笑一共需要多少元？</a:t>
              </a:r>
              <a:endParaRPr lang="zh-CN" altLang="en-US" sz="2400" b="1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4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235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000"/>
                            </p:stCondLst>
                            <p:childTnLst>
                              <p:par>
                                <p:cTn id="4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26" grpId="0"/>
      <p:bldP spid="27" grpId="0"/>
      <p:bldP spid="27" grpId="1"/>
      <p:bldP spid="8" grpId="0" animBg="1"/>
      <p:bldP spid="29" grpId="0" animBg="1"/>
      <p:bldP spid="36" grpId="0"/>
      <p:bldP spid="23570" grpId="0" animBg="1"/>
      <p:bldP spid="39" grpId="0"/>
      <p:bldP spid="40" grpId="0"/>
      <p:bldP spid="41" grpId="0"/>
      <p:bldP spid="42" grpId="0"/>
      <p:bldP spid="4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1" name="图片 2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0" y="549275"/>
            <a:ext cx="3132138" cy="820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2" name="图片 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473325" y="1052513"/>
            <a:ext cx="6604000" cy="257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" name="圆角矩形 28"/>
          <p:cNvSpPr/>
          <p:nvPr/>
        </p:nvSpPr>
        <p:spPr>
          <a:xfrm>
            <a:off x="7783513" y="1789113"/>
            <a:ext cx="1293812" cy="1336675"/>
          </a:xfrm>
          <a:prstGeom prst="roundRect">
            <a:avLst/>
          </a:prstGeom>
          <a:noFill/>
          <a:ln>
            <a:solidFill>
              <a:srgbClr val="C0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buFontTx/>
              <a:buNone/>
              <a:defRPr/>
            </a:pPr>
            <a:endParaRPr lang="zh-CN" altLang="en-US"/>
          </a:p>
        </p:txBody>
      </p:sp>
      <p:sp>
        <p:nvSpPr>
          <p:cNvPr id="40" name="文本框 39"/>
          <p:cNvSpPr txBox="1">
            <a:spLocks noChangeArrowheads="1"/>
          </p:cNvSpPr>
          <p:nvPr/>
        </p:nvSpPr>
        <p:spPr bwMode="auto">
          <a:xfrm>
            <a:off x="3678238" y="4371975"/>
            <a:ext cx="291623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3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－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10÷5</a:t>
            </a:r>
            <a:endParaRPr lang="zh-CN" altLang="en-US" sz="2400" b="1" dirty="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41" name="文本框 40"/>
          <p:cNvSpPr txBox="1">
            <a:spLocks noChangeArrowheads="1"/>
          </p:cNvSpPr>
          <p:nvPr/>
        </p:nvSpPr>
        <p:spPr bwMode="auto">
          <a:xfrm>
            <a:off x="3340100" y="4805363"/>
            <a:ext cx="17621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＝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3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－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2</a:t>
            </a:r>
            <a:endParaRPr lang="zh-CN" altLang="en-US" sz="2400" b="1" dirty="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42" name="文本框 41"/>
          <p:cNvSpPr txBox="1">
            <a:spLocks noChangeArrowheads="1"/>
          </p:cNvSpPr>
          <p:nvPr/>
        </p:nvSpPr>
        <p:spPr bwMode="auto">
          <a:xfrm>
            <a:off x="3340100" y="5278438"/>
            <a:ext cx="22733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＝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1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（元）</a:t>
            </a:r>
            <a:endParaRPr lang="zh-CN" altLang="en-US" sz="2400" b="1" dirty="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43" name="文本框 42"/>
          <p:cNvSpPr txBox="1">
            <a:spLocks noChangeArrowheads="1"/>
          </p:cNvSpPr>
          <p:nvPr/>
        </p:nvSpPr>
        <p:spPr bwMode="auto">
          <a:xfrm>
            <a:off x="2768600" y="5775325"/>
            <a:ext cx="6121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答：每本算术本现价比原价便宜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1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元。</a:t>
            </a:r>
            <a:endParaRPr lang="zh-CN" altLang="en-US" sz="2400" b="1" dirty="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cxnSp>
        <p:nvCxnSpPr>
          <p:cNvPr id="22538" name="直接连接符 8"/>
          <p:cNvCxnSpPr>
            <a:cxnSpLocks noChangeShapeType="1"/>
          </p:cNvCxnSpPr>
          <p:nvPr/>
        </p:nvCxnSpPr>
        <p:spPr bwMode="auto">
          <a:xfrm>
            <a:off x="4295775" y="4797425"/>
            <a:ext cx="7239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12" name="图片 11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370638" y="4383088"/>
            <a:ext cx="2190750" cy="1062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2540" name="组合 12"/>
          <p:cNvGrpSpPr/>
          <p:nvPr/>
        </p:nvGrpSpPr>
        <p:grpSpPr bwMode="auto">
          <a:xfrm>
            <a:off x="2208213" y="3716338"/>
            <a:ext cx="6970712" cy="514350"/>
            <a:chOff x="3030535" y="573054"/>
            <a:chExt cx="6970711" cy="514414"/>
          </a:xfrm>
        </p:grpSpPr>
        <p:pic>
          <p:nvPicPr>
            <p:cNvPr id="22541" name="图片 13"/>
            <p:cNvPicPr>
              <a:picLocks noChangeAspect="1" noChangeArrowheads="1"/>
            </p:cNvPicPr>
            <p:nvPr/>
          </p:nvPicPr>
          <p:blipFill>
            <a:blip r:embed="rId4" cstate="email">
              <a:clrChange>
                <a:clrFrom>
                  <a:srgbClr val="FFFFFE"/>
                </a:clrFrom>
                <a:clrTo>
                  <a:srgbClr val="FFFFFE">
                    <a:alpha val="0"/>
                  </a:srgbClr>
                </a:clrTo>
              </a:clrChange>
            </a:blip>
            <a:srcRect t="-2" b="-6429"/>
            <a:stretch>
              <a:fillRect/>
            </a:stretch>
          </p:blipFill>
          <p:spPr bwMode="auto">
            <a:xfrm>
              <a:off x="3030535" y="574706"/>
              <a:ext cx="512841" cy="5127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542" name="文本框 1"/>
            <p:cNvSpPr txBox="1">
              <a:spLocks noChangeArrowheads="1"/>
            </p:cNvSpPr>
            <p:nvPr/>
          </p:nvSpPr>
          <p:spPr bwMode="auto">
            <a:xfrm>
              <a:off x="3402010" y="573054"/>
              <a:ext cx="6599236" cy="4572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0" hangingPunct="0"/>
              <a:r>
                <a:rPr lang="zh-CN" altLang="en-US" sz="2400" b="1" dirty="0"/>
                <a:t>每本算术本现价比原价便宜多少元？</a:t>
              </a:r>
              <a:endParaRPr lang="zh-CN" altLang="en-US" sz="2400" b="1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25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40" grpId="0"/>
      <p:bldP spid="41" grpId="0"/>
      <p:bldP spid="42" grpId="0"/>
      <p:bldP spid="4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7" name="图片 2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0" y="549275"/>
            <a:ext cx="3132138" cy="820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1508" name="组合 10"/>
          <p:cNvGrpSpPr/>
          <p:nvPr/>
        </p:nvGrpSpPr>
        <p:grpSpPr bwMode="auto">
          <a:xfrm>
            <a:off x="4651375" y="1893888"/>
            <a:ext cx="4932363" cy="2055812"/>
            <a:chOff x="1307868" y="1494562"/>
            <a:chExt cx="5803413" cy="2336872"/>
          </a:xfrm>
        </p:grpSpPr>
        <p:pic>
          <p:nvPicPr>
            <p:cNvPr id="21509" name="图片 3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1307868" y="1494562"/>
              <a:ext cx="5803413" cy="23368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510" name="图片 5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2322857" y="1932861"/>
              <a:ext cx="1673079" cy="15681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511" name="图片 6"/>
            <p:cNvPicPr>
              <a:picLocks noChangeAspect="1" noChangeArrowheads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4604716" y="1969340"/>
              <a:ext cx="1709636" cy="14951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1512" name="组合 12"/>
          <p:cNvGrpSpPr/>
          <p:nvPr/>
        </p:nvGrpSpPr>
        <p:grpSpPr bwMode="auto">
          <a:xfrm>
            <a:off x="2100263" y="4125913"/>
            <a:ext cx="5108575" cy="2111375"/>
            <a:chOff x="1203930" y="4059959"/>
            <a:chExt cx="5803413" cy="2336872"/>
          </a:xfrm>
        </p:grpSpPr>
        <p:pic>
          <p:nvPicPr>
            <p:cNvPr id="21513" name="图片 29"/>
            <p:cNvPicPr>
              <a:picLocks noChangeAspect="1" noChangeArrowheads="1"/>
            </p:cNvPicPr>
            <p:nvPr/>
          </p:nvPicPr>
          <p:blipFill>
            <a:blip r:embed="rId5" cstate="email"/>
            <a:srcRect/>
            <a:stretch>
              <a:fillRect/>
            </a:stretch>
          </p:blipFill>
          <p:spPr bwMode="auto">
            <a:xfrm>
              <a:off x="1203930" y="4059959"/>
              <a:ext cx="5803413" cy="23368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514" name="图片 7"/>
            <p:cNvPicPr>
              <a:picLocks noChangeAspect="1" noChangeArrowheads="1"/>
            </p:cNvPicPr>
            <p:nvPr/>
          </p:nvPicPr>
          <p:blipFill>
            <a:blip r:embed="rId6" cstate="email"/>
            <a:srcRect/>
            <a:stretch>
              <a:fillRect/>
            </a:stretch>
          </p:blipFill>
          <p:spPr bwMode="auto">
            <a:xfrm>
              <a:off x="2065739" y="4653137"/>
              <a:ext cx="2115928" cy="12915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515" name="图片 9"/>
            <p:cNvPicPr>
              <a:picLocks noChangeAspect="1" noChangeArrowheads="1"/>
            </p:cNvPicPr>
            <p:nvPr/>
          </p:nvPicPr>
          <p:blipFill>
            <a:blip r:embed="rId7" cstate="email"/>
            <a:srcRect/>
            <a:stretch>
              <a:fillRect/>
            </a:stretch>
          </p:blipFill>
          <p:spPr bwMode="auto">
            <a:xfrm>
              <a:off x="4417591" y="4662151"/>
              <a:ext cx="1893773" cy="12825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4" name="图片 13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8275638" y="2967038"/>
            <a:ext cx="1089025" cy="717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" name="图片 35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698875" y="5349875"/>
            <a:ext cx="1087438" cy="71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图片 14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1271588" y="2333625"/>
            <a:ext cx="3800475" cy="1176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图片 15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7154863" y="4799013"/>
            <a:ext cx="2505075" cy="1173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1520" name="组合 16"/>
          <p:cNvGrpSpPr/>
          <p:nvPr/>
        </p:nvGrpSpPr>
        <p:grpSpPr bwMode="auto">
          <a:xfrm>
            <a:off x="1789113" y="1395413"/>
            <a:ext cx="6970712" cy="514350"/>
            <a:chOff x="3030535" y="573054"/>
            <a:chExt cx="6970711" cy="514414"/>
          </a:xfrm>
        </p:grpSpPr>
        <p:pic>
          <p:nvPicPr>
            <p:cNvPr id="21521" name="图片 17"/>
            <p:cNvPicPr>
              <a:picLocks noChangeAspect="1" noChangeArrowheads="1"/>
            </p:cNvPicPr>
            <p:nvPr/>
          </p:nvPicPr>
          <p:blipFill>
            <a:blip r:embed="rId11" cstate="email">
              <a:clrChange>
                <a:clrFrom>
                  <a:srgbClr val="FFFFFE"/>
                </a:clrFrom>
                <a:clrTo>
                  <a:srgbClr val="FFFFFE">
                    <a:alpha val="0"/>
                  </a:srgbClr>
                </a:clrTo>
              </a:clrChange>
            </a:blip>
            <a:srcRect t="-2" b="-6429"/>
            <a:stretch>
              <a:fillRect/>
            </a:stretch>
          </p:blipFill>
          <p:spPr bwMode="auto">
            <a:xfrm>
              <a:off x="3030535" y="574706"/>
              <a:ext cx="512841" cy="5127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522" name="文本框 1"/>
            <p:cNvSpPr txBox="1">
              <a:spLocks noChangeArrowheads="1"/>
            </p:cNvSpPr>
            <p:nvPr/>
          </p:nvSpPr>
          <p:spPr bwMode="auto">
            <a:xfrm>
              <a:off x="3402010" y="573054"/>
              <a:ext cx="6599236" cy="4572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0" hangingPunct="0"/>
              <a:r>
                <a:rPr lang="zh-CN" altLang="en-US" sz="2400" b="1"/>
                <a:t>哪种做法对？说一说。</a:t>
              </a:r>
              <a:endParaRPr lang="zh-CN" altLang="en-US" sz="2400" b="1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图片 6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0" y="579438"/>
            <a:ext cx="3014663" cy="796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5" name="TextBox 4"/>
          <p:cNvSpPr txBox="1">
            <a:spLocks noChangeArrowheads="1"/>
          </p:cNvSpPr>
          <p:nvPr/>
        </p:nvSpPr>
        <p:spPr bwMode="auto">
          <a:xfrm>
            <a:off x="1801813" y="1743075"/>
            <a:ext cx="55086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400" b="1">
                <a:latin typeface="Times New Roman" panose="02020603050405020304" pitchFamily="18" charset="0"/>
                <a:ea typeface="楷体_GB2312" pitchFamily="49" charset="-122"/>
              </a:rPr>
              <a:t>1.</a:t>
            </a:r>
            <a:endParaRPr lang="zh-CN" altLang="en-US" sz="2400" b="1">
              <a:latin typeface="Times New Roman" panose="02020603050405020304" pitchFamily="18" charset="0"/>
              <a:ea typeface="楷体_GB2312" pitchFamily="49" charset="-122"/>
            </a:endParaRPr>
          </a:p>
        </p:txBody>
      </p:sp>
      <p:pic>
        <p:nvPicPr>
          <p:cNvPr id="5126" name="图片 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306638" y="1706563"/>
            <a:ext cx="6842125" cy="1938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8" name="TextBox 4"/>
          <p:cNvSpPr txBox="1">
            <a:spLocks noChangeArrowheads="1"/>
          </p:cNvSpPr>
          <p:nvPr/>
        </p:nvSpPr>
        <p:spPr bwMode="auto">
          <a:xfrm>
            <a:off x="1749425" y="3560763"/>
            <a:ext cx="85232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buFontTx/>
              <a:buNone/>
              <a:defRPr/>
            </a:pPr>
            <a:r>
              <a:rPr lang="zh-CN" altLang="en-US" sz="2400" b="1" dirty="0" smtClean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（</a:t>
            </a:r>
            <a:r>
              <a:rPr lang="en-US" altLang="zh-CN" sz="2400" b="1" dirty="0" smtClean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1</a:t>
            </a:r>
            <a:r>
              <a:rPr lang="zh-CN" altLang="en-US" sz="2400" b="1" dirty="0" smtClean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）买</a:t>
            </a:r>
            <a:r>
              <a:rPr lang="en-US" altLang="zh-CN" sz="2400" b="1" dirty="0" smtClean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1</a:t>
            </a:r>
            <a:r>
              <a:rPr lang="zh-CN" altLang="en-US" sz="2400" b="1" dirty="0" smtClean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个奶油面包和</a:t>
            </a:r>
            <a:r>
              <a:rPr lang="en-US" altLang="zh-CN" sz="2400" b="1" dirty="0" smtClean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1</a:t>
            </a:r>
            <a:r>
              <a:rPr lang="zh-CN" altLang="en-US" sz="2400" b="1" dirty="0" smtClean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个巧克力面包，一共需要多少元？</a:t>
            </a:r>
            <a:endParaRPr lang="zh-CN" altLang="en-US" sz="2400" b="1" dirty="0" smtClean="0">
              <a:latin typeface="Times New Roman" panose="02020603050405020304" pitchFamily="18" charset="0"/>
              <a:ea typeface="+mn-ea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21509" name="TextBox 4"/>
          <p:cNvSpPr txBox="1">
            <a:spLocks noChangeArrowheads="1"/>
          </p:cNvSpPr>
          <p:nvPr/>
        </p:nvSpPr>
        <p:spPr bwMode="auto">
          <a:xfrm>
            <a:off x="1749425" y="4138613"/>
            <a:ext cx="85232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buFontTx/>
              <a:buNone/>
              <a:defRPr/>
            </a:pPr>
            <a:r>
              <a:rPr lang="zh-CN" altLang="en-US" sz="2400" b="1" dirty="0" smtClean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（</a:t>
            </a:r>
            <a:r>
              <a:rPr lang="en-US" altLang="zh-CN" sz="2400" b="1" dirty="0" smtClean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2</a:t>
            </a:r>
            <a:r>
              <a:rPr lang="zh-CN" altLang="en-US" sz="2400" b="1" dirty="0" smtClean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）</a:t>
            </a:r>
            <a:r>
              <a:rPr lang="en-US" altLang="zh-CN" sz="2400" b="1" dirty="0" smtClean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1</a:t>
            </a:r>
            <a:r>
              <a:rPr lang="zh-CN" altLang="en-US" sz="2400" b="1" dirty="0" smtClean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个巧克力面包比</a:t>
            </a:r>
            <a:r>
              <a:rPr lang="en-US" altLang="zh-CN" sz="2400" b="1" dirty="0" smtClean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1</a:t>
            </a:r>
            <a:r>
              <a:rPr lang="zh-CN" altLang="en-US" sz="2400" b="1" dirty="0" smtClean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个火腿面包贵多少元？</a:t>
            </a:r>
            <a:endParaRPr lang="zh-CN" altLang="en-US" sz="2400" b="1" dirty="0" smtClean="0">
              <a:latin typeface="Times New Roman" panose="02020603050405020304" pitchFamily="18" charset="0"/>
              <a:ea typeface="+mn-ea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12" name="文本框 11"/>
          <p:cNvSpPr txBox="1">
            <a:spLocks noChangeArrowheads="1"/>
          </p:cNvSpPr>
          <p:nvPr/>
        </p:nvSpPr>
        <p:spPr bwMode="auto">
          <a:xfrm>
            <a:off x="2005013" y="4718050"/>
            <a:ext cx="362743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2400" b="1">
                <a:solidFill>
                  <a:srgbClr val="FF0000"/>
                </a:solidFill>
                <a:latin typeface="Times New Roman" panose="02020603050405020304" pitchFamily="18" charset="0"/>
              </a:rPr>
              <a:t>（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</a:rPr>
              <a:t>1</a:t>
            </a:r>
            <a:r>
              <a:rPr lang="zh-CN" altLang="en-US" sz="2400" b="1">
                <a:solidFill>
                  <a:srgbClr val="FF0000"/>
                </a:solidFill>
                <a:latin typeface="Times New Roman" panose="02020603050405020304" pitchFamily="18" charset="0"/>
              </a:rPr>
              <a:t>）  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</a:rPr>
              <a:t>14÷2</a:t>
            </a:r>
            <a:r>
              <a:rPr lang="zh-CN" altLang="en-US" sz="2400" b="1">
                <a:solidFill>
                  <a:srgbClr val="FF0000"/>
                </a:solidFill>
                <a:latin typeface="Times New Roman" panose="02020603050405020304" pitchFamily="18" charset="0"/>
              </a:rPr>
              <a:t>＋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</a:rPr>
              <a:t>5</a:t>
            </a:r>
            <a:endParaRPr lang="zh-CN" altLang="en-US" sz="2400" b="1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3" name="文本框 12"/>
          <p:cNvSpPr txBox="1">
            <a:spLocks noChangeArrowheads="1"/>
          </p:cNvSpPr>
          <p:nvPr/>
        </p:nvSpPr>
        <p:spPr bwMode="auto">
          <a:xfrm>
            <a:off x="6010275" y="4718050"/>
            <a:ext cx="34702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2400" b="1">
                <a:solidFill>
                  <a:srgbClr val="FF0000"/>
                </a:solidFill>
                <a:latin typeface="Times New Roman" panose="02020603050405020304" pitchFamily="18" charset="0"/>
              </a:rPr>
              <a:t>（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</a:rPr>
              <a:t>2</a:t>
            </a:r>
            <a:r>
              <a:rPr lang="zh-CN" altLang="en-US" sz="2400" b="1">
                <a:solidFill>
                  <a:srgbClr val="FF0000"/>
                </a:solidFill>
                <a:latin typeface="Times New Roman" panose="02020603050405020304" pitchFamily="18" charset="0"/>
              </a:rPr>
              <a:t>） 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</a:rPr>
              <a:t>5</a:t>
            </a:r>
            <a:r>
              <a:rPr lang="zh-CN" altLang="en-US" sz="2400" b="1">
                <a:solidFill>
                  <a:srgbClr val="FF0000"/>
                </a:solidFill>
                <a:latin typeface="Times New Roman" panose="02020603050405020304" pitchFamily="18" charset="0"/>
              </a:rPr>
              <a:t>－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</a:rPr>
              <a:t>12÷3</a:t>
            </a:r>
            <a:endParaRPr lang="zh-CN" altLang="en-US" sz="2400" b="1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4" name="文本框 13"/>
          <p:cNvSpPr txBox="1">
            <a:spLocks noChangeArrowheads="1"/>
          </p:cNvSpPr>
          <p:nvPr/>
        </p:nvSpPr>
        <p:spPr bwMode="auto">
          <a:xfrm>
            <a:off x="2554288" y="5241925"/>
            <a:ext cx="169386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2400" b="1">
                <a:solidFill>
                  <a:srgbClr val="FF0000"/>
                </a:solidFill>
                <a:latin typeface="Times New Roman" panose="02020603050405020304" pitchFamily="18" charset="0"/>
              </a:rPr>
              <a:t>＝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</a:rPr>
              <a:t>7</a:t>
            </a:r>
            <a:r>
              <a:rPr lang="zh-CN" altLang="en-US" sz="2400" b="1">
                <a:solidFill>
                  <a:srgbClr val="FF0000"/>
                </a:solidFill>
                <a:latin typeface="Times New Roman" panose="02020603050405020304" pitchFamily="18" charset="0"/>
              </a:rPr>
              <a:t>＋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</a:rPr>
              <a:t>5</a:t>
            </a:r>
            <a:endParaRPr lang="zh-CN" altLang="en-US" sz="2400" b="1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5" name="文本框 14"/>
          <p:cNvSpPr txBox="1">
            <a:spLocks noChangeArrowheads="1"/>
          </p:cNvSpPr>
          <p:nvPr/>
        </p:nvSpPr>
        <p:spPr bwMode="auto">
          <a:xfrm>
            <a:off x="2554288" y="5819775"/>
            <a:ext cx="234156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2400" b="1">
                <a:solidFill>
                  <a:srgbClr val="FF0000"/>
                </a:solidFill>
                <a:latin typeface="Times New Roman" panose="02020603050405020304" pitchFamily="18" charset="0"/>
              </a:rPr>
              <a:t>＝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</a:rPr>
              <a:t>12</a:t>
            </a:r>
            <a:r>
              <a:rPr lang="zh-CN" altLang="en-US" sz="2400" b="1">
                <a:solidFill>
                  <a:srgbClr val="FF0000"/>
                </a:solidFill>
                <a:latin typeface="Times New Roman" panose="02020603050405020304" pitchFamily="18" charset="0"/>
              </a:rPr>
              <a:t>（元）</a:t>
            </a:r>
            <a:endParaRPr lang="zh-CN" altLang="en-US" sz="2400" b="1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6" name="文本框 15"/>
          <p:cNvSpPr txBox="1">
            <a:spLocks noChangeArrowheads="1"/>
          </p:cNvSpPr>
          <p:nvPr/>
        </p:nvSpPr>
        <p:spPr bwMode="auto">
          <a:xfrm>
            <a:off x="6521450" y="5270500"/>
            <a:ext cx="16922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2400" b="1">
                <a:solidFill>
                  <a:srgbClr val="FF0000"/>
                </a:solidFill>
                <a:latin typeface="Times New Roman" panose="02020603050405020304" pitchFamily="18" charset="0"/>
              </a:rPr>
              <a:t>＝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</a:rPr>
              <a:t>5</a:t>
            </a:r>
            <a:r>
              <a:rPr lang="zh-CN" altLang="en-US" sz="2400" b="1">
                <a:solidFill>
                  <a:srgbClr val="FF0000"/>
                </a:solidFill>
                <a:latin typeface="Times New Roman" panose="02020603050405020304" pitchFamily="18" charset="0"/>
              </a:rPr>
              <a:t>－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</a:rPr>
              <a:t>4</a:t>
            </a:r>
            <a:endParaRPr lang="zh-CN" altLang="en-US" sz="2400" b="1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7" name="文本框 16"/>
          <p:cNvSpPr txBox="1">
            <a:spLocks noChangeArrowheads="1"/>
          </p:cNvSpPr>
          <p:nvPr/>
        </p:nvSpPr>
        <p:spPr bwMode="auto">
          <a:xfrm>
            <a:off x="6521450" y="5848350"/>
            <a:ext cx="23415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2400" b="1">
                <a:solidFill>
                  <a:srgbClr val="FF0000"/>
                </a:solidFill>
                <a:latin typeface="Times New Roman" panose="02020603050405020304" pitchFamily="18" charset="0"/>
              </a:rPr>
              <a:t>＝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</a:rPr>
              <a:t>1</a:t>
            </a:r>
            <a:r>
              <a:rPr lang="zh-CN" altLang="en-US" sz="2400" b="1">
                <a:solidFill>
                  <a:srgbClr val="FF0000"/>
                </a:solidFill>
                <a:latin typeface="Times New Roman" panose="02020603050405020304" pitchFamily="18" charset="0"/>
              </a:rPr>
              <a:t>（元）</a:t>
            </a:r>
            <a:endParaRPr lang="zh-CN" altLang="en-US" sz="2400" b="1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16" grpId="0"/>
      <p:bldP spid="1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3" name="图片 6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0" y="579438"/>
            <a:ext cx="3014663" cy="796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0" name="TextBox 4"/>
          <p:cNvSpPr txBox="1">
            <a:spLocks noChangeArrowheads="1"/>
          </p:cNvSpPr>
          <p:nvPr/>
        </p:nvSpPr>
        <p:spPr bwMode="auto">
          <a:xfrm>
            <a:off x="1944688" y="1816100"/>
            <a:ext cx="74644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buFontTx/>
              <a:buNone/>
              <a:defRPr/>
            </a:pPr>
            <a:r>
              <a:rPr lang="en-US" altLang="zh-CN" sz="2400" b="1" dirty="0" smtClean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2.</a:t>
            </a:r>
            <a:r>
              <a:rPr lang="zh-CN" altLang="en-US" sz="2400" b="1" dirty="0" smtClean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说一说先算什么，再算什么，并计算。</a:t>
            </a:r>
            <a:endParaRPr lang="zh-CN" altLang="en-US" sz="2400" b="1" dirty="0" smtClean="0">
              <a:latin typeface="Times New Roman" panose="02020603050405020304" pitchFamily="18" charset="0"/>
              <a:ea typeface="+mn-ea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14" name="文本框 13"/>
          <p:cNvSpPr txBox="1">
            <a:spLocks noChangeArrowheads="1"/>
          </p:cNvSpPr>
          <p:nvPr/>
        </p:nvSpPr>
        <p:spPr bwMode="auto">
          <a:xfrm>
            <a:off x="2382838" y="3181350"/>
            <a:ext cx="16922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0" hangingPunct="0">
              <a:buFontTx/>
              <a:buNone/>
              <a:defRPr/>
            </a:pPr>
            <a:r>
              <a:rPr lang="zh-CN" altLang="en-US" sz="2400" b="1" smtClean="0">
                <a:solidFill>
                  <a:srgbClr val="7030A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＝</a:t>
            </a:r>
            <a:r>
              <a:rPr lang="en-US" altLang="zh-CN" sz="2400" b="1" smtClean="0">
                <a:solidFill>
                  <a:srgbClr val="7030A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4</a:t>
            </a:r>
            <a:r>
              <a:rPr lang="zh-CN" altLang="en-US" sz="2400" b="1" smtClean="0">
                <a:solidFill>
                  <a:srgbClr val="7030A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＋</a:t>
            </a:r>
            <a:r>
              <a:rPr lang="en-US" altLang="zh-CN" sz="2400" b="1" smtClean="0">
                <a:solidFill>
                  <a:srgbClr val="7030A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3</a:t>
            </a:r>
            <a:endParaRPr lang="zh-CN" altLang="en-US" sz="2400" b="1" smtClean="0">
              <a:solidFill>
                <a:srgbClr val="7030A0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15" name="文本框 14"/>
          <p:cNvSpPr txBox="1">
            <a:spLocks noChangeArrowheads="1"/>
          </p:cNvSpPr>
          <p:nvPr/>
        </p:nvSpPr>
        <p:spPr bwMode="auto">
          <a:xfrm>
            <a:off x="2382838" y="3759200"/>
            <a:ext cx="9048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0" hangingPunct="0">
              <a:buFontTx/>
              <a:buNone/>
              <a:defRPr/>
            </a:pPr>
            <a:r>
              <a:rPr lang="zh-CN" altLang="en-US" sz="2400" b="1" smtClean="0">
                <a:solidFill>
                  <a:srgbClr val="7030A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＝</a:t>
            </a:r>
            <a:r>
              <a:rPr lang="en-US" altLang="zh-CN" sz="2400" b="1" smtClean="0">
                <a:solidFill>
                  <a:srgbClr val="7030A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7</a:t>
            </a:r>
            <a:endParaRPr lang="zh-CN" altLang="en-US" sz="2400" b="1" smtClean="0">
              <a:solidFill>
                <a:srgbClr val="7030A0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22533" name="TextBox 4"/>
          <p:cNvSpPr txBox="1">
            <a:spLocks noChangeArrowheads="1"/>
          </p:cNvSpPr>
          <p:nvPr/>
        </p:nvSpPr>
        <p:spPr bwMode="auto">
          <a:xfrm>
            <a:off x="2757488" y="2568575"/>
            <a:ext cx="170338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buFontTx/>
              <a:buNone/>
              <a:defRPr/>
            </a:pPr>
            <a:r>
              <a:rPr lang="en-US" altLang="zh-CN" sz="2400" b="1" smtClean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4</a:t>
            </a:r>
            <a:r>
              <a:rPr lang="zh-CN" altLang="en-US" sz="2400" b="1" smtClean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＋</a:t>
            </a:r>
            <a:r>
              <a:rPr lang="en-US" altLang="zh-CN" sz="2400" b="1" smtClean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24÷8</a:t>
            </a:r>
            <a:endParaRPr lang="zh-CN" altLang="en-US" sz="2400" b="1" smtClean="0">
              <a:latin typeface="Times New Roman" panose="02020603050405020304" pitchFamily="18" charset="0"/>
              <a:ea typeface="+mn-ea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22534" name="TextBox 4"/>
          <p:cNvSpPr txBox="1">
            <a:spLocks noChangeArrowheads="1"/>
          </p:cNvSpPr>
          <p:nvPr/>
        </p:nvSpPr>
        <p:spPr bwMode="auto">
          <a:xfrm>
            <a:off x="5227638" y="2568575"/>
            <a:ext cx="170338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buFontTx/>
              <a:buNone/>
              <a:defRPr/>
            </a:pPr>
            <a:r>
              <a:rPr lang="en-US" altLang="zh-CN" sz="2400" b="1" smtClean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72÷8</a:t>
            </a:r>
            <a:r>
              <a:rPr lang="zh-CN" altLang="en-US" sz="2400" b="1" smtClean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－</a:t>
            </a:r>
            <a:r>
              <a:rPr lang="en-US" altLang="zh-CN" sz="2400" b="1" smtClean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3</a:t>
            </a:r>
            <a:endParaRPr lang="zh-CN" altLang="en-US" sz="2400" b="1" smtClean="0">
              <a:latin typeface="Times New Roman" panose="02020603050405020304" pitchFamily="18" charset="0"/>
              <a:ea typeface="+mn-ea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22535" name="TextBox 4"/>
          <p:cNvSpPr txBox="1">
            <a:spLocks noChangeArrowheads="1"/>
          </p:cNvSpPr>
          <p:nvPr/>
        </p:nvSpPr>
        <p:spPr bwMode="auto">
          <a:xfrm>
            <a:off x="7777163" y="2559050"/>
            <a:ext cx="170338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buFontTx/>
              <a:buNone/>
              <a:defRPr/>
            </a:pPr>
            <a:r>
              <a:rPr lang="en-US" altLang="zh-CN" sz="2400" b="1" smtClean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5</a:t>
            </a:r>
            <a:r>
              <a:rPr lang="zh-CN" altLang="en-US" sz="2400" b="1" smtClean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－</a:t>
            </a:r>
            <a:r>
              <a:rPr lang="en-US" altLang="zh-CN" sz="2400" b="1" smtClean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8÷4</a:t>
            </a:r>
            <a:endParaRPr lang="zh-CN" altLang="en-US" sz="2400" b="1" smtClean="0">
              <a:latin typeface="Times New Roman" panose="02020603050405020304" pitchFamily="18" charset="0"/>
              <a:ea typeface="+mn-ea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22536" name="TextBox 4"/>
          <p:cNvSpPr txBox="1">
            <a:spLocks noChangeArrowheads="1"/>
          </p:cNvSpPr>
          <p:nvPr/>
        </p:nvSpPr>
        <p:spPr bwMode="auto">
          <a:xfrm>
            <a:off x="2728913" y="4367213"/>
            <a:ext cx="170338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buFontTx/>
              <a:buNone/>
              <a:defRPr/>
            </a:pPr>
            <a:r>
              <a:rPr lang="en-US" altLang="zh-CN" sz="2400" b="1" smtClean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45</a:t>
            </a:r>
            <a:r>
              <a:rPr lang="zh-CN" altLang="en-US" sz="2400" b="1" smtClean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－</a:t>
            </a:r>
            <a:r>
              <a:rPr lang="en-US" altLang="zh-CN" sz="2400" b="1" smtClean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5×4</a:t>
            </a:r>
            <a:endParaRPr lang="zh-CN" altLang="en-US" sz="2400" b="1" smtClean="0">
              <a:latin typeface="Times New Roman" panose="02020603050405020304" pitchFamily="18" charset="0"/>
              <a:ea typeface="+mn-ea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22537" name="TextBox 4"/>
          <p:cNvSpPr txBox="1">
            <a:spLocks noChangeArrowheads="1"/>
          </p:cNvSpPr>
          <p:nvPr/>
        </p:nvSpPr>
        <p:spPr bwMode="auto">
          <a:xfrm>
            <a:off x="5197475" y="4367213"/>
            <a:ext cx="17033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buFontTx/>
              <a:buNone/>
              <a:defRPr/>
            </a:pPr>
            <a:r>
              <a:rPr lang="en-US" altLang="zh-CN" sz="2400" b="1" smtClean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86</a:t>
            </a:r>
            <a:r>
              <a:rPr lang="zh-CN" altLang="en-US" sz="2400" b="1" smtClean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－</a:t>
            </a:r>
            <a:r>
              <a:rPr lang="en-US" altLang="zh-CN" sz="2400" b="1" smtClean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6×8</a:t>
            </a:r>
            <a:endParaRPr lang="zh-CN" altLang="en-US" sz="2400" b="1" smtClean="0">
              <a:latin typeface="Times New Roman" panose="02020603050405020304" pitchFamily="18" charset="0"/>
              <a:ea typeface="+mn-ea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22538" name="TextBox 4"/>
          <p:cNvSpPr txBox="1">
            <a:spLocks noChangeArrowheads="1"/>
          </p:cNvSpPr>
          <p:nvPr/>
        </p:nvSpPr>
        <p:spPr bwMode="auto">
          <a:xfrm>
            <a:off x="7747000" y="4359275"/>
            <a:ext cx="17033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buFontTx/>
              <a:buNone/>
              <a:defRPr/>
            </a:pPr>
            <a:r>
              <a:rPr lang="en-US" altLang="zh-CN" sz="2400" b="1" smtClean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9</a:t>
            </a:r>
            <a:r>
              <a:rPr lang="zh-CN" altLang="en-US" sz="2400" b="1" smtClean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＋</a:t>
            </a:r>
            <a:r>
              <a:rPr lang="en-US" altLang="zh-CN" sz="2400" b="1" smtClean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81÷9</a:t>
            </a:r>
            <a:endParaRPr lang="zh-CN" altLang="en-US" sz="2400" b="1" smtClean="0">
              <a:latin typeface="Times New Roman" panose="02020603050405020304" pitchFamily="18" charset="0"/>
              <a:ea typeface="+mn-ea"/>
              <a:cs typeface="Times New Roman" panose="02020603050405020304" pitchFamily="18" charset="0"/>
              <a:sym typeface="+mn-ea"/>
            </a:endParaRPr>
          </a:p>
        </p:txBody>
      </p:sp>
      <p:cxnSp>
        <p:nvCxnSpPr>
          <p:cNvPr id="6" name="直接连接符 5"/>
          <p:cNvCxnSpPr/>
          <p:nvPr/>
        </p:nvCxnSpPr>
        <p:spPr>
          <a:xfrm>
            <a:off x="3243263" y="3028950"/>
            <a:ext cx="900112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/>
          <p:nvPr/>
        </p:nvCxnSpPr>
        <p:spPr>
          <a:xfrm>
            <a:off x="5232400" y="3021013"/>
            <a:ext cx="900113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/>
        </p:nvCxnSpPr>
        <p:spPr>
          <a:xfrm>
            <a:off x="8270875" y="3021013"/>
            <a:ext cx="790575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>
            <a:off x="3360738" y="4821238"/>
            <a:ext cx="755650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/>
          <p:cNvCxnSpPr/>
          <p:nvPr/>
        </p:nvCxnSpPr>
        <p:spPr>
          <a:xfrm>
            <a:off x="5849938" y="4806950"/>
            <a:ext cx="720725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/>
          <p:cNvCxnSpPr/>
          <p:nvPr/>
        </p:nvCxnSpPr>
        <p:spPr>
          <a:xfrm>
            <a:off x="8256588" y="4806950"/>
            <a:ext cx="900112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文本框 28"/>
          <p:cNvSpPr txBox="1">
            <a:spLocks noChangeArrowheads="1"/>
          </p:cNvSpPr>
          <p:nvPr/>
        </p:nvSpPr>
        <p:spPr bwMode="auto">
          <a:xfrm>
            <a:off x="4851400" y="3211513"/>
            <a:ext cx="16922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0" hangingPunct="0">
              <a:buFontTx/>
              <a:buNone/>
              <a:defRPr/>
            </a:pPr>
            <a:r>
              <a:rPr lang="zh-CN" altLang="en-US" sz="2400" b="1" smtClean="0">
                <a:solidFill>
                  <a:srgbClr val="7030A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＝</a:t>
            </a:r>
            <a:r>
              <a:rPr lang="en-US" altLang="zh-CN" sz="2400" b="1" smtClean="0">
                <a:solidFill>
                  <a:srgbClr val="7030A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9</a:t>
            </a:r>
            <a:r>
              <a:rPr lang="zh-CN" altLang="en-US" sz="2400" b="1" smtClean="0">
                <a:solidFill>
                  <a:srgbClr val="7030A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－</a:t>
            </a:r>
            <a:r>
              <a:rPr lang="en-US" altLang="zh-CN" sz="2400" b="1" smtClean="0">
                <a:solidFill>
                  <a:srgbClr val="7030A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3</a:t>
            </a:r>
            <a:endParaRPr lang="zh-CN" altLang="en-US" sz="2400" b="1" smtClean="0">
              <a:solidFill>
                <a:srgbClr val="7030A0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30" name="文本框 29"/>
          <p:cNvSpPr txBox="1">
            <a:spLocks noChangeArrowheads="1"/>
          </p:cNvSpPr>
          <p:nvPr/>
        </p:nvSpPr>
        <p:spPr bwMode="auto">
          <a:xfrm>
            <a:off x="4851400" y="3789363"/>
            <a:ext cx="9048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0" hangingPunct="0">
              <a:buFontTx/>
              <a:buNone/>
              <a:defRPr/>
            </a:pPr>
            <a:r>
              <a:rPr lang="zh-CN" altLang="en-US" sz="2400" b="1" smtClean="0">
                <a:solidFill>
                  <a:srgbClr val="7030A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＝</a:t>
            </a:r>
            <a:r>
              <a:rPr lang="en-US" altLang="zh-CN" sz="2400" b="1" smtClean="0">
                <a:solidFill>
                  <a:srgbClr val="7030A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6</a:t>
            </a:r>
            <a:endParaRPr lang="zh-CN" altLang="en-US" sz="2400" b="1" smtClean="0">
              <a:solidFill>
                <a:srgbClr val="7030A0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31" name="文本框 30"/>
          <p:cNvSpPr txBox="1">
            <a:spLocks noChangeArrowheads="1"/>
          </p:cNvSpPr>
          <p:nvPr/>
        </p:nvSpPr>
        <p:spPr bwMode="auto">
          <a:xfrm>
            <a:off x="7407275" y="3201988"/>
            <a:ext cx="16938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0" hangingPunct="0">
              <a:buFontTx/>
              <a:buNone/>
              <a:defRPr/>
            </a:pPr>
            <a:r>
              <a:rPr lang="zh-CN" altLang="en-US" sz="2400" b="1" smtClean="0">
                <a:solidFill>
                  <a:srgbClr val="7030A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＝</a:t>
            </a:r>
            <a:r>
              <a:rPr lang="en-US" altLang="zh-CN" sz="2400" b="1" smtClean="0">
                <a:solidFill>
                  <a:srgbClr val="7030A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5</a:t>
            </a:r>
            <a:r>
              <a:rPr lang="zh-CN" altLang="en-US" sz="2400" b="1" smtClean="0">
                <a:solidFill>
                  <a:srgbClr val="7030A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－</a:t>
            </a:r>
            <a:r>
              <a:rPr lang="en-US" altLang="zh-CN" sz="2400" b="1" smtClean="0">
                <a:solidFill>
                  <a:srgbClr val="7030A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2</a:t>
            </a:r>
            <a:endParaRPr lang="zh-CN" altLang="en-US" sz="2400" b="1" smtClean="0">
              <a:solidFill>
                <a:srgbClr val="7030A0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32" name="文本框 31"/>
          <p:cNvSpPr txBox="1">
            <a:spLocks noChangeArrowheads="1"/>
          </p:cNvSpPr>
          <p:nvPr/>
        </p:nvSpPr>
        <p:spPr bwMode="auto">
          <a:xfrm>
            <a:off x="7407275" y="3779838"/>
            <a:ext cx="9048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0" hangingPunct="0">
              <a:buFontTx/>
              <a:buNone/>
              <a:defRPr/>
            </a:pPr>
            <a:r>
              <a:rPr lang="zh-CN" altLang="en-US" sz="2400" b="1" smtClean="0">
                <a:solidFill>
                  <a:srgbClr val="7030A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＝</a:t>
            </a:r>
            <a:r>
              <a:rPr lang="en-US" altLang="zh-CN" sz="2400" b="1" smtClean="0">
                <a:solidFill>
                  <a:srgbClr val="7030A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3</a:t>
            </a:r>
            <a:endParaRPr lang="zh-CN" altLang="en-US" sz="2400" b="1" smtClean="0">
              <a:solidFill>
                <a:srgbClr val="7030A0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33" name="文本框 32"/>
          <p:cNvSpPr txBox="1">
            <a:spLocks noChangeArrowheads="1"/>
          </p:cNvSpPr>
          <p:nvPr/>
        </p:nvSpPr>
        <p:spPr bwMode="auto">
          <a:xfrm>
            <a:off x="2382838" y="4981575"/>
            <a:ext cx="16922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0" hangingPunct="0">
              <a:buFontTx/>
              <a:buNone/>
              <a:defRPr/>
            </a:pPr>
            <a:r>
              <a:rPr lang="zh-CN" altLang="en-US" sz="2400" b="1" smtClean="0">
                <a:solidFill>
                  <a:srgbClr val="7030A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＝</a:t>
            </a:r>
            <a:r>
              <a:rPr lang="en-US" altLang="zh-CN" sz="2400" b="1" smtClean="0">
                <a:solidFill>
                  <a:srgbClr val="7030A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45</a:t>
            </a:r>
            <a:r>
              <a:rPr lang="zh-CN" altLang="en-US" sz="2400" b="1" smtClean="0">
                <a:solidFill>
                  <a:srgbClr val="7030A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－</a:t>
            </a:r>
            <a:r>
              <a:rPr lang="en-US" altLang="zh-CN" sz="2400" b="1" smtClean="0">
                <a:solidFill>
                  <a:srgbClr val="7030A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20</a:t>
            </a:r>
            <a:endParaRPr lang="zh-CN" altLang="en-US" sz="2400" b="1" smtClean="0">
              <a:solidFill>
                <a:srgbClr val="7030A0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34" name="文本框 33"/>
          <p:cNvSpPr txBox="1">
            <a:spLocks noChangeArrowheads="1"/>
          </p:cNvSpPr>
          <p:nvPr/>
        </p:nvSpPr>
        <p:spPr bwMode="auto">
          <a:xfrm>
            <a:off x="2382838" y="5561013"/>
            <a:ext cx="11287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0" hangingPunct="0">
              <a:buFontTx/>
              <a:buNone/>
              <a:defRPr/>
            </a:pPr>
            <a:r>
              <a:rPr lang="zh-CN" altLang="en-US" sz="2400" b="1" smtClean="0">
                <a:solidFill>
                  <a:srgbClr val="7030A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＝</a:t>
            </a:r>
            <a:r>
              <a:rPr lang="en-US" altLang="zh-CN" sz="2400" b="1" smtClean="0">
                <a:solidFill>
                  <a:srgbClr val="7030A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25</a:t>
            </a:r>
            <a:endParaRPr lang="zh-CN" altLang="en-US" sz="2400" b="1" smtClean="0">
              <a:solidFill>
                <a:srgbClr val="7030A0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35" name="文本框 34"/>
          <p:cNvSpPr txBox="1">
            <a:spLocks noChangeArrowheads="1"/>
          </p:cNvSpPr>
          <p:nvPr/>
        </p:nvSpPr>
        <p:spPr bwMode="auto">
          <a:xfrm>
            <a:off x="4851400" y="4986338"/>
            <a:ext cx="16922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0" hangingPunct="0">
              <a:buFontTx/>
              <a:buNone/>
              <a:defRPr/>
            </a:pPr>
            <a:r>
              <a:rPr lang="zh-CN" altLang="en-US" sz="2400" b="1" smtClean="0">
                <a:solidFill>
                  <a:srgbClr val="7030A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＝</a:t>
            </a:r>
            <a:r>
              <a:rPr lang="en-US" altLang="zh-CN" sz="2400" b="1" smtClean="0">
                <a:solidFill>
                  <a:srgbClr val="7030A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86</a:t>
            </a:r>
            <a:r>
              <a:rPr lang="zh-CN" altLang="en-US" sz="2400" b="1" smtClean="0">
                <a:solidFill>
                  <a:srgbClr val="7030A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－</a:t>
            </a:r>
            <a:r>
              <a:rPr lang="en-US" altLang="zh-CN" sz="2400" b="1" smtClean="0">
                <a:solidFill>
                  <a:srgbClr val="7030A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48</a:t>
            </a:r>
            <a:endParaRPr lang="zh-CN" altLang="en-US" sz="2400" b="1" smtClean="0">
              <a:solidFill>
                <a:srgbClr val="7030A0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36" name="文本框 35"/>
          <p:cNvSpPr txBox="1">
            <a:spLocks noChangeArrowheads="1"/>
          </p:cNvSpPr>
          <p:nvPr/>
        </p:nvSpPr>
        <p:spPr bwMode="auto">
          <a:xfrm>
            <a:off x="4851400" y="5564188"/>
            <a:ext cx="11493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0" hangingPunct="0">
              <a:buFontTx/>
              <a:buNone/>
              <a:defRPr/>
            </a:pPr>
            <a:r>
              <a:rPr lang="zh-CN" altLang="en-US" sz="2400" b="1" smtClean="0">
                <a:solidFill>
                  <a:srgbClr val="7030A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＝</a:t>
            </a:r>
            <a:r>
              <a:rPr lang="en-US" altLang="zh-CN" sz="2400" b="1" smtClean="0">
                <a:solidFill>
                  <a:srgbClr val="7030A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38</a:t>
            </a:r>
            <a:endParaRPr lang="zh-CN" altLang="en-US" sz="2400" b="1" smtClean="0">
              <a:solidFill>
                <a:srgbClr val="7030A0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37" name="文本框 36"/>
          <p:cNvSpPr txBox="1">
            <a:spLocks noChangeArrowheads="1"/>
          </p:cNvSpPr>
          <p:nvPr/>
        </p:nvSpPr>
        <p:spPr bwMode="auto">
          <a:xfrm>
            <a:off x="7375525" y="4976813"/>
            <a:ext cx="16938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0" hangingPunct="0">
              <a:buFontTx/>
              <a:buNone/>
              <a:defRPr/>
            </a:pPr>
            <a:r>
              <a:rPr lang="zh-CN" altLang="en-US" sz="2400" b="1" smtClean="0">
                <a:solidFill>
                  <a:srgbClr val="7030A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＝</a:t>
            </a:r>
            <a:r>
              <a:rPr lang="en-US" altLang="zh-CN" sz="2400" b="1" smtClean="0">
                <a:solidFill>
                  <a:srgbClr val="7030A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9</a:t>
            </a:r>
            <a:r>
              <a:rPr lang="zh-CN" altLang="en-US" sz="2400" b="1" smtClean="0">
                <a:solidFill>
                  <a:srgbClr val="7030A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＋</a:t>
            </a:r>
            <a:r>
              <a:rPr lang="en-US" altLang="zh-CN" sz="2400" b="1" smtClean="0">
                <a:solidFill>
                  <a:srgbClr val="7030A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9</a:t>
            </a:r>
            <a:endParaRPr lang="zh-CN" altLang="en-US" sz="2400" b="1" smtClean="0">
              <a:solidFill>
                <a:srgbClr val="7030A0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38" name="文本框 37"/>
          <p:cNvSpPr txBox="1">
            <a:spLocks noChangeArrowheads="1"/>
          </p:cNvSpPr>
          <p:nvPr/>
        </p:nvSpPr>
        <p:spPr bwMode="auto">
          <a:xfrm>
            <a:off x="7375525" y="5556250"/>
            <a:ext cx="15287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0" hangingPunct="0">
              <a:buFontTx/>
              <a:buNone/>
              <a:defRPr/>
            </a:pPr>
            <a:r>
              <a:rPr lang="zh-CN" altLang="en-US" sz="2400" b="1" smtClean="0">
                <a:solidFill>
                  <a:srgbClr val="7030A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＝</a:t>
            </a:r>
            <a:r>
              <a:rPr lang="en-US" altLang="zh-CN" sz="2400" b="1" smtClean="0">
                <a:solidFill>
                  <a:srgbClr val="7030A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18</a:t>
            </a:r>
            <a:endParaRPr lang="zh-CN" altLang="en-US" sz="2400" b="1" smtClean="0">
              <a:solidFill>
                <a:srgbClr val="7030A0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图片 7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0" y="549275"/>
            <a:ext cx="3043238" cy="804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50" name="TextBox 1"/>
          <p:cNvSpPr txBox="1">
            <a:spLocks noChangeArrowheads="1"/>
          </p:cNvSpPr>
          <p:nvPr/>
        </p:nvSpPr>
        <p:spPr bwMode="auto">
          <a:xfrm>
            <a:off x="3287713" y="1916113"/>
            <a:ext cx="5903912" cy="201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lnSpc>
                <a:spcPct val="150000"/>
              </a:lnSpc>
            </a:pPr>
            <a:r>
              <a:rPr lang="zh-CN" altLang="en-US" sz="2800" b="1" dirty="0"/>
              <a:t>在一个算式中，</a:t>
            </a:r>
            <a:endParaRPr lang="zh-CN" altLang="en-US" sz="2800" b="1" dirty="0"/>
          </a:p>
          <a:p>
            <a:pPr eaLnBrk="0" hangingPunct="0">
              <a:lnSpc>
                <a:spcPct val="150000"/>
              </a:lnSpc>
            </a:pPr>
            <a:r>
              <a:rPr lang="zh-CN" altLang="en-US" sz="2800" b="1" dirty="0"/>
              <a:t>既有乘、除法又有加、减法，</a:t>
            </a:r>
            <a:endParaRPr lang="zh-CN" altLang="en-US" sz="2800" b="1" dirty="0"/>
          </a:p>
          <a:p>
            <a:pPr eaLnBrk="0" hangingPunct="0">
              <a:lnSpc>
                <a:spcPct val="150000"/>
              </a:lnSpc>
            </a:pPr>
            <a:r>
              <a:rPr lang="zh-CN" altLang="en-US" sz="2800" b="1" dirty="0"/>
              <a:t>应该</a:t>
            </a:r>
            <a:r>
              <a:rPr lang="zh-CN" altLang="en-US" sz="2800" b="1" dirty="0">
                <a:solidFill>
                  <a:srgbClr val="FF0000"/>
                </a:solidFill>
              </a:rPr>
              <a:t>先算乘、除法</a:t>
            </a:r>
            <a:r>
              <a:rPr lang="zh-CN" altLang="en-US" sz="2800" b="1" dirty="0"/>
              <a:t>，</a:t>
            </a:r>
            <a:r>
              <a:rPr lang="zh-CN" altLang="en-US" sz="2800" b="1" dirty="0">
                <a:solidFill>
                  <a:srgbClr val="FF0000"/>
                </a:solidFill>
              </a:rPr>
              <a:t>再算加、减法。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自定义设计方案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自定义设计方案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自定义设计方案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814</Words>
  <Application>WPS 演示</Application>
  <PresentationFormat>自定义</PresentationFormat>
  <Paragraphs>139</Paragraphs>
  <Slides>12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4" baseType="lpstr">
      <vt:lpstr>Arial</vt:lpstr>
      <vt:lpstr>宋体</vt:lpstr>
      <vt:lpstr>Wingdings</vt:lpstr>
      <vt:lpstr>Calibri</vt:lpstr>
      <vt:lpstr>微软雅黑</vt:lpstr>
      <vt:lpstr>Times New Roman</vt:lpstr>
      <vt:lpstr>楷体_GB2312</vt:lpstr>
      <vt:lpstr>新宋体</vt:lpstr>
      <vt:lpstr>楷体</vt:lpstr>
      <vt:lpstr>Arial</vt:lpstr>
      <vt:lpstr>Arial Unicode MS</vt:lpstr>
      <vt:lpstr>第一PPT模板网-WWW.1PPT.COM</vt:lpstr>
      <vt:lpstr>混合运算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  <Manager>第一PPT模板网-WWW.1PPT.COM</Manager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35</cp:revision>
  <dcterms:created xsi:type="dcterms:W3CDTF">2018-08-14T06:13:00Z</dcterms:created>
  <dcterms:modified xsi:type="dcterms:W3CDTF">2023-10-31T06:23:02Z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2052-12.1.0.15712</vt:lpwstr>
  </property>
  <property fmtid="{D5CDD505-2E9C-101B-9397-08002B2CF9AE}" pid="3" name="ICV">
    <vt:lpwstr>BA2FFA7263D449C8A83BECB13450997E_12</vt:lpwstr>
  </property>
</Properties>
</file>