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3" r:id="rId3"/>
    <p:sldId id="282" r:id="rId4"/>
    <p:sldId id="278" r:id="rId5"/>
    <p:sldId id="277" r:id="rId6"/>
    <p:sldId id="259" r:id="rId7"/>
    <p:sldId id="269" r:id="rId8"/>
    <p:sldId id="268" r:id="rId9"/>
    <p:sldId id="267" r:id="rId10"/>
    <p:sldId id="284" r:id="rId11"/>
    <p:sldId id="266" r:id="rId12"/>
    <p:sldId id="265" r:id="rId13"/>
    <p:sldId id="260" r:id="rId14"/>
    <p:sldId id="261" r:id="rId15"/>
  </p:sldIdLst>
  <p:sldSz cx="12192000" cy="6858000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86" autoAdjust="0"/>
    <p:restoredTop sz="94660" autoAdjust="0"/>
  </p:normalViewPr>
  <p:slideViewPr>
    <p:cSldViewPr>
      <p:cViewPr>
        <p:scale>
          <a:sx n="100" d="100"/>
          <a:sy n="100" d="100"/>
        </p:scale>
        <p:origin x="-744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943CBE-CB50-4020-A909-1A7670E65D7D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19033-F575-4D24-A62A-ED5D4A733C6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88E185-629B-4D05-8FE4-C6DB4A6FBB42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951AA-CBA3-4EA0-A71E-9B2B880F808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E1FCD9-5517-4CBA-B60B-64F74AB43949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76E4B-8378-4176-BD5C-6EBD03B8737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070F50-B0E5-477F-A2B0-BD328B5C4C7B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0BC0B-0826-42CA-97E4-722B690627E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3660D7-BD9A-4CF9-B29E-4F74F2B9F57F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F8C1A-BA45-4B9A-AE55-87956F4CA90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FEFDC8-5511-46B0-8F60-C8AF11212A7A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E92D1-C403-4F1E-8177-C781CFA5B85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BBCAF-3CC0-4706-9BF0-31346935D1AB}" type="datetimeFigureOut">
              <a:rPr lang="zh-CN" altLang="en-US"/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870D1-C064-4AE0-B091-B465AAB95B7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7D58A2-5329-4605-8395-0720060A6086}" type="datetimeFigureOut">
              <a:rPr lang="zh-CN" altLang="en-US"/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573DB-FA3C-4DBA-9ACE-F63489AD247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25FEC5-CC19-4B5B-9D29-EE063A35BFDD}" type="datetimeFigureOut">
              <a:rPr lang="zh-CN" altLang="en-US"/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AB887-A3BF-4E6C-8C3F-12BC1703AE5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94D34E-7407-4E7E-AD36-77859A6B6BB3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D697D-D46C-41BA-ACDE-B108C0D6DD0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874D2E-3B29-4C99-854D-EE7B7BAD42F1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C37C7-4ACF-4F80-B465-D59ADAF13BC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400"/>
            </a:lvl1pPr>
          </a:lstStyle>
          <a:p>
            <a:fld id="{9E33B8BA-EAB9-4CFE-9EEF-5A44341DEEB8}" type="datetimeFigureOut">
              <a:rPr lang="zh-CN" altLang="en-US"/>
            </a:fld>
            <a:endParaRPr lang="en-US" altLang="zh-CN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0" hangingPunct="0">
              <a:defRPr sz="1400"/>
            </a:lvl1pPr>
          </a:lstStyle>
          <a:p>
            <a:endParaRPr lang="en-US" altLang="zh-CN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400"/>
            </a:lvl1pPr>
          </a:lstStyle>
          <a:p>
            <a:fld id="{9F4CFD1B-AA80-4A5E-BB23-83B685CC704E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5"/>
          <p:cNvSpPr txBox="1">
            <a:spLocks noChangeArrowheads="1"/>
          </p:cNvSpPr>
          <p:nvPr/>
        </p:nvSpPr>
        <p:spPr bwMode="auto">
          <a:xfrm>
            <a:off x="3215680" y="620688"/>
            <a:ext cx="6858000" cy="108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b="1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混合运算</a:t>
            </a:r>
            <a:endParaRPr lang="zh-CN" altLang="en-US" sz="48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19025" y="1988840"/>
            <a:ext cx="12211025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50000"/>
              </a:lnSpc>
              <a:buFontTx/>
              <a:buNone/>
            </a:pPr>
            <a:r>
              <a:rPr lang="zh-CN" altLang="en-US" sz="8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买文具</a:t>
            </a:r>
            <a:endParaRPr lang="en-US" altLang="zh-CN" sz="80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lnSpc>
                <a:spcPct val="150000"/>
              </a:lnSpc>
              <a:buFontTx/>
              <a:buNone/>
            </a:pPr>
            <a:r>
              <a:rPr lang="zh-CN" altLang="en-US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  <a:endParaRPr lang="zh-CN" altLang="en-US" sz="2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流程图: 准备 7"/>
          <p:cNvSpPr/>
          <p:nvPr/>
        </p:nvSpPr>
        <p:spPr>
          <a:xfrm>
            <a:off x="4423222" y="990799"/>
            <a:ext cx="647700" cy="576262"/>
          </a:xfrm>
          <a:prstGeom prst="flowChartPreparation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altLang="zh-CN" sz="36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endParaRPr lang="zh-CN" altLang="en-US" sz="3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79438"/>
            <a:ext cx="30146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2782888" y="3141663"/>
            <a:ext cx="2952750" cy="1760537"/>
          </a:xfrm>
          <a:prstGeom prst="rect">
            <a:avLst/>
          </a:prstGeom>
          <a:noFill/>
          <a:ln w="254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</a:rPr>
              <a:t>16</a:t>
            </a:r>
            <a:r>
              <a:rPr lang="zh-CN" altLang="en-US" b="1">
                <a:solidFill>
                  <a:srgbClr val="000000"/>
                </a:solidFill>
              </a:rPr>
              <a:t>－</a:t>
            </a:r>
            <a:r>
              <a:rPr lang="en-US" altLang="zh-CN" b="1">
                <a:solidFill>
                  <a:srgbClr val="000000"/>
                </a:solidFill>
              </a:rPr>
              <a:t>8÷2</a:t>
            </a:r>
            <a:endParaRPr lang="en-US" altLang="zh-CN" b="1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</a:rPr>
              <a:t>＝</a:t>
            </a:r>
            <a:r>
              <a:rPr lang="en-US" altLang="zh-CN" b="1">
                <a:solidFill>
                  <a:srgbClr val="000000"/>
                </a:solidFill>
              </a:rPr>
              <a:t>16</a:t>
            </a:r>
            <a:r>
              <a:rPr lang="zh-CN" altLang="en-US" b="1">
                <a:solidFill>
                  <a:srgbClr val="000000"/>
                </a:solidFill>
              </a:rPr>
              <a:t>－</a:t>
            </a:r>
            <a:r>
              <a:rPr lang="en-US" altLang="zh-CN" b="1">
                <a:solidFill>
                  <a:srgbClr val="000000"/>
                </a:solidFill>
              </a:rPr>
              <a:t>4</a:t>
            </a:r>
            <a:endParaRPr lang="en-US" altLang="zh-CN" b="1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</a:rPr>
              <a:t>＝</a:t>
            </a:r>
            <a:r>
              <a:rPr lang="en-US" altLang="zh-CN" b="1">
                <a:solidFill>
                  <a:srgbClr val="000000"/>
                </a:solidFill>
              </a:rPr>
              <a:t>12        （　）</a:t>
            </a: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1992313" y="1938338"/>
            <a:ext cx="73945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7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．哪种算法对？在对的括号里打“√”，再填一填。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57505" indent="-357505" eaLnBrk="0" hangingPunct="0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(1)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2351088" y="5013325"/>
            <a:ext cx="70802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这道题既有除法，又有减法，应先算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法。  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656138" y="4149725"/>
            <a:ext cx="45243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</a:rPr>
              <a:t>√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7515225" y="4941888"/>
            <a:ext cx="45243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latin typeface="Calibri" panose="020F0502020204030204" pitchFamily="34" charset="0"/>
              </a:rPr>
              <a:t>除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53100" y="3138488"/>
            <a:ext cx="3057525" cy="1760537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266700">
              <a:lnSpc>
                <a:spcPct val="150000"/>
              </a:lnSpc>
              <a:defRPr/>
            </a:pPr>
            <a:r>
              <a:rPr lang="en-US" altLang="zh-CN" b="1" dirty="0">
                <a:solidFill>
                  <a:prstClr val="black"/>
                </a:solidFill>
                <a:sym typeface="+mn-ea"/>
              </a:rPr>
              <a:t>16</a:t>
            </a:r>
            <a:r>
              <a:rPr lang="zh-CN" altLang="en-US" b="1" dirty="0">
                <a:solidFill>
                  <a:prstClr val="black"/>
                </a:solidFill>
                <a:sym typeface="+mn-ea"/>
              </a:rPr>
              <a:t>－</a:t>
            </a:r>
            <a:r>
              <a:rPr lang="en-US" altLang="zh-CN" b="1" dirty="0">
                <a:solidFill>
                  <a:prstClr val="black"/>
                </a:solidFill>
                <a:sym typeface="+mn-ea"/>
              </a:rPr>
              <a:t>8÷2</a:t>
            </a:r>
            <a:endParaRPr lang="en-US" altLang="zh-CN" b="1" dirty="0">
              <a:solidFill>
                <a:prstClr val="black"/>
              </a:solidFill>
              <a:sym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sym typeface="+mn-ea"/>
              </a:rPr>
              <a:t>＝</a:t>
            </a:r>
            <a:r>
              <a:rPr lang="en-US" altLang="zh-CN" b="1" dirty="0">
                <a:solidFill>
                  <a:prstClr val="black"/>
                </a:solidFill>
                <a:sym typeface="+mn-ea"/>
              </a:rPr>
              <a:t>8÷2</a:t>
            </a:r>
            <a:endParaRPr lang="en-US" altLang="zh-CN" b="1" dirty="0">
              <a:solidFill>
                <a:prstClr val="black"/>
              </a:solidFill>
              <a:sym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sym typeface="+mn-ea"/>
              </a:rPr>
              <a:t>＝</a:t>
            </a:r>
            <a:r>
              <a:rPr lang="en-US" altLang="zh-CN" b="1" dirty="0">
                <a:solidFill>
                  <a:prstClr val="black"/>
                </a:solidFill>
                <a:sym typeface="+mn-ea"/>
              </a:rPr>
              <a:t>4　　　　（　）</a:t>
            </a:r>
            <a:endParaRPr lang="zh-CN" altLang="en-US" b="1" dirty="0">
              <a:solidFill>
                <a:prstClr val="black"/>
              </a:solidFill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79438"/>
            <a:ext cx="30146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664200" y="2492375"/>
            <a:ext cx="3055938" cy="176053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</a:rPr>
              <a:t>6×9</a:t>
            </a:r>
            <a:r>
              <a:rPr lang="zh-CN" altLang="en-US" b="1">
                <a:solidFill>
                  <a:srgbClr val="000000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b="1">
                <a:solidFill>
                  <a:srgbClr val="000000"/>
                </a:solidFill>
              </a:rPr>
              <a:t>20</a:t>
            </a:r>
            <a:endParaRPr lang="en-US" altLang="zh-CN" b="1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</a:rPr>
              <a:t>＝</a:t>
            </a:r>
            <a:r>
              <a:rPr lang="en-US" altLang="zh-CN" b="1">
                <a:solidFill>
                  <a:srgbClr val="000000"/>
                </a:solidFill>
              </a:rPr>
              <a:t>54</a:t>
            </a:r>
            <a:r>
              <a:rPr lang="zh-CN" altLang="en-US" b="1">
                <a:solidFill>
                  <a:srgbClr val="000000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b="1">
                <a:solidFill>
                  <a:srgbClr val="000000"/>
                </a:solidFill>
              </a:rPr>
              <a:t>20</a:t>
            </a:r>
            <a:endParaRPr lang="en-US" altLang="zh-CN" b="1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</a:rPr>
              <a:t>＝</a:t>
            </a:r>
            <a:r>
              <a:rPr lang="en-US" altLang="zh-CN" b="1">
                <a:solidFill>
                  <a:srgbClr val="000000"/>
                </a:solidFill>
              </a:rPr>
              <a:t>74　　（　）</a:t>
            </a: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1269" name="Rectangle 8"/>
          <p:cNvSpPr>
            <a:spLocks noChangeArrowheads="1"/>
          </p:cNvSpPr>
          <p:nvPr/>
        </p:nvSpPr>
        <p:spPr bwMode="auto">
          <a:xfrm>
            <a:off x="1895475" y="4589463"/>
            <a:ext cx="85217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  <a:latin typeface="宋体" panose="02010600030101010101" pitchFamily="2" charset="-122"/>
              </a:rPr>
              <a:t>不参加运算的部分要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b="1">
                <a:solidFill>
                  <a:srgbClr val="000000"/>
                </a:solidFill>
                <a:latin typeface="宋体" panose="02010600030101010101" pitchFamily="2" charset="-122"/>
              </a:rPr>
              <a:t>　　  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zh-CN" altLang="en-US" b="1">
                <a:solidFill>
                  <a:srgbClr val="000000"/>
                </a:solidFill>
                <a:latin typeface="宋体" panose="02010600030101010101" pitchFamily="2" charset="-122"/>
              </a:rPr>
              <a:t>，等号前后应该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b="1">
                <a:solidFill>
                  <a:srgbClr val="000000"/>
                </a:solidFill>
                <a:latin typeface="宋体" panose="02010600030101010101" pitchFamily="2" charset="-122"/>
              </a:rPr>
              <a:t>　　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zh-CN" altLang="en-US" b="1">
                <a:solidFill>
                  <a:srgbClr val="000000"/>
                </a:solidFill>
                <a:latin typeface="宋体" panose="02010600030101010101" pitchFamily="2" charset="-122"/>
              </a:rPr>
              <a:t>。</a:t>
            </a: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2309813" y="1757363"/>
            <a:ext cx="5746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(2)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4902200" y="4573588"/>
            <a:ext cx="136683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抄下来</a:t>
            </a:r>
            <a:endParaRPr lang="en-US" altLang="zh-CN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8429625" y="4573588"/>
            <a:ext cx="10795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相等</a:t>
            </a:r>
            <a:endParaRPr lang="en-US" altLang="zh-CN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7464425" y="3487738"/>
            <a:ext cx="45243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</a:rPr>
              <a:t>√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32088" y="2497138"/>
            <a:ext cx="2952750" cy="1760537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</a:rPr>
              <a:t>6×9</a:t>
            </a:r>
            <a:r>
              <a:rPr lang="zh-CN" altLang="en-US" b="1">
                <a:solidFill>
                  <a:srgbClr val="000000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b="1">
                <a:solidFill>
                  <a:srgbClr val="000000"/>
                </a:solidFill>
              </a:rPr>
              <a:t>20</a:t>
            </a:r>
            <a:endParaRPr lang="en-US" altLang="zh-CN" b="1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</a:rPr>
              <a:t>＝</a:t>
            </a:r>
            <a:r>
              <a:rPr lang="en-US" altLang="zh-CN" b="1">
                <a:solidFill>
                  <a:srgbClr val="000000"/>
                </a:solidFill>
              </a:rPr>
              <a:t>54</a:t>
            </a:r>
            <a:endParaRPr lang="en-US" altLang="zh-CN" b="1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</a:rPr>
              <a:t>＝</a:t>
            </a:r>
            <a:r>
              <a:rPr lang="en-US" altLang="zh-CN" b="1">
                <a:solidFill>
                  <a:srgbClr val="000000"/>
                </a:solidFill>
              </a:rPr>
              <a:t>74         （　）</a:t>
            </a:r>
            <a:endParaRPr lang="zh-CN" altLang="en-US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图片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043238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1"/>
          <p:cNvSpPr txBox="1">
            <a:spLocks noChangeArrowheads="1"/>
          </p:cNvSpPr>
          <p:nvPr/>
        </p:nvSpPr>
        <p:spPr bwMode="auto">
          <a:xfrm>
            <a:off x="3287713" y="1916113"/>
            <a:ext cx="590391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b="1" dirty="0"/>
              <a:t>在一个算式中，</a:t>
            </a:r>
            <a:endParaRPr lang="zh-CN" altLang="en-US" sz="2800" b="1" dirty="0"/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/>
              <a:t>既有乘、除法又有加、减法，</a:t>
            </a:r>
            <a:endParaRPr lang="zh-CN" altLang="en-US" sz="2800" b="1" dirty="0"/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/>
              <a:t>应该</a:t>
            </a:r>
            <a:r>
              <a:rPr lang="zh-CN" altLang="en-US" sz="2800" b="1" dirty="0">
                <a:solidFill>
                  <a:srgbClr val="FF0000"/>
                </a:solidFill>
              </a:rPr>
              <a:t>先算乘、除法</a:t>
            </a:r>
            <a:r>
              <a:rPr lang="zh-CN" altLang="en-US" sz="2800" b="1" dirty="0"/>
              <a:t>，</a:t>
            </a:r>
            <a:r>
              <a:rPr lang="zh-CN" altLang="en-US" sz="2800" b="1" dirty="0">
                <a:solidFill>
                  <a:srgbClr val="FF0000"/>
                </a:solidFill>
              </a:rPr>
              <a:t>再算加、减法。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765175"/>
            <a:ext cx="301307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2278063" y="2271713"/>
            <a:ext cx="69135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algn="just" latinLnBrk="1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．说一说，先算什么，再算什么，并计算。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4" name="矩形 12"/>
          <p:cNvSpPr>
            <a:spLocks noChangeArrowheads="1"/>
          </p:cNvSpPr>
          <p:nvPr/>
        </p:nvSpPr>
        <p:spPr bwMode="auto">
          <a:xfrm>
            <a:off x="3575050" y="2852738"/>
            <a:ext cx="208756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48÷8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175" name="矩形 13"/>
          <p:cNvSpPr>
            <a:spLocks noChangeArrowheads="1"/>
          </p:cNvSpPr>
          <p:nvPr/>
        </p:nvSpPr>
        <p:spPr bwMode="auto">
          <a:xfrm>
            <a:off x="6440488" y="2852738"/>
            <a:ext cx="2376487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67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28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176" name="矩形 14"/>
          <p:cNvSpPr>
            <a:spLocks noChangeArrowheads="1"/>
          </p:cNvSpPr>
          <p:nvPr/>
        </p:nvSpPr>
        <p:spPr bwMode="auto">
          <a:xfrm>
            <a:off x="3575050" y="4445000"/>
            <a:ext cx="21605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81÷9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177" name="矩形 15"/>
          <p:cNvSpPr>
            <a:spLocks noChangeArrowheads="1"/>
          </p:cNvSpPr>
          <p:nvPr/>
        </p:nvSpPr>
        <p:spPr bwMode="auto">
          <a:xfrm>
            <a:off x="6456363" y="4373563"/>
            <a:ext cx="14398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47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7×5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376613" y="3284538"/>
            <a:ext cx="13509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=18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=12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240463" y="3249613"/>
            <a:ext cx="13509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=55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28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=83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425825" y="4824413"/>
            <a:ext cx="13525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=9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=21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219825" y="4824413"/>
            <a:ext cx="1350963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=47 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35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=12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7182" name="直接连接符 40"/>
          <p:cNvCxnSpPr>
            <a:cxnSpLocks noChangeShapeType="1"/>
          </p:cNvCxnSpPr>
          <p:nvPr/>
        </p:nvCxnSpPr>
        <p:spPr bwMode="auto">
          <a:xfrm>
            <a:off x="4224338" y="3429000"/>
            <a:ext cx="8937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3" name="直接连接符 40"/>
          <p:cNvCxnSpPr>
            <a:cxnSpLocks noChangeShapeType="1"/>
          </p:cNvCxnSpPr>
          <p:nvPr/>
        </p:nvCxnSpPr>
        <p:spPr bwMode="auto">
          <a:xfrm>
            <a:off x="6554788" y="3429000"/>
            <a:ext cx="8937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4" name="直接连接符 40"/>
          <p:cNvCxnSpPr>
            <a:cxnSpLocks noChangeShapeType="1"/>
          </p:cNvCxnSpPr>
          <p:nvPr/>
        </p:nvCxnSpPr>
        <p:spPr bwMode="auto">
          <a:xfrm>
            <a:off x="3648075" y="5013325"/>
            <a:ext cx="8937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5" name="直接连接符 40"/>
          <p:cNvCxnSpPr>
            <a:cxnSpLocks noChangeShapeType="1"/>
          </p:cNvCxnSpPr>
          <p:nvPr/>
        </p:nvCxnSpPr>
        <p:spPr bwMode="auto">
          <a:xfrm>
            <a:off x="7073900" y="4941888"/>
            <a:ext cx="8937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1670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Rectangle 8"/>
          <p:cNvSpPr>
            <a:spLocks noChangeArrowheads="1"/>
          </p:cNvSpPr>
          <p:nvPr/>
        </p:nvSpPr>
        <p:spPr bwMode="auto">
          <a:xfrm>
            <a:off x="1884363" y="2486025"/>
            <a:ext cx="1004411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填一填。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57505" indent="-357505"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(1)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在计算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42÷6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时，应先算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法，再算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法。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57505" indent="-357505"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(2)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在计算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24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12÷2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时，应先算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法，再算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法。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2" name="Rectangle 8"/>
          <p:cNvSpPr>
            <a:spLocks noChangeArrowheads="1"/>
          </p:cNvSpPr>
          <p:nvPr/>
        </p:nvSpPr>
        <p:spPr bwMode="auto">
          <a:xfrm>
            <a:off x="7037388" y="3111500"/>
            <a:ext cx="641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</a:rPr>
              <a:t>除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3" name="Rectangle 8"/>
          <p:cNvSpPr>
            <a:spLocks noChangeArrowheads="1"/>
          </p:cNvSpPr>
          <p:nvPr/>
        </p:nvSpPr>
        <p:spPr bwMode="auto">
          <a:xfrm>
            <a:off x="7161213" y="3703638"/>
            <a:ext cx="641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</a:rPr>
              <a:t>除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4" name="Rectangle 8"/>
          <p:cNvSpPr>
            <a:spLocks noChangeArrowheads="1"/>
          </p:cNvSpPr>
          <p:nvPr/>
        </p:nvSpPr>
        <p:spPr bwMode="auto">
          <a:xfrm>
            <a:off x="9845675" y="3111500"/>
            <a:ext cx="641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</a:rPr>
              <a:t>加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5" name="Rectangle 8"/>
          <p:cNvSpPr>
            <a:spLocks noChangeArrowheads="1"/>
          </p:cNvSpPr>
          <p:nvPr/>
        </p:nvSpPr>
        <p:spPr bwMode="auto">
          <a:xfrm>
            <a:off x="9918700" y="3703638"/>
            <a:ext cx="641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</a:rPr>
              <a:t>减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/>
      <p:bldP spid="28683" grpId="0"/>
      <p:bldP spid="28684" grpId="0"/>
      <p:bldP spid="286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132138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02263" y="1643063"/>
            <a:ext cx="37179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图片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79650" y="1557338"/>
            <a:ext cx="2317750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1588" y="3978275"/>
            <a:ext cx="3043237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375025" y="4040188"/>
            <a:ext cx="2917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16÷2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3116263" y="4470400"/>
            <a:ext cx="1481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3106738" y="4903788"/>
            <a:ext cx="2093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11450" y="5373688"/>
            <a:ext cx="8497888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答：淘气买的钢笔比现在文具店里的钢笔每支贵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元。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4587" name="组合 1"/>
          <p:cNvGrpSpPr/>
          <p:nvPr/>
        </p:nvGrpSpPr>
        <p:grpSpPr bwMode="auto">
          <a:xfrm>
            <a:off x="2293938" y="3233738"/>
            <a:ext cx="7993062" cy="512762"/>
            <a:chOff x="3434397" y="1614334"/>
            <a:chExt cx="7993603" cy="512762"/>
          </a:xfrm>
        </p:grpSpPr>
        <p:pic>
          <p:nvPicPr>
            <p:cNvPr id="24588" name="图片 13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b="-6429"/>
            <a:stretch>
              <a:fillRect/>
            </a:stretch>
          </p:blipFill>
          <p:spPr bwMode="auto">
            <a:xfrm>
              <a:off x="3434397" y="1614334"/>
              <a:ext cx="512841" cy="512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9" name="文本框 1"/>
            <p:cNvSpPr txBox="1">
              <a:spLocks noChangeArrowheads="1"/>
            </p:cNvSpPr>
            <p:nvPr/>
          </p:nvSpPr>
          <p:spPr bwMode="auto">
            <a:xfrm>
              <a:off x="3821773" y="1666721"/>
              <a:ext cx="760622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b="1" dirty="0">
                  <a:solidFill>
                    <a:srgbClr val="000000"/>
                  </a:solidFill>
                </a:rPr>
                <a:t>淘气买的钢笔比现在文具店里的钢笔每支贵多少元？</a:t>
              </a:r>
              <a:endParaRPr lang="zh-CN" altLang="en-US" b="1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132138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02200" y="1430338"/>
            <a:ext cx="492601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片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76413" y="1430338"/>
            <a:ext cx="2665412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7525" y="4060825"/>
            <a:ext cx="2797175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1563" y="4006850"/>
            <a:ext cx="2490787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3979863" y="5287963"/>
            <a:ext cx="2093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21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970338" y="5780088"/>
            <a:ext cx="209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33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5818188" y="5262563"/>
            <a:ext cx="2093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5808663" y="5754688"/>
            <a:ext cx="209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64" name="图片 1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2" b="-6429"/>
          <a:stretch>
            <a:fillRect/>
          </a:stretch>
        </p:blipFill>
        <p:spPr bwMode="auto">
          <a:xfrm>
            <a:off x="2352675" y="3471863"/>
            <a:ext cx="512763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5" name="文本框 1"/>
          <p:cNvSpPr txBox="1">
            <a:spLocks noChangeArrowheads="1"/>
          </p:cNvSpPr>
          <p:nvPr/>
        </p:nvSpPr>
        <p:spPr bwMode="auto">
          <a:xfrm>
            <a:off x="2754313" y="3470275"/>
            <a:ext cx="7135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 dirty="0">
                <a:solidFill>
                  <a:srgbClr val="000000"/>
                </a:solidFill>
              </a:rPr>
              <a:t>结合上面的情境说说下面算式的意思，并算一算。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23566" name="TextBox 1"/>
          <p:cNvSpPr txBox="1">
            <a:spLocks noChangeArrowheads="1"/>
          </p:cNvSpPr>
          <p:nvPr/>
        </p:nvSpPr>
        <p:spPr bwMode="auto">
          <a:xfrm>
            <a:off x="4338638" y="4848225"/>
            <a:ext cx="1612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3×7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12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67" name="TextBox 4"/>
          <p:cNvSpPr txBox="1">
            <a:spLocks noChangeArrowheads="1"/>
          </p:cNvSpPr>
          <p:nvPr/>
        </p:nvSpPr>
        <p:spPr bwMode="auto">
          <a:xfrm>
            <a:off x="6169025" y="4830763"/>
            <a:ext cx="2297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5－12÷4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79438"/>
            <a:ext cx="30146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2220913" y="1836738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3.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070100" y="3614738"/>
            <a:ext cx="6291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b="1" spc="-3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b="1" spc="-3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b="1" spc="-3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）整箱的酸奶每盒比单卖的便宜多少元？</a:t>
            </a:r>
            <a:endParaRPr lang="zh-CN" altLang="en-US" b="1" spc="-3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127" name="TextBox 4"/>
          <p:cNvSpPr txBox="1">
            <a:spLocks noChangeArrowheads="1"/>
          </p:cNvSpPr>
          <p:nvPr/>
        </p:nvSpPr>
        <p:spPr bwMode="auto">
          <a:xfrm>
            <a:off x="2036763" y="4508500"/>
            <a:ext cx="8523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）结合上面的情境说说下面算式的意思，并算一算。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8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3725" y="1566863"/>
            <a:ext cx="5699125" cy="225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TextBox 4"/>
          <p:cNvSpPr txBox="1">
            <a:spLocks noChangeArrowheads="1"/>
          </p:cNvSpPr>
          <p:nvPr/>
        </p:nvSpPr>
        <p:spPr bwMode="auto">
          <a:xfrm>
            <a:off x="3622675" y="4968875"/>
            <a:ext cx="170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latin typeface="Times New Roman" panose="02020603050405020304" pitchFamily="18" charset="0"/>
              </a:rPr>
              <a:t>9</a:t>
            </a:r>
            <a:r>
              <a:rPr lang="zh-CN" altLang="en-US" b="1">
                <a:latin typeface="Times New Roman" panose="02020603050405020304" pitchFamily="18" charset="0"/>
              </a:rPr>
              <a:t>＋</a:t>
            </a:r>
            <a:r>
              <a:rPr lang="en-US" altLang="zh-CN" b="1">
                <a:latin typeface="Times New Roman" panose="02020603050405020304" pitchFamily="18" charset="0"/>
              </a:rPr>
              <a:t>18÷6</a:t>
            </a:r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0" name="TextBox 4"/>
          <p:cNvSpPr txBox="1">
            <a:spLocks noChangeArrowheads="1"/>
          </p:cNvSpPr>
          <p:nvPr/>
        </p:nvSpPr>
        <p:spPr bwMode="auto">
          <a:xfrm>
            <a:off x="6721475" y="4941888"/>
            <a:ext cx="170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latin typeface="Times New Roman" panose="02020603050405020304" pitchFamily="18" charset="0"/>
              </a:rPr>
              <a:t>3×9</a:t>
            </a:r>
            <a:r>
              <a:rPr lang="zh-CN" altLang="en-US" b="1">
                <a:latin typeface="Times New Roman" panose="02020603050405020304" pitchFamily="18" charset="0"/>
              </a:rPr>
              <a:t>＋</a:t>
            </a:r>
            <a:r>
              <a:rPr lang="en-US" altLang="zh-CN" b="1">
                <a:latin typeface="Times New Roman" panose="02020603050405020304" pitchFamily="18" charset="0"/>
              </a:rPr>
              <a:t>15</a:t>
            </a:r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3419475" y="4119563"/>
            <a:ext cx="340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56÷8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流程图: 可选过程 20"/>
          <p:cNvSpPr/>
          <p:nvPr/>
        </p:nvSpPr>
        <p:spPr>
          <a:xfrm>
            <a:off x="3162300" y="5445125"/>
            <a:ext cx="2862263" cy="720725"/>
          </a:xfrm>
          <a:prstGeom prst="flowChartAlternateProcess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盒酸奶和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瓶绿茶，一共需要多少元？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" name="流程图: 可选过程 21"/>
          <p:cNvSpPr/>
          <p:nvPr/>
        </p:nvSpPr>
        <p:spPr>
          <a:xfrm>
            <a:off x="6281738" y="5462588"/>
            <a:ext cx="2909887" cy="720725"/>
          </a:xfrm>
          <a:prstGeom prst="flowChartAlternateProcess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盒酸奶和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桶绿茶，一共需要多少元？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303588" y="5373688"/>
            <a:ext cx="1482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297238" y="5807075"/>
            <a:ext cx="209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6384925" y="5373688"/>
            <a:ext cx="1797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6378575" y="5826125"/>
            <a:ext cx="2093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42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1" grpId="1" animBg="1"/>
      <p:bldP spid="22" grpId="0" animBg="1"/>
      <p:bldP spid="22" grpId="1" animBg="1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79438"/>
            <a:ext cx="30146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8" name="TextBox 4"/>
          <p:cNvSpPr txBox="1">
            <a:spLocks noChangeArrowheads="1"/>
          </p:cNvSpPr>
          <p:nvPr/>
        </p:nvSpPr>
        <p:spPr bwMode="auto">
          <a:xfrm>
            <a:off x="2259013" y="1370013"/>
            <a:ext cx="20637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tx1"/>
              </a:buClr>
            </a:pPr>
            <a:r>
              <a:rPr lang="en-US" altLang="zh-CN" sz="2800" b="1">
                <a:latin typeface="Times New Roman" panose="02020603050405020304" pitchFamily="18" charset="0"/>
              </a:rPr>
              <a:t>4</a:t>
            </a:r>
            <a:r>
              <a:rPr lang="en-US" sz="2800" b="1">
                <a:latin typeface="Times New Roman" panose="02020603050405020304" pitchFamily="18" charset="0"/>
              </a:rPr>
              <a:t>.</a:t>
            </a:r>
            <a:r>
              <a:rPr lang="zh-CN" altLang="en-US" sz="2800" b="1">
                <a:latin typeface="Times New Roman" panose="02020603050405020304" pitchFamily="18" charset="0"/>
              </a:rPr>
              <a:t>森林医生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8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5389" name="图片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1925" y="2252663"/>
            <a:ext cx="1176338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0" name="图片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4225" y="2589213"/>
            <a:ext cx="2571750" cy="27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1" name="图片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75" y="2665413"/>
            <a:ext cx="2571750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2" name="图片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5063" y="2665413"/>
            <a:ext cx="2571750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93" name="文本框 28"/>
          <p:cNvSpPr txBox="1">
            <a:spLocks noChangeArrowheads="1"/>
          </p:cNvSpPr>
          <p:nvPr/>
        </p:nvSpPr>
        <p:spPr bwMode="auto">
          <a:xfrm>
            <a:off x="2513013" y="3128963"/>
            <a:ext cx="1978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40÷8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94" name="文本框 29"/>
          <p:cNvSpPr txBox="1">
            <a:spLocks noChangeArrowheads="1"/>
          </p:cNvSpPr>
          <p:nvPr/>
        </p:nvSpPr>
        <p:spPr bwMode="auto">
          <a:xfrm>
            <a:off x="2208213" y="3644900"/>
            <a:ext cx="1978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>
                <a:latin typeface="宋体" panose="02010600030101010101" pitchFamily="2" charset="-122"/>
              </a:rPr>
              <a:t>＝</a:t>
            </a:r>
            <a:r>
              <a:rPr lang="en-US" sz="2800">
                <a:latin typeface="宋体" panose="02010600030101010101" pitchFamily="2" charset="-122"/>
              </a:rPr>
              <a:t>64÷8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5395" name="文本框 30"/>
          <p:cNvSpPr txBox="1">
            <a:spLocks noChangeArrowheads="1"/>
          </p:cNvSpPr>
          <p:nvPr/>
        </p:nvSpPr>
        <p:spPr bwMode="auto">
          <a:xfrm>
            <a:off x="2254250" y="4187825"/>
            <a:ext cx="1978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>
                <a:latin typeface="宋体" panose="02010600030101010101" pitchFamily="2" charset="-122"/>
              </a:rPr>
              <a:t>＝</a:t>
            </a:r>
            <a:r>
              <a:rPr lang="en-US" sz="2800">
                <a:latin typeface="宋体" panose="02010600030101010101" pitchFamily="2" charset="-122"/>
              </a:rPr>
              <a:t>8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5396" name="文本框 31"/>
          <p:cNvSpPr txBox="1">
            <a:spLocks noChangeArrowheads="1"/>
          </p:cNvSpPr>
          <p:nvPr/>
        </p:nvSpPr>
        <p:spPr bwMode="auto">
          <a:xfrm>
            <a:off x="5281613" y="3221038"/>
            <a:ext cx="1978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6×2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97" name="文本框 32"/>
          <p:cNvSpPr txBox="1">
            <a:spLocks noChangeArrowheads="1"/>
          </p:cNvSpPr>
          <p:nvPr/>
        </p:nvSpPr>
        <p:spPr bwMode="auto">
          <a:xfrm>
            <a:off x="5006975" y="3748088"/>
            <a:ext cx="1978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9×2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98" name="文本框 33"/>
          <p:cNvSpPr txBox="1">
            <a:spLocks noChangeArrowheads="1"/>
          </p:cNvSpPr>
          <p:nvPr/>
        </p:nvSpPr>
        <p:spPr bwMode="auto">
          <a:xfrm>
            <a:off x="5022850" y="4279900"/>
            <a:ext cx="1976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>
                <a:latin typeface="宋体" panose="02010600030101010101" pitchFamily="2" charset="-122"/>
              </a:rPr>
              <a:t>＝</a:t>
            </a:r>
            <a:r>
              <a:rPr lang="en-US" sz="2800">
                <a:latin typeface="宋体" panose="02010600030101010101" pitchFamily="2" charset="-122"/>
              </a:rPr>
              <a:t>8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5399" name="文本框 34"/>
          <p:cNvSpPr txBox="1">
            <a:spLocks noChangeArrowheads="1"/>
          </p:cNvSpPr>
          <p:nvPr/>
        </p:nvSpPr>
        <p:spPr bwMode="auto">
          <a:xfrm>
            <a:off x="8021638" y="3221038"/>
            <a:ext cx="19764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35÷5</a:t>
            </a:r>
            <a:r>
              <a:rPr lang="zh-CN" altLang="en-US" sz="2800">
                <a:latin typeface="宋体" panose="02010600030101010101" pitchFamily="2" charset="-122"/>
              </a:rPr>
              <a:t>－</a:t>
            </a:r>
            <a:r>
              <a:rPr lang="en-US" sz="2800">
                <a:latin typeface="宋体" panose="02010600030101010101" pitchFamily="2" charset="-122"/>
              </a:rPr>
              <a:t>4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5400" name="文本框 35"/>
          <p:cNvSpPr txBox="1">
            <a:spLocks noChangeArrowheads="1"/>
          </p:cNvSpPr>
          <p:nvPr/>
        </p:nvSpPr>
        <p:spPr bwMode="auto">
          <a:xfrm>
            <a:off x="7759700" y="3775075"/>
            <a:ext cx="1978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01" name="文本框 36"/>
          <p:cNvSpPr txBox="1">
            <a:spLocks noChangeArrowheads="1"/>
          </p:cNvSpPr>
          <p:nvPr/>
        </p:nvSpPr>
        <p:spPr bwMode="auto">
          <a:xfrm>
            <a:off x="7761288" y="4294188"/>
            <a:ext cx="1978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402" name="直接连接符 5"/>
          <p:cNvCxnSpPr>
            <a:cxnSpLocks noChangeShapeType="1"/>
          </p:cNvCxnSpPr>
          <p:nvPr/>
        </p:nvCxnSpPr>
        <p:spPr bwMode="auto">
          <a:xfrm>
            <a:off x="3338513" y="3652838"/>
            <a:ext cx="893762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403" name="文本框 37"/>
          <p:cNvSpPr txBox="1">
            <a:spLocks noChangeArrowheads="1"/>
          </p:cNvSpPr>
          <p:nvPr/>
        </p:nvSpPr>
        <p:spPr bwMode="auto">
          <a:xfrm>
            <a:off x="2243138" y="3646488"/>
            <a:ext cx="10683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zh-CN" altLang="en-US" sz="28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04" name="文本框 38"/>
          <p:cNvSpPr txBox="1">
            <a:spLocks noChangeArrowheads="1"/>
          </p:cNvSpPr>
          <p:nvPr/>
        </p:nvSpPr>
        <p:spPr bwMode="auto">
          <a:xfrm>
            <a:off x="2927350" y="3644900"/>
            <a:ext cx="10668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en-US" sz="28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05" name="文本框 39"/>
          <p:cNvSpPr txBox="1">
            <a:spLocks noChangeArrowheads="1"/>
          </p:cNvSpPr>
          <p:nvPr/>
        </p:nvSpPr>
        <p:spPr bwMode="auto">
          <a:xfrm>
            <a:off x="2262188" y="4181475"/>
            <a:ext cx="1066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406" name="直接连接符 40"/>
          <p:cNvCxnSpPr>
            <a:cxnSpLocks noChangeShapeType="1"/>
          </p:cNvCxnSpPr>
          <p:nvPr/>
        </p:nvCxnSpPr>
        <p:spPr bwMode="auto">
          <a:xfrm>
            <a:off x="6024563" y="3716338"/>
            <a:ext cx="893762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407" name="文本框 41"/>
          <p:cNvSpPr txBox="1">
            <a:spLocks noChangeArrowheads="1"/>
          </p:cNvSpPr>
          <p:nvPr/>
        </p:nvSpPr>
        <p:spPr bwMode="auto">
          <a:xfrm>
            <a:off x="5010150" y="3743325"/>
            <a:ext cx="10683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28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08" name="文本框 42"/>
          <p:cNvSpPr txBox="1">
            <a:spLocks noChangeArrowheads="1"/>
          </p:cNvSpPr>
          <p:nvPr/>
        </p:nvSpPr>
        <p:spPr bwMode="auto">
          <a:xfrm>
            <a:off x="5748338" y="3716338"/>
            <a:ext cx="10683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zh-CN" altLang="en-US" sz="28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09" name="文本框 43"/>
          <p:cNvSpPr txBox="1">
            <a:spLocks noChangeArrowheads="1"/>
          </p:cNvSpPr>
          <p:nvPr/>
        </p:nvSpPr>
        <p:spPr bwMode="auto">
          <a:xfrm>
            <a:off x="5033963" y="4270375"/>
            <a:ext cx="1066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10" name="文本框 44"/>
          <p:cNvSpPr txBox="1">
            <a:spLocks noChangeArrowheads="1"/>
          </p:cNvSpPr>
          <p:nvPr/>
        </p:nvSpPr>
        <p:spPr bwMode="auto">
          <a:xfrm>
            <a:off x="8916988" y="3228975"/>
            <a:ext cx="760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2" dur="indefinite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87 0.07537 L 1.11022E-16 3.12139E-6 " pathEditMode="relative" rAng="0" ptsTypes="AA">
                                      <p:cBhvr>
                                        <p:cTn id="65" dur="2000" spd="-99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7" y="-3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4" grpId="0" autoUpdateAnimBg="0"/>
      <p:bldP spid="15395" grpId="0" autoUpdateAnimBg="0"/>
      <p:bldP spid="15397" grpId="0" autoUpdateAnimBg="0"/>
      <p:bldP spid="15398" grpId="0" autoUpdateAnimBg="0"/>
      <p:bldP spid="15403" grpId="0" autoUpdateAnimBg="0"/>
      <p:bldP spid="15404" grpId="0" autoUpdateAnimBg="0"/>
      <p:bldP spid="15405" grpId="0" autoUpdateAnimBg="0"/>
      <p:bldP spid="15407" grpId="0" autoUpdateAnimBg="0"/>
      <p:bldP spid="15408" grpId="0" autoUpdateAnimBg="0"/>
      <p:bldP spid="15409" grpId="0" autoUpdateAnimBg="0"/>
      <p:bldP spid="15410" grpId="0" autoUpdateAnimBg="0"/>
      <p:bldP spid="15410" grpId="1" autoUpdateAnimBg="0"/>
      <p:bldP spid="15410" grpId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79438"/>
            <a:ext cx="30146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9" name="文本框 22"/>
          <p:cNvSpPr txBox="1">
            <a:spLocks noChangeArrowheads="1"/>
          </p:cNvSpPr>
          <p:nvPr/>
        </p:nvSpPr>
        <p:spPr bwMode="auto">
          <a:xfrm>
            <a:off x="2478088" y="2522538"/>
            <a:ext cx="14827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0" name="文本框 23"/>
          <p:cNvSpPr txBox="1">
            <a:spLocks noChangeArrowheads="1"/>
          </p:cNvSpPr>
          <p:nvPr/>
        </p:nvSpPr>
        <p:spPr bwMode="auto">
          <a:xfrm>
            <a:off x="2482850" y="3127375"/>
            <a:ext cx="20939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1" name="TextBox 4"/>
          <p:cNvSpPr txBox="1">
            <a:spLocks noChangeArrowheads="1"/>
          </p:cNvSpPr>
          <p:nvPr/>
        </p:nvSpPr>
        <p:spPr bwMode="auto">
          <a:xfrm>
            <a:off x="2782888" y="1884363"/>
            <a:ext cx="17922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tx1"/>
              </a:buClr>
            </a:pP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45÷5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2" name="TextBox 4"/>
          <p:cNvSpPr txBox="1">
            <a:spLocks noChangeArrowheads="1"/>
          </p:cNvSpPr>
          <p:nvPr/>
        </p:nvSpPr>
        <p:spPr bwMode="auto">
          <a:xfrm>
            <a:off x="5407025" y="1884363"/>
            <a:ext cx="17033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tx1"/>
              </a:buClr>
            </a:pP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9×7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3" name="TextBox 4"/>
          <p:cNvSpPr txBox="1">
            <a:spLocks noChangeArrowheads="1"/>
          </p:cNvSpPr>
          <p:nvPr/>
        </p:nvSpPr>
        <p:spPr bwMode="auto">
          <a:xfrm>
            <a:off x="7943850" y="1884363"/>
            <a:ext cx="20399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tx1"/>
              </a:buClr>
            </a:pP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15÷3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4" name="TextBox 4"/>
          <p:cNvSpPr txBox="1">
            <a:spLocks noChangeArrowheads="1"/>
          </p:cNvSpPr>
          <p:nvPr/>
        </p:nvSpPr>
        <p:spPr bwMode="auto">
          <a:xfrm>
            <a:off x="2763838" y="3935413"/>
            <a:ext cx="17033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tx1"/>
              </a:buClr>
            </a:pP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72÷9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5" name="TextBox 4"/>
          <p:cNvSpPr txBox="1">
            <a:spLocks noChangeArrowheads="1"/>
          </p:cNvSpPr>
          <p:nvPr/>
        </p:nvSpPr>
        <p:spPr bwMode="auto">
          <a:xfrm>
            <a:off x="5387975" y="3935413"/>
            <a:ext cx="17033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tx1"/>
              </a:buClr>
            </a:pP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6×6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6" name="TextBox 4"/>
          <p:cNvSpPr txBox="1">
            <a:spLocks noChangeArrowheads="1"/>
          </p:cNvSpPr>
          <p:nvPr/>
        </p:nvSpPr>
        <p:spPr bwMode="auto">
          <a:xfrm>
            <a:off x="7923213" y="3935413"/>
            <a:ext cx="19161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tx1"/>
              </a:buClr>
            </a:pP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48÷8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7" name="文本框 30"/>
          <p:cNvSpPr txBox="1">
            <a:spLocks noChangeArrowheads="1"/>
          </p:cNvSpPr>
          <p:nvPr/>
        </p:nvSpPr>
        <p:spPr bwMode="auto">
          <a:xfrm>
            <a:off x="5029200" y="2544763"/>
            <a:ext cx="2062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8" name="文本框 31"/>
          <p:cNvSpPr txBox="1">
            <a:spLocks noChangeArrowheads="1"/>
          </p:cNvSpPr>
          <p:nvPr/>
        </p:nvSpPr>
        <p:spPr bwMode="auto">
          <a:xfrm>
            <a:off x="5033963" y="3149600"/>
            <a:ext cx="20939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9" name="文本框 32"/>
          <p:cNvSpPr txBox="1">
            <a:spLocks noChangeArrowheads="1"/>
          </p:cNvSpPr>
          <p:nvPr/>
        </p:nvSpPr>
        <p:spPr bwMode="auto">
          <a:xfrm>
            <a:off x="7583488" y="2551113"/>
            <a:ext cx="20637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0" name="文本框 33"/>
          <p:cNvSpPr txBox="1">
            <a:spLocks noChangeArrowheads="1"/>
          </p:cNvSpPr>
          <p:nvPr/>
        </p:nvSpPr>
        <p:spPr bwMode="auto">
          <a:xfrm>
            <a:off x="7589838" y="3155950"/>
            <a:ext cx="20939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1" name="文本框 34"/>
          <p:cNvSpPr txBox="1">
            <a:spLocks noChangeArrowheads="1"/>
          </p:cNvSpPr>
          <p:nvPr/>
        </p:nvSpPr>
        <p:spPr bwMode="auto">
          <a:xfrm>
            <a:off x="2381250" y="4610100"/>
            <a:ext cx="20637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2" name="文本框 35"/>
          <p:cNvSpPr txBox="1">
            <a:spLocks noChangeArrowheads="1"/>
          </p:cNvSpPr>
          <p:nvPr/>
        </p:nvSpPr>
        <p:spPr bwMode="auto">
          <a:xfrm>
            <a:off x="2387600" y="5214938"/>
            <a:ext cx="20939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3" name="文本框 36"/>
          <p:cNvSpPr txBox="1">
            <a:spLocks noChangeArrowheads="1"/>
          </p:cNvSpPr>
          <p:nvPr/>
        </p:nvSpPr>
        <p:spPr bwMode="auto">
          <a:xfrm>
            <a:off x="5053013" y="4610100"/>
            <a:ext cx="20621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4" name="文本框 37"/>
          <p:cNvSpPr txBox="1">
            <a:spLocks noChangeArrowheads="1"/>
          </p:cNvSpPr>
          <p:nvPr/>
        </p:nvSpPr>
        <p:spPr bwMode="auto">
          <a:xfrm>
            <a:off x="5057775" y="5214938"/>
            <a:ext cx="20939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5" name="文本框 38"/>
          <p:cNvSpPr txBox="1">
            <a:spLocks noChangeArrowheads="1"/>
          </p:cNvSpPr>
          <p:nvPr/>
        </p:nvSpPr>
        <p:spPr bwMode="auto">
          <a:xfrm>
            <a:off x="7589838" y="4610100"/>
            <a:ext cx="20621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6" name="文本框 39"/>
          <p:cNvSpPr txBox="1">
            <a:spLocks noChangeArrowheads="1"/>
          </p:cNvSpPr>
          <p:nvPr/>
        </p:nvSpPr>
        <p:spPr bwMode="auto">
          <a:xfrm>
            <a:off x="7594600" y="5214938"/>
            <a:ext cx="20939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7" name="TextBox 4"/>
          <p:cNvSpPr txBox="1">
            <a:spLocks noChangeArrowheads="1"/>
          </p:cNvSpPr>
          <p:nvPr/>
        </p:nvSpPr>
        <p:spPr bwMode="auto">
          <a:xfrm>
            <a:off x="2259013" y="1370013"/>
            <a:ext cx="20637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tx1"/>
              </a:buClr>
            </a:pPr>
            <a:r>
              <a:rPr lang="en-US" altLang="zh-CN" sz="2800" b="1">
                <a:latin typeface="Times New Roman" panose="02020603050405020304" pitchFamily="18" charset="0"/>
              </a:rPr>
              <a:t>5</a:t>
            </a:r>
            <a:r>
              <a:rPr lang="en-US" sz="2800" b="1">
                <a:latin typeface="Times New Roman" panose="02020603050405020304" pitchFamily="18" charset="0"/>
              </a:rPr>
              <a:t>.</a:t>
            </a:r>
            <a:endParaRPr lang="zh-CN" altLang="en-US" sz="28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9" grpId="0" autoUpdateAnimBg="0"/>
      <p:bldP spid="14360" grpId="0" autoUpdateAnimBg="0"/>
      <p:bldP spid="14367" grpId="0" autoUpdateAnimBg="0"/>
      <p:bldP spid="14368" grpId="0" autoUpdateAnimBg="0"/>
      <p:bldP spid="14369" grpId="0" autoUpdateAnimBg="0"/>
      <p:bldP spid="14370" grpId="0" autoUpdateAnimBg="0"/>
      <p:bldP spid="14371" grpId="0" autoUpdateAnimBg="0"/>
      <p:bldP spid="14372" grpId="0" autoUpdateAnimBg="0"/>
      <p:bldP spid="14373" grpId="0" autoUpdateAnimBg="0"/>
      <p:bldP spid="14374" grpId="0" autoUpdateAnimBg="0"/>
      <p:bldP spid="14375" grpId="0" autoUpdateAnimBg="0"/>
      <p:bldP spid="1437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79438"/>
            <a:ext cx="30146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1735138" y="1517650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6.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13317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73300" y="1957388"/>
            <a:ext cx="7426325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1"/>
          <p:cNvSpPr txBox="1">
            <a:spLocks noChangeArrowheads="1"/>
          </p:cNvSpPr>
          <p:nvPr/>
        </p:nvSpPr>
        <p:spPr bwMode="auto">
          <a:xfrm>
            <a:off x="2289175" y="3581400"/>
            <a:ext cx="24479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风景图片每套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</a:rPr>
              <a:t>20</a:t>
            </a: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元</a:t>
            </a:r>
            <a:endParaRPr lang="zh-CN" altLang="en-U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0" name="TextBox 2"/>
          <p:cNvSpPr txBox="1">
            <a:spLocks noChangeArrowheads="1"/>
          </p:cNvSpPr>
          <p:nvPr/>
        </p:nvSpPr>
        <p:spPr bwMode="auto">
          <a:xfrm>
            <a:off x="4976813" y="3581400"/>
            <a:ext cx="23764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鲜花图片每张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元</a:t>
            </a:r>
            <a:endParaRPr lang="zh-CN" altLang="en-U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1" name="TextBox 3"/>
          <p:cNvSpPr txBox="1">
            <a:spLocks noChangeArrowheads="1"/>
          </p:cNvSpPr>
          <p:nvPr/>
        </p:nvSpPr>
        <p:spPr bwMode="auto">
          <a:xfrm>
            <a:off x="7500938" y="3581400"/>
            <a:ext cx="2136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动物图片每张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元</a:t>
            </a:r>
            <a:endParaRPr lang="zh-CN" altLang="en-U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2" name="TextBox 4"/>
          <p:cNvSpPr txBox="1">
            <a:spLocks noChangeArrowheads="1"/>
          </p:cNvSpPr>
          <p:nvPr/>
        </p:nvSpPr>
        <p:spPr bwMode="auto">
          <a:xfrm>
            <a:off x="1127125" y="4076700"/>
            <a:ext cx="78374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）每张风景图片比每张鲜花图片贵多少元？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3729038" y="5021263"/>
            <a:ext cx="2093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719513" y="5516563"/>
            <a:ext cx="209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5" name="TextBox 1"/>
          <p:cNvSpPr txBox="1">
            <a:spLocks noChangeArrowheads="1"/>
          </p:cNvSpPr>
          <p:nvPr/>
        </p:nvSpPr>
        <p:spPr bwMode="auto">
          <a:xfrm>
            <a:off x="4087813" y="4581525"/>
            <a:ext cx="1612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r>
              <a:rPr lang="en-US" altLang="en-US" b="1">
                <a:solidFill>
                  <a:srgbClr val="FF0000"/>
                </a:solidFill>
              </a:rPr>
              <a:t>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b="1">
                <a:solidFill>
                  <a:srgbClr val="FF0000"/>
                </a:solidFill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25738" y="5924550"/>
            <a:ext cx="8497887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答：每张风景图片比每张鲜花图片贵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元。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327" name="图片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9963" y="4292600"/>
            <a:ext cx="270351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79438"/>
            <a:ext cx="30146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0" name="TextBox 4"/>
          <p:cNvSpPr txBox="1">
            <a:spLocks noChangeArrowheads="1"/>
          </p:cNvSpPr>
          <p:nvPr/>
        </p:nvSpPr>
        <p:spPr bwMode="auto">
          <a:xfrm>
            <a:off x="1127125" y="1196975"/>
            <a:ext cx="78374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）一套风景图片和一套动物图片一共多少元？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5851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40688" y="1341438"/>
            <a:ext cx="270351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2" name="TextBox 4"/>
          <p:cNvSpPr txBox="1">
            <a:spLocks noChangeArrowheads="1"/>
          </p:cNvSpPr>
          <p:nvPr/>
        </p:nvSpPr>
        <p:spPr bwMode="auto">
          <a:xfrm>
            <a:off x="1127125" y="3365500"/>
            <a:ext cx="78374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）请你再提出一个数学问题，并尝试解答。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3979863" y="2139950"/>
            <a:ext cx="2093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970338" y="2632075"/>
            <a:ext cx="209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5" name="TextBox 1"/>
          <p:cNvSpPr txBox="1">
            <a:spLocks noChangeArrowheads="1"/>
          </p:cNvSpPr>
          <p:nvPr/>
        </p:nvSpPr>
        <p:spPr bwMode="auto">
          <a:xfrm>
            <a:off x="4367213" y="1700213"/>
            <a:ext cx="1612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3×4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927350" y="3068638"/>
            <a:ext cx="8497888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答：一套风景图片和一套动物图片一共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元。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文本框 29"/>
          <p:cNvSpPr txBox="1"/>
          <p:nvPr/>
        </p:nvSpPr>
        <p:spPr>
          <a:xfrm>
            <a:off x="1919288" y="4005263"/>
            <a:ext cx="8497887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一套风景图片比一套鲜花图片贵多少元？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文本框 31"/>
          <p:cNvSpPr txBox="1">
            <a:spLocks noChangeArrowheads="1"/>
          </p:cNvSpPr>
          <p:nvPr/>
        </p:nvSpPr>
        <p:spPr bwMode="auto">
          <a:xfrm>
            <a:off x="3575050" y="4868863"/>
            <a:ext cx="2093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20 </a:t>
            </a:r>
            <a:r>
              <a:rPr lang="zh-CN" altLang="en-US" b="1">
                <a:solidFill>
                  <a:srgbClr val="FF0000"/>
                </a:solidFill>
              </a:rPr>
              <a:t>－</a:t>
            </a:r>
            <a:r>
              <a:rPr lang="en-US" altLang="zh-CN" b="1">
                <a:solidFill>
                  <a:srgbClr val="FF0000"/>
                </a:solidFill>
              </a:rPr>
              <a:t>8</a:t>
            </a:r>
            <a:endParaRPr lang="en-US" altLang="zh-CN" b="1">
              <a:solidFill>
                <a:srgbClr val="FF0000"/>
              </a:solidFill>
            </a:endParaRPr>
          </a:p>
        </p:txBody>
      </p:sp>
      <p:sp>
        <p:nvSpPr>
          <p:cNvPr id="4" name="文本框 32"/>
          <p:cNvSpPr txBox="1">
            <a:spLocks noChangeArrowheads="1"/>
          </p:cNvSpPr>
          <p:nvPr/>
        </p:nvSpPr>
        <p:spPr bwMode="auto">
          <a:xfrm>
            <a:off x="3560763" y="5348288"/>
            <a:ext cx="209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60" name="TextBox 1"/>
          <p:cNvSpPr txBox="1">
            <a:spLocks noChangeArrowheads="1"/>
          </p:cNvSpPr>
          <p:nvPr/>
        </p:nvSpPr>
        <p:spPr bwMode="auto">
          <a:xfrm>
            <a:off x="3957638" y="4416425"/>
            <a:ext cx="1612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4×2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文本框 29"/>
          <p:cNvSpPr txBox="1"/>
          <p:nvPr/>
        </p:nvSpPr>
        <p:spPr>
          <a:xfrm>
            <a:off x="2927350" y="5851525"/>
            <a:ext cx="8497888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答：一套风景图片比一套鲜花图片贵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</a:rPr>
              <a:t>元。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0" grpId="0"/>
      <p:bldP spid="2" grpId="0"/>
      <p:bldP spid="3" grpId="0"/>
      <p:bldP spid="4" grpId="0"/>
      <p:bldP spid="5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1001</Words>
  <Application>WPS 演示</Application>
  <PresentationFormat>自定义</PresentationFormat>
  <Paragraphs>240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微软雅黑</vt:lpstr>
      <vt:lpstr>Times New Roman</vt:lpstr>
      <vt:lpstr>Calibri</vt:lpstr>
      <vt:lpstr>楷体_GB2312</vt:lpstr>
      <vt:lpstr>新宋体</vt:lpstr>
      <vt:lpstr>楷体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40</cp:revision>
  <dcterms:created xsi:type="dcterms:W3CDTF">2018-08-14T06:13:00Z</dcterms:created>
  <dcterms:modified xsi:type="dcterms:W3CDTF">2023-10-31T06:23:52Z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2013AAE99D854F9F9F80D7E7EB5D29C5_12</vt:lpwstr>
  </property>
</Properties>
</file>