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1" r:id="rId3"/>
    <p:sldId id="430" r:id="rId4"/>
    <p:sldId id="434" r:id="rId5"/>
    <p:sldId id="452" r:id="rId6"/>
    <p:sldId id="437" r:id="rId7"/>
    <p:sldId id="439" r:id="rId8"/>
    <p:sldId id="440" r:id="rId9"/>
    <p:sldId id="442" r:id="rId10"/>
    <p:sldId id="444" r:id="rId11"/>
    <p:sldId id="445" r:id="rId12"/>
    <p:sldId id="450" r:id="rId13"/>
    <p:sldId id="446" r:id="rId14"/>
    <p:sldId id="447" r:id="rId15"/>
    <p:sldId id="448" r:id="rId16"/>
    <p:sldId id="395" r:id="rId17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395" autoAdjust="0"/>
  </p:normalViewPr>
  <p:slideViewPr>
    <p:cSldViewPr>
      <p:cViewPr varScale="1">
        <p:scale>
          <a:sx n="109" d="100"/>
          <a:sy n="109" d="100"/>
        </p:scale>
        <p:origin x="-612" y="-84"/>
      </p:cViewPr>
      <p:guideLst>
        <p:guide orient="horz" pos="93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file:///D:\qq&#25991;&#20214;\712321467\Image\C2C\Image2\%7b75232B38-A165-1FB7-499C-2E1C792CACB5%7d.png" TargetMode="External"/><Relationship Id="rId11" Type="http://schemas.openxmlformats.org/officeDocument/2006/relationships/image" Target="../media/image2.png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 descr="{&quot;rangeId&quot;:0,&quot;isTitleShape&quot;:true}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第二单元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2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1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9.xml"/><Relationship Id="rId24" Type="http://schemas.openxmlformats.org/officeDocument/2006/relationships/image" Target="../media/image18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8731" y="2816292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01958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 看一看（二）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29948" y="1861243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第二单元 观察物体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" name="yt_shape_10352"/>
          <p:cNvSpPr txBox="1"/>
          <p:nvPr/>
        </p:nvSpPr>
        <p:spPr>
          <a:xfrm>
            <a:off x="900000" y="1260000"/>
            <a:ext cx="287258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二、看图填一填。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54" name="yt_shape_10354"/>
          <p:cNvSpPr txBox="1"/>
          <p:nvPr/>
        </p:nvSpPr>
        <p:spPr>
          <a:xfrm>
            <a:off x="900000" y="1926090"/>
            <a:ext cx="1346522" cy="251152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endParaRPr lang="en-US" altLang="zh-CN" sz="2800" b="0"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　</a:t>
            </a:r>
            <a:endParaRPr lang="en-US" altLang="zh-CN" sz="10000" b="0" i="0" u="none" spc="35368">
              <a:solidFill>
                <a:srgbClr val="1EE3CF"/>
              </a:solidFill>
              <a:effectLst/>
              <a:latin typeface="NEU-BZ-S92" pitchFamily="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5480" y="1772816"/>
            <a:ext cx="6998120" cy="3416405"/>
          </a:xfrm>
          <a:prstGeom prst="rect">
            <a:avLst/>
          </a:prstGeom>
        </p:spPr>
      </p:pic>
      <p:sp>
        <p:nvSpPr>
          <p:cNvPr id="4" name="yt_shape_10351"/>
          <p:cNvSpPr txBox="1"/>
          <p:nvPr/>
        </p:nvSpPr>
        <p:spPr>
          <a:xfrm>
            <a:off x="7996768" y="1735289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6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  <p:sp>
        <p:nvSpPr>
          <p:cNvPr id="5" name="yt_shape_10351"/>
          <p:cNvSpPr txBox="1"/>
          <p:nvPr/>
        </p:nvSpPr>
        <p:spPr>
          <a:xfrm>
            <a:off x="8003299" y="2293455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1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  <p:sp>
        <p:nvSpPr>
          <p:cNvPr id="6" name="yt_shape_10351"/>
          <p:cNvSpPr txBox="1"/>
          <p:nvPr/>
        </p:nvSpPr>
        <p:spPr>
          <a:xfrm>
            <a:off x="8001030" y="2811740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2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  <p:sp>
        <p:nvSpPr>
          <p:cNvPr id="7" name="yt_shape_10351"/>
          <p:cNvSpPr txBox="1"/>
          <p:nvPr/>
        </p:nvSpPr>
        <p:spPr>
          <a:xfrm>
            <a:off x="8001503" y="3387161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6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  <p:sp>
        <p:nvSpPr>
          <p:cNvPr id="8" name="yt_shape_10351"/>
          <p:cNvSpPr txBox="1"/>
          <p:nvPr/>
        </p:nvSpPr>
        <p:spPr>
          <a:xfrm>
            <a:off x="8003493" y="3918523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4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  <p:sp>
        <p:nvSpPr>
          <p:cNvPr id="9" name="yt_shape_10351"/>
          <p:cNvSpPr txBox="1"/>
          <p:nvPr/>
        </p:nvSpPr>
        <p:spPr>
          <a:xfrm>
            <a:off x="8009163" y="4487397"/>
            <a:ext cx="179536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ea typeface="楷体" panose="02010609060101010101" pitchFamily="14" charset="-122"/>
                <a:cs typeface="Times New Roman" panose="02020603050405020304" pitchFamily="18" charset="0"/>
              </a:rPr>
              <a:t>3</a:t>
            </a:r>
            <a:endParaRPr lang="zh-CN" altLang="zh-CN" sz="2800" b="0" i="0" u="none">
              <a:solidFill>
                <a:srgbClr val="FF0000"/>
              </a:solidFill>
              <a:effectLst/>
              <a:ea typeface="楷体" panose="02010609060101010101" pitchFamily="1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6" name="yt_shape_10356"/>
          <p:cNvSpPr txBox="1"/>
          <p:nvPr/>
        </p:nvSpPr>
        <p:spPr>
          <a:xfrm>
            <a:off x="900000" y="1124744"/>
            <a:ext cx="269304" cy="56887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57" name="yt_image_10357" title="H_123.26456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123578" y="1265482"/>
            <a:ext cx="4359876" cy="208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9" name="yt_shape_10359"/>
          <p:cNvSpPr txBox="1"/>
          <p:nvPr/>
        </p:nvSpPr>
        <p:spPr>
          <a:xfrm>
            <a:off x="900000" y="3462230"/>
            <a:ext cx="9145004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上面的物体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从正面看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sz="2800" b="0" i="0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看到的是</a:t>
            </a:r>
            <a:r>
              <a:rPr lang="en-US" altLang="zh-CN" sz="1150" b="0" i="0" u="none" spc="1749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58" name="yt_image_1035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246747" y="3883216"/>
            <a:ext cx="257040" cy="26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2" name="yt_shape_10362"/>
          <p:cNvSpPr txBox="1"/>
          <p:nvPr/>
        </p:nvSpPr>
        <p:spPr>
          <a:xfrm>
            <a:off x="900000" y="4325321"/>
            <a:ext cx="9376349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上面的物体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从正面看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sz="2800" b="0" i="0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看到的是</a:t>
            </a:r>
            <a:r>
              <a:rPr lang="en-US" altLang="zh-CN" sz="1150" b="0" i="0" u="none" spc="3553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61" name="yt_image_1036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246747" y="4731772"/>
            <a:ext cx="486000" cy="26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5" name="yt_shape_10365"/>
          <p:cNvSpPr txBox="1"/>
          <p:nvPr/>
        </p:nvSpPr>
        <p:spPr>
          <a:xfrm>
            <a:off x="900000" y="5188412"/>
            <a:ext cx="9145004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上面的物体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从任何一个面看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sng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sng">
                <a:solidFill>
                  <a:srgbClr val="FF0000">
                    <a:alpha val="0"/>
                  </a:srgbClr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800" b="0" i="0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看到的都是</a:t>
            </a:r>
            <a:r>
              <a:rPr lang="en-US" altLang="zh-CN" sz="1150" b="0" i="0" u="none" spc="1749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64" name="yt_image_1036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246747" y="5569253"/>
            <a:ext cx="257040" cy="26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610589" y="3376679"/>
            <a:ext cx="1958086" cy="84792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211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10589" y="4239770"/>
            <a:ext cx="1958086" cy="84792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211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kumimoji="0" lang="zh-CN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77389" y="5102861"/>
            <a:ext cx="535686" cy="84792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211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7" name="yt_shape_10367"/>
          <p:cNvSpPr txBox="1"/>
          <p:nvPr/>
        </p:nvSpPr>
        <p:spPr>
          <a:xfrm>
            <a:off x="900000" y="764704"/>
            <a:ext cx="6463308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三、下面几幅图都是从什么方向看到的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68" name="yt_image_10368" title="H_261.5249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17871" y="1411622"/>
            <a:ext cx="8156257" cy="332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9" name="yt_shape_10369"/>
          <p:cNvSpPr txBox="1"/>
          <p:nvPr/>
        </p:nvSpPr>
        <p:spPr>
          <a:xfrm>
            <a:off x="1966664" y="4783777"/>
            <a:ext cx="8258671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从正面看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从上面看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从左侧面看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		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从右侧面看</a:t>
            </a:r>
            <a:endParaRPr lang="zh-CN" altLang="zh-CN" sz="2800" b="0" i="0" u="none">
              <a:solidFill>
                <a:srgbClr val="000000"/>
              </a:solidFill>
              <a:effectLst/>
              <a:latin typeface="NEU-BZ-S92" pitchFamily="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yt_shape_10371"/>
          <p:cNvSpPr txBox="1"/>
          <p:nvPr/>
        </p:nvSpPr>
        <p:spPr>
          <a:xfrm>
            <a:off x="1199456" y="5324062"/>
            <a:ext cx="4667945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4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从正面和从上面看到的一样</a:t>
            </a:r>
            <a:r>
              <a:rPr lang="en-US" altLang="zh-CN" sz="2800" b="0" i="0" u="none">
                <a:solidFill>
                  <a:srgbClr val="FF0000"/>
                </a:solidFill>
                <a:effectLst/>
                <a:latin typeface="楷体" panose="02010609060101010101" pitchFamily="14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FF0000"/>
              </a:solidFill>
              <a:effectLst/>
              <a:latin typeface="楷体" panose="02010609060101010101" pitchFamily="14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143672" y="4509120"/>
            <a:ext cx="0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015880" y="4509120"/>
            <a:ext cx="1728192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176120" y="4516965"/>
            <a:ext cx="2232248" cy="4242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727848" y="4516965"/>
            <a:ext cx="4680520" cy="4242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2" name="yt_shape_10372"/>
          <p:cNvSpPr txBox="1"/>
          <p:nvPr/>
        </p:nvSpPr>
        <p:spPr>
          <a:xfrm>
            <a:off x="900000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四、小红把自己的课本放在桌子的右上角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文具盒放在左上角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坐在他正前面的小亮回头看到小红的课本和文具盒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分别放在桌子的什么位置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想一想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再回答。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73" name="yt_shape_10373"/>
          <p:cNvSpPr txBox="1"/>
          <p:nvPr/>
        </p:nvSpPr>
        <p:spPr>
          <a:xfrm>
            <a:off x="900000" y="3167963"/>
            <a:ext cx="7181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略。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729" y="4910257"/>
            <a:ext cx="6805615" cy="729940"/>
          </a:xfrm>
          <a:prstGeom prst="rect">
            <a:avLst/>
          </a:prstGeom>
        </p:spPr>
      </p:pic>
      <p:sp>
        <p:nvSpPr>
          <p:cNvPr id="10374" name="yt_shape_10374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五、淘气从窗外看到的情景会是下面哪幅图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在下面的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□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里画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并说说你的理由。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375" name="yt_image_10375" title="H_101.8771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436119" y="2572420"/>
            <a:ext cx="1319760" cy="129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6" name="yt_image_10376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42496" y="3967836"/>
            <a:ext cx="1040580" cy="8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7" name="yt_image_10377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95214" y="3967836"/>
            <a:ext cx="1040580" cy="85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8" name="yt_image_10378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303543" y="3952176"/>
            <a:ext cx="1040580" cy="8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9" name="yt_image_10379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8326477" y="3999156"/>
            <a:ext cx="1040580" cy="85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670954" y="4926079"/>
            <a:ext cx="356639" cy="51608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0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√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11424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375900" y="122682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3" name="yt_shape_10303"/>
          <p:cNvSpPr txBox="1"/>
          <p:nvPr/>
        </p:nvSpPr>
        <p:spPr>
          <a:xfrm>
            <a:off x="900000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经历从不同角度观察两个物体的活动过程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进一步体验从不同位置看到的物体间的相对位置可能是不同的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并能根据物体的相对位置辨认从不同位置观察到的简单物体。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05" name="yt_shape_10305"/>
          <p:cNvSpPr txBox="1"/>
          <p:nvPr/>
        </p:nvSpPr>
        <p:spPr>
          <a:xfrm>
            <a:off x="899999" y="312689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通过观察实物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感受两个物体或一组物体的位置关系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能从某个角度观察的结果判断观察者的位置。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yt_shape_10306"/>
          <p:cNvSpPr txBox="1"/>
          <p:nvPr/>
        </p:nvSpPr>
        <p:spPr>
          <a:xfrm>
            <a:off x="935900" y="4387156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在合作交流中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能简单描述自己的思考过程和观察结果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体验观察的乐趣。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2" name="yt_shape_10312"/>
          <p:cNvSpPr txBox="1"/>
          <p:nvPr/>
        </p:nvSpPr>
        <p:spPr>
          <a:xfrm>
            <a:off x="755985" y="1286164"/>
            <a:ext cx="10391999" cy="7616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观察一个物体时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站在不同的位置最多可以同时看到几个面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yt_shape_10314"/>
          <p:cNvSpPr txBox="1"/>
          <p:nvPr/>
        </p:nvSpPr>
        <p:spPr>
          <a:xfrm>
            <a:off x="1055441" y="2105242"/>
            <a:ext cx="6768752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观察一个物体时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站在不同的位置最多可以同时看到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个面。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5" name="yt_shape_10315"/>
          <p:cNvSpPr txBox="1"/>
          <p:nvPr/>
        </p:nvSpPr>
        <p:spPr>
          <a:xfrm>
            <a:off x="900000" y="1412776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找实物展示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和同桌一起观察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说一说自己看到的是物体的哪个面。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16" name="yt_shape_10316"/>
          <p:cNvSpPr txBox="1"/>
          <p:nvPr/>
        </p:nvSpPr>
        <p:spPr>
          <a:xfrm>
            <a:off x="899999" y="2674408"/>
            <a:ext cx="7181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略。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" name="yt_shape_10321"/>
          <p:cNvSpPr txBox="1"/>
          <p:nvPr/>
        </p:nvSpPr>
        <p:spPr>
          <a:xfrm>
            <a:off x="900000" y="1340768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 dirty="0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 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通过对知识的巩固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再次验证空间观念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激发学生的兴趣。对于新知的引入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要使学生易于接受。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pic>
        <p:nvPicPr>
          <p:cNvPr id="10320" name="yt_image_10320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999" y="1565701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9" name="yt_shape_10329"/>
          <p:cNvSpPr txBox="1"/>
          <p:nvPr/>
        </p:nvSpPr>
        <p:spPr>
          <a:xfrm>
            <a:off x="911424" y="3433637"/>
            <a:ext cx="709168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杯子把牙膏盒挡住了。你觉得这句话对吗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30" name="yt_shape_10330"/>
          <p:cNvSpPr txBox="1"/>
          <p:nvPr/>
        </p:nvSpPr>
        <p:spPr>
          <a:xfrm>
            <a:off x="911424" y="4048939"/>
            <a:ext cx="1005403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这句话不对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只有笑笑看不到牙膏盒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而淘气的奇思可以看到。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2" name="yt_shape_10324"/>
          <p:cNvSpPr txBox="1"/>
          <p:nvPr/>
        </p:nvSpPr>
        <p:spPr>
          <a:xfrm>
            <a:off x="911424" y="821579"/>
            <a:ext cx="1797095" cy="7616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en-US" altLang="zh-CN" sz="1150" b="0" i="0" u="none" spc="1851" dirty="0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 dirty="0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任务驱动</a:t>
            </a:r>
            <a:endParaRPr lang="zh-CN" altLang="zh-CN" sz="2800" b="0" i="0" u="none" dirty="0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3" name="yt_image_1032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11424" y="1242254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yt_shape_10326"/>
          <p:cNvSpPr txBox="1"/>
          <p:nvPr/>
        </p:nvSpPr>
        <p:spPr>
          <a:xfrm>
            <a:off x="911424" y="1633882"/>
            <a:ext cx="825867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观察课本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看一看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二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的主题图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完成下列问题。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327"/>
          <p:cNvSpPr txBox="1"/>
          <p:nvPr/>
        </p:nvSpPr>
        <p:spPr>
          <a:xfrm>
            <a:off x="911424" y="2249184"/>
            <a:ext cx="816890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找到桌子上摆放的物品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物品周围有几个小朋友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yt_shape_10328"/>
          <p:cNvSpPr txBox="1"/>
          <p:nvPr/>
        </p:nvSpPr>
        <p:spPr>
          <a:xfrm>
            <a:off x="911424" y="2864486"/>
            <a:ext cx="37702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物品周围有</a:t>
            </a:r>
            <a:r>
              <a:rPr lang="en-US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个小朋友。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0" grpId="0" build="allAtOnce"/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1" name="yt_shape_10331"/>
          <p:cNvSpPr txBox="1"/>
          <p:nvPr/>
        </p:nvSpPr>
        <p:spPr>
          <a:xfrm>
            <a:off x="900000" y="908720"/>
            <a:ext cx="63735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淘气、奇思和笑笑看到的图像一样吗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32" name="yt_image_10332" title="H_151.3692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889374" y="1574810"/>
            <a:ext cx="4413250" cy="192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3" name="yt_shape_10333"/>
          <p:cNvSpPr txBox="1"/>
          <p:nvPr/>
        </p:nvSpPr>
        <p:spPr>
          <a:xfrm>
            <a:off x="900000" y="3547987"/>
            <a:ext cx="897681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让学生在小组内交流并展示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引导其他同学补充、质疑。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34" name="yt_shape_10334"/>
          <p:cNvSpPr txBox="1"/>
          <p:nvPr/>
        </p:nvSpPr>
        <p:spPr>
          <a:xfrm>
            <a:off x="900000" y="4163289"/>
            <a:ext cx="71814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学生通过观察与思考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充分发挥空间想象力。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35" name="yt_shape_10335"/>
          <p:cNvSpPr txBox="1"/>
          <p:nvPr/>
        </p:nvSpPr>
        <p:spPr>
          <a:xfrm>
            <a:off x="900000" y="4778591"/>
            <a:ext cx="610423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淘气、奇思、笑笑看到的图像不一样。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36" name="yt_shape_10336"/>
          <p:cNvSpPr txBox="1"/>
          <p:nvPr/>
        </p:nvSpPr>
        <p:spPr>
          <a:xfrm>
            <a:off x="900000" y="5393893"/>
            <a:ext cx="457817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独立完成课本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练一练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7" name="yt_shape_10337"/>
          <p:cNvSpPr txBox="1"/>
          <p:nvPr/>
        </p:nvSpPr>
        <p:spPr>
          <a:xfrm>
            <a:off x="900000" y="1052736"/>
            <a:ext cx="924612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站的位置不同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我们看到的图像会一样吗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请举例说明。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38" name="yt_shape_10338"/>
          <p:cNvSpPr txBox="1"/>
          <p:nvPr/>
        </p:nvSpPr>
        <p:spPr>
          <a:xfrm>
            <a:off x="900000" y="1668038"/>
            <a:ext cx="754052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站的位置不同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我们看到的图像一般是不同的。</a:t>
            </a:r>
            <a:endParaRPr lang="zh-CN" altLang="zh-CN" sz="2800" b="0" i="0" u="none" dirty="0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39" name="yt_shape_10339"/>
          <p:cNvSpPr txBox="1"/>
          <p:nvPr/>
        </p:nvSpPr>
        <p:spPr>
          <a:xfrm>
            <a:off x="900000" y="2283340"/>
            <a:ext cx="143629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举例略。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40" name="yt_shape_10340"/>
          <p:cNvSpPr txBox="1"/>
          <p:nvPr/>
        </p:nvSpPr>
        <p:spPr>
          <a:xfrm>
            <a:off x="900000" y="2898642"/>
            <a:ext cx="861774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让学生小组内交流并展示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引导其他同学补充、质疑。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41" name="yt_shape_10341"/>
          <p:cNvSpPr txBox="1"/>
          <p:nvPr/>
        </p:nvSpPr>
        <p:spPr>
          <a:xfrm>
            <a:off x="900000" y="351394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设计意图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楷体" panose="02010609060101010101" pitchFamily="14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在站的位置不同或相同的情况下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进行看图的比较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学生可以边举例说明问题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边交流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最后达成共识。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  <p:sp>
        <p:nvSpPr>
          <p:cNvPr id="10342" name="yt_shape_10342"/>
          <p:cNvSpPr txBox="1"/>
          <p:nvPr/>
        </p:nvSpPr>
        <p:spPr>
          <a:xfrm>
            <a:off x="900000" y="4775576"/>
            <a:ext cx="165269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●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归纳总结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43" name="yt_shape_10343"/>
          <p:cNvSpPr txBox="1"/>
          <p:nvPr/>
        </p:nvSpPr>
        <p:spPr>
          <a:xfrm>
            <a:off x="900000" y="5390878"/>
            <a:ext cx="897681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从不同的位置观察两个物体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看到的图像一般是不同的。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8" grpId="0" build="allAtOnce"/>
      <p:bldP spid="1033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8" name="yt_shape_10348"/>
          <p:cNvSpPr txBox="1"/>
          <p:nvPr/>
        </p:nvSpPr>
        <p:spPr>
          <a:xfrm>
            <a:off x="899999" y="1484784"/>
            <a:ext cx="4667816" cy="7425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211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一、看一看。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1000" b="0" i="0" u="none" spc="2574">
                <a:solidFill>
                  <a:srgbClr val="1EE3CF"/>
                </a:solidFill>
                <a:effectLst/>
                <a:latin typeface="NEU-BZ-S92" pitchFamily="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实践类作业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47" name="yt_image_1034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00182" y="1908006"/>
            <a:ext cx="358560" cy="2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0" name="yt_shape_10350"/>
          <p:cNvSpPr txBox="1"/>
          <p:nvPr/>
        </p:nvSpPr>
        <p:spPr>
          <a:xfrm>
            <a:off x="900000" y="2277919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拿出身边的两个物体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四名同学一组进行观察。大家看到的图像是一样的吗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51" name="yt_shape_10351"/>
          <p:cNvSpPr txBox="1"/>
          <p:nvPr/>
        </p:nvSpPr>
        <p:spPr>
          <a:xfrm>
            <a:off x="899999" y="3520380"/>
            <a:ext cx="7181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0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14" charset="-122"/>
                <a:cs typeface="楷体" panose="02010609060101010101" pitchFamily="14" charset="-122"/>
              </a:rPr>
              <a:t>略。</a:t>
            </a:r>
            <a:endParaRPr lang="zh-CN" altLang="zh-CN" sz="2800" b="0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14" charset="-122"/>
              <a:cs typeface="楷体" panose="02010609060101010101" pitchFamily="1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1" grpId="0" build="allAtOnce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BhMGVhZWExYjY1YTg2ZTYwYjlhNzU2ZjBlMjlhMT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1856</Words>
  <Application>WPS 演示</Application>
  <PresentationFormat>自定义</PresentationFormat>
  <Paragraphs>126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楷体</vt:lpstr>
      <vt:lpstr>NEU-BZ-S92</vt:lpstr>
      <vt:lpstr>RomanS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2023-02-20T19:28:00Z</cp:lastPrinted>
  <dcterms:created xsi:type="dcterms:W3CDTF">2023-02-20T19:28:00Z</dcterms:created>
  <dcterms:modified xsi:type="dcterms:W3CDTF">2023-10-31T06:25:44Z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D96BE3E943E24F38BE4B2C84DEC99D40_12</vt:lpwstr>
  </property>
  <property fmtid="{D5CDD505-2E9C-101B-9397-08002B2CF9AE}" pid="3" name="KSOProductBuildVer">
    <vt:lpwstr>2052-12.1.0.15712</vt:lpwstr>
  </property>
</Properties>
</file>