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371" r:id="rId3"/>
    <p:sldId id="430" r:id="rId4"/>
    <p:sldId id="434" r:id="rId5"/>
    <p:sldId id="447" r:id="rId6"/>
    <p:sldId id="435" r:id="rId7"/>
    <p:sldId id="436" r:id="rId8"/>
    <p:sldId id="438" r:id="rId9"/>
    <p:sldId id="440" r:id="rId10"/>
    <p:sldId id="441" r:id="rId11"/>
    <p:sldId id="442" r:id="rId12"/>
    <p:sldId id="443" r:id="rId13"/>
    <p:sldId id="444" r:id="rId14"/>
    <p:sldId id="395" r:id="rId15"/>
  </p:sldIdLst>
  <p:sldSz cx="12192000" cy="6858000"/>
  <p:notesSz cx="6858000" cy="9144000"/>
  <p:custDataLst>
    <p:tags r:id="rId21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3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8" autoAdjust="0"/>
    <p:restoredTop sz="94395" autoAdjust="0"/>
  </p:normalViewPr>
  <p:slideViewPr>
    <p:cSldViewPr>
      <p:cViewPr>
        <p:scale>
          <a:sx n="100" d="100"/>
          <a:sy n="100" d="100"/>
        </p:scale>
        <p:origin x="-972" y="-288"/>
      </p:cViewPr>
      <p:guideLst>
        <p:guide orient="horz" pos="93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2856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gs" Target="tags/tag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handoutMaster" Target="handoutMasters/handoutMaster1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4"/>
          <p:cNvSpPr txBox="1"/>
          <p:nvPr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4"/>
          <p:cNvSpPr txBox="1"/>
          <p:nvPr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预习导学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连接符 13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探究新知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超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知识超市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巩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课堂巩固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分层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分层作业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点回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4"/>
          <p:cNvSpPr txBox="1"/>
          <p:nvPr userDrawn="1"/>
        </p:nvSpPr>
        <p:spPr>
          <a:xfrm>
            <a:off x="666712" y="500042"/>
            <a:ext cx="22609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知识点回顾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738150" y="857232"/>
            <a:ext cx="10501386" cy="5500726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file:///D:\qq&#25991;&#20214;\712321467\Image\C2C\Image2\%7b75232B38-A165-1FB7-499C-2E1C792CACB5%7d.png" TargetMode="External"/><Relationship Id="rId11" Type="http://schemas.openxmlformats.org/officeDocument/2006/relationships/image" Target="../media/image2.png"/><Relationship Id="rId10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10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矩形 14"/>
          <p:cNvSpPr/>
          <p:nvPr userDrawn="1"/>
        </p:nvSpPr>
        <p:spPr>
          <a:xfrm>
            <a:off x="452398" y="500042"/>
            <a:ext cx="11358642" cy="5786478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 rot="-5400000">
            <a:off x="10999760" y="25512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" name="矩形 12"/>
          <p:cNvSpPr/>
          <p:nvPr/>
        </p:nvSpPr>
        <p:spPr>
          <a:xfrm>
            <a:off x="10239404" y="6488113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0">
                <a:solidFill>
                  <a:srgbClr val="0070C0"/>
                </a:solidFill>
                <a:latin typeface="微软雅黑" panose="020B0503020204020204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</a:fld>
            <a:r>
              <a:rPr lang="zh-CN" altLang="en-US" sz="1600" b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>
                <a:solidFill>
                  <a:srgbClr val="0070C0"/>
                </a:solidFill>
                <a:latin typeface="微软雅黑" panose="020B0503020204020204" pitchFamily="34" charset="-122"/>
              </a:rPr>
              <a:t>页</a:t>
            </a:r>
            <a:endParaRPr lang="zh-CN" altLang="en-US" sz="1600" b="0">
              <a:solidFill>
                <a:srgbClr val="0070C0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 rot="-5400000">
            <a:off x="11002886" y="28688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 descr="{&quot;rangeId&quot;:0,&quot;isTitleShape&quot;:true}"/>
          <p:cNvSpPr txBox="1"/>
          <p:nvPr/>
        </p:nvSpPr>
        <p:spPr>
          <a:xfrm>
            <a:off x="11025272" y="179390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1">
                <a:solidFill>
                  <a:srgbClr val="558335"/>
                </a:solidFill>
                <a:latin typeface="微软雅黑" panose="020B0503020204020204" pitchFamily="34" charset="-122"/>
              </a:rPr>
              <a:t>第三单元</a:t>
            </a:r>
            <a:endParaRPr lang="en-US" altLang="zh-CN" sz="1600" b="1">
              <a:solidFill>
                <a:srgbClr val="558335"/>
              </a:solidFill>
              <a:latin typeface="微软雅黑" panose="020B0503020204020204" pitchFamily="34" charset="-122"/>
            </a:endParaRPr>
          </a:p>
        </p:txBody>
      </p:sp>
      <p:sp>
        <p:nvSpPr>
          <p:cNvPr id="14" name="TextBox 15"/>
          <p:cNvSpPr txBox="1"/>
          <p:nvPr/>
        </p:nvSpPr>
        <p:spPr>
          <a:xfrm>
            <a:off x="11025222" y="620368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>
                <a:solidFill>
                  <a:srgbClr val="558335"/>
                </a:solidFill>
                <a:latin typeface="微软雅黑" panose="020B0503020204020204" pitchFamily="34" charset="-122"/>
              </a:rPr>
              <a:t>1</a:t>
            </a:r>
            <a:endParaRPr lang="en-US" altLang="zh-CN" sz="1800" b="1">
              <a:solidFill>
                <a:srgbClr val="558335"/>
              </a:solidFill>
              <a:latin typeface="微软雅黑" panose="020B0503020204020204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11169735" y="542927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073743875" descr="学科网 zxxk.com"/>
          <p:cNvPicPr>
            <a:picLocks noChangeAspect="1"/>
          </p:cNvPicPr>
          <p:nvPr/>
        </p:nvPicPr>
        <p:blipFill>
          <a:blip r:embed="rId11" r:link="rId12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6" Type="http://schemas.openxmlformats.org/officeDocument/2006/relationships/notesSlide" Target="../notesSlides/notesSlide1.xml"/><Relationship Id="rId25" Type="http://schemas.openxmlformats.org/officeDocument/2006/relationships/slideLayout" Target="../slideLayouts/slideLayout9.xml"/><Relationship Id="rId24" Type="http://schemas.openxmlformats.org/officeDocument/2006/relationships/image" Target="../media/image9.png"/><Relationship Id="rId23" Type="http://schemas.openxmlformats.org/officeDocument/2006/relationships/image" Target="../media/image1.jpe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2478295" y="2826863"/>
            <a:ext cx="7017304" cy="1044756"/>
            <a:chOff x="3179691" y="3386403"/>
            <a:chExt cx="5832618" cy="668253"/>
          </a:xfrm>
        </p:grpSpPr>
        <p:grpSp>
          <p:nvGrpSpPr>
            <p:cNvPr id="16" name="组合 19"/>
            <p:cNvGrpSpPr/>
            <p:nvPr/>
          </p:nvGrpSpPr>
          <p:grpSpPr>
            <a:xfrm>
              <a:off x="3179691" y="3386403"/>
              <a:ext cx="5832618" cy="668253"/>
              <a:chOff x="3179691" y="3386403"/>
              <a:chExt cx="5832618" cy="668253"/>
            </a:xfrm>
          </p:grpSpPr>
          <p:sp>
            <p:nvSpPr>
              <p:cNvPr id="20" name="矩形: 圆角 15"/>
              <p:cNvSpPr/>
              <p:nvPr/>
            </p:nvSpPr>
            <p:spPr>
              <a:xfrm>
                <a:off x="3179691" y="3471598"/>
                <a:ext cx="5832618" cy="504395"/>
              </a:xfrm>
              <a:prstGeom prst="roundRect">
                <a:avLst>
                  <a:gd name="adj" fmla="val 37116"/>
                </a:avLst>
              </a:prstGeom>
              <a:noFill/>
              <a:ln w="19050">
                <a:solidFill>
                  <a:srgbClr val="399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3714750" y="3386403"/>
                <a:ext cx="114300" cy="661722"/>
              </a:xfrm>
              <a:prstGeom prst="rect">
                <a:avLst/>
              </a:prstGeom>
              <a:solidFill>
                <a:srgbClr val="F1F5E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8362952" y="3392934"/>
                <a:ext cx="114300" cy="661722"/>
              </a:xfrm>
              <a:prstGeom prst="rect">
                <a:avLst/>
              </a:prstGeom>
              <a:solidFill>
                <a:srgbClr val="F1F5E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文本框 18"/>
              <p:cNvSpPr txBox="1"/>
              <p:nvPr/>
            </p:nvSpPr>
            <p:spPr>
              <a:xfrm>
                <a:off x="3714749" y="3470046"/>
                <a:ext cx="4762502" cy="4921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捐</a:t>
                </a:r>
                <a:r>
                  <a:rPr lang="zh-CN" altLang="en-US" sz="4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书活</a:t>
                </a:r>
                <a:r>
                  <a:rPr lang="zh-CN" altLang="en-US" sz="4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动</a:t>
                </a:r>
                <a:endParaRPr lang="zh-CN" altLang="en-US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7" name="组合 22"/>
            <p:cNvGrpSpPr/>
            <p:nvPr/>
          </p:nvGrpSpPr>
          <p:grpSpPr>
            <a:xfrm>
              <a:off x="3350780" y="3596731"/>
              <a:ext cx="5490441" cy="254127"/>
              <a:chOff x="3363876" y="3596731"/>
              <a:chExt cx="5490441" cy="254127"/>
            </a:xfrm>
          </p:grpSpPr>
          <p:sp>
            <p:nvSpPr>
              <p:cNvPr id="18" name="等腰三角形 17"/>
              <p:cNvSpPr/>
              <p:nvPr/>
            </p:nvSpPr>
            <p:spPr>
              <a:xfrm rot="16200000">
                <a:off x="3346350" y="3614257"/>
                <a:ext cx="254127" cy="219075"/>
              </a:xfrm>
              <a:prstGeom prst="triangle">
                <a:avLst/>
              </a:prstGeom>
              <a:solidFill>
                <a:srgbClr val="399E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等腰三角形 18"/>
              <p:cNvSpPr/>
              <p:nvPr/>
            </p:nvSpPr>
            <p:spPr>
              <a:xfrm rot="5400000">
                <a:off x="8617716" y="3614257"/>
                <a:ext cx="254127" cy="219075"/>
              </a:xfrm>
              <a:prstGeom prst="triangle">
                <a:avLst/>
              </a:prstGeom>
              <a:solidFill>
                <a:srgbClr val="399E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1" name="PA_文本框 29"/>
          <p:cNvSpPr txBox="1"/>
          <p:nvPr/>
        </p:nvSpPr>
        <p:spPr>
          <a:xfrm>
            <a:off x="3558055" y="1772816"/>
            <a:ext cx="4857784" cy="52322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  <a:miter lim="400000"/>
          </a:ln>
        </p:spPr>
        <p:txBody>
          <a:bodyPr wrap="square" lIns="45719" rIns="45719">
            <a:spAutoFit/>
          </a:bodyPr>
          <a:lstStyle/>
          <a:p>
            <a:pPr algn="ctr"/>
            <a:r>
              <a:rPr lang="zh-CN" altLang="en-US" sz="2800" dirty="0">
                <a:solidFill>
                  <a:srgbClr val="FFFFFF"/>
                </a:solidFill>
              </a:rPr>
              <a:t>第三单元 加与减</a:t>
            </a:r>
            <a:endParaRPr lang="zh-CN" altLang="en-US" sz="28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9" name="yt_shape_10449"/>
          <p:cNvSpPr txBox="1"/>
          <p:nvPr/>
        </p:nvSpPr>
        <p:spPr>
          <a:xfrm>
            <a:off x="900000" y="1260000"/>
            <a:ext cx="2513509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黑体" panose="02010609060101010101" pitchFamily="49" charset="-122"/>
                <a:cs typeface="黑体" panose="02010609060101010101" pitchFamily="49" charset="-122"/>
              </a:rPr>
              <a:t>二、脱式计算。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4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0450" name="yt_shape_10450"/>
          <p:cNvSpPr txBox="1"/>
          <p:nvPr/>
        </p:nvSpPr>
        <p:spPr>
          <a:xfrm>
            <a:off x="900000" y="1875302"/>
            <a:ext cx="5847755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659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86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176		505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298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97</a:t>
            </a:r>
            <a:endParaRPr lang="en-US" altLang="zh-CN" sz="2800" b="0" i="0" u="none">
              <a:solidFill>
                <a:srgbClr val="00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451" name="yt_shape_10451"/>
          <p:cNvSpPr txBox="1"/>
          <p:nvPr/>
        </p:nvSpPr>
        <p:spPr>
          <a:xfrm>
            <a:off x="900000" y="2498619"/>
            <a:ext cx="1795363" cy="121520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  <a:tabLst>
                <a:tab pos="2493010" algn="l"/>
                <a:tab pos="3385820" algn="l"/>
                <a:tab pos="4457065" algn="l"/>
                <a:tab pos="5350510" algn="l"/>
                <a:tab pos="6066155" algn="l"/>
              </a:tabLst>
            </a:pPr>
            <a:r>
              <a:rPr lang="zh-CN" altLang="zh-CN" sz="2800" b="0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745</a:t>
            </a:r>
            <a:r>
              <a:rPr lang="zh-CN" altLang="zh-CN" sz="2800" b="0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176</a:t>
            </a:r>
            <a:endParaRPr lang="en-US" altLang="zh-CN" sz="2800" b="0">
              <a:solidFill>
                <a:srgbClr val="FF0000"/>
              </a:solidFill>
              <a:latin typeface="NEU-BZ-S92" pitchFamily="8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  <a:tabLst>
                <a:tab pos="2493010" algn="l"/>
                <a:tab pos="3385820" algn="l"/>
                <a:tab pos="4457065" algn="l"/>
                <a:tab pos="5350510" algn="l"/>
                <a:tab pos="6066155" algn="l"/>
              </a:tabLst>
            </a:pPr>
            <a:r>
              <a:rPr lang="zh-CN" altLang="zh-CN" sz="28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>
                <a:solidFill>
                  <a:srgbClr val="FF0000"/>
                </a:solidFill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921</a:t>
            </a:r>
            <a:endParaRPr lang="en-US" altLang="zh-CN" sz="2800" b="0" i="0" u="none">
              <a:solidFill>
                <a:srgbClr val="FF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453" name="yt_shape_10453"/>
          <p:cNvSpPr txBox="1"/>
          <p:nvPr/>
        </p:nvSpPr>
        <p:spPr>
          <a:xfrm>
            <a:off x="900000" y="3745253"/>
            <a:ext cx="5573962" cy="57252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  <a:tabLst>
                <a:tab pos="2493010" algn="l"/>
                <a:tab pos="3385820" algn="l"/>
                <a:tab pos="4457065" algn="l"/>
                <a:tab pos="5350510" algn="l"/>
                <a:tab pos="6066155" algn="l"/>
              </a:tabLst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748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32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125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NEU-BZ-S92" pitchFamily="8"/>
                <a:ea typeface="宋体" panose="02010600030101010101" pitchFamily="2" charset="-122"/>
                <a:cs typeface="宋体" panose="02010600030101010101" pitchFamily="2" charset="-122"/>
              </a:rPr>
              <a:t>		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840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235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66</a:t>
            </a:r>
            <a:endParaRPr lang="en-US" altLang="zh-CN" sz="2800" b="0" i="0" u="none">
              <a:solidFill>
                <a:srgbClr val="00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454" name="yt_shape_10454"/>
          <p:cNvSpPr txBox="1"/>
          <p:nvPr/>
        </p:nvSpPr>
        <p:spPr>
          <a:xfrm>
            <a:off x="900000" y="4368570"/>
            <a:ext cx="1795363" cy="121520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  <a:tabLst>
                <a:tab pos="2493010" algn="l"/>
                <a:tab pos="3385820" algn="l"/>
                <a:tab pos="4457065" algn="l"/>
                <a:tab pos="5350510" algn="l"/>
                <a:tab pos="6066155" algn="l"/>
              </a:tabLst>
            </a:pPr>
            <a:r>
              <a:rPr lang="zh-CN" altLang="zh-CN" sz="2800" b="0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780</a:t>
            </a:r>
            <a:r>
              <a:rPr lang="zh-CN" altLang="zh-CN" sz="2800" b="0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125</a:t>
            </a:r>
            <a:endParaRPr lang="en-US" altLang="zh-CN" sz="2800" b="0" i="0" u="none">
              <a:solidFill>
                <a:srgbClr val="FF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  <a:tabLst>
                <a:tab pos="2493010" algn="l"/>
                <a:tab pos="3385820" algn="l"/>
                <a:tab pos="4457065" algn="l"/>
                <a:tab pos="5350510" algn="l"/>
                <a:tab pos="6066155" algn="l"/>
              </a:tabLst>
            </a:pPr>
            <a:r>
              <a:rPr lang="zh-CN" altLang="zh-CN" sz="28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>
                <a:solidFill>
                  <a:srgbClr val="FF0000"/>
                </a:solidFill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905</a:t>
            </a:r>
            <a:endParaRPr lang="en-US" altLang="zh-CN" sz="2800" b="0" i="0" u="none">
              <a:solidFill>
                <a:srgbClr val="FF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yt_shape_10451"/>
          <p:cNvSpPr txBox="1"/>
          <p:nvPr/>
        </p:nvSpPr>
        <p:spPr>
          <a:xfrm>
            <a:off x="4479935" y="2481461"/>
            <a:ext cx="1615827" cy="121084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  <a:tabLst>
                <a:tab pos="2493010" algn="l"/>
                <a:tab pos="3385820" algn="l"/>
                <a:tab pos="4457065" algn="l"/>
                <a:tab pos="5350510" algn="l"/>
                <a:tab pos="6066155" algn="l"/>
              </a:tabLst>
            </a:pPr>
            <a:r>
              <a:rPr lang="zh-CN" altLang="zh-CN" sz="2800" b="0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>
                <a:solidFill>
                  <a:srgbClr val="FF0000"/>
                </a:solidFill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803</a:t>
            </a:r>
            <a:r>
              <a:rPr lang="zh-CN" altLang="zh-CN" sz="28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>
                <a:solidFill>
                  <a:srgbClr val="FF0000"/>
                </a:solidFill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97</a:t>
            </a:r>
            <a:endParaRPr lang="en-US" altLang="zh-CN" sz="2800" b="0">
              <a:solidFill>
                <a:srgbClr val="FF0000"/>
              </a:solidFill>
              <a:latin typeface="NEU-BZ-S92" pitchFamily="8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  <a:tabLst>
                <a:tab pos="2493010" algn="l"/>
                <a:tab pos="3385820" algn="l"/>
                <a:tab pos="4457065" algn="l"/>
                <a:tab pos="5350510" algn="l"/>
                <a:tab pos="6066155" algn="l"/>
              </a:tabLst>
            </a:pPr>
            <a:r>
              <a:rPr lang="zh-CN" altLang="zh-CN" sz="28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>
                <a:solidFill>
                  <a:srgbClr val="FF0000"/>
                </a:solidFill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900</a:t>
            </a:r>
            <a:endParaRPr lang="en-US" altLang="zh-CN" sz="2800" b="0" i="0" u="none">
              <a:solidFill>
                <a:srgbClr val="FF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5" name="yt_shape_10454"/>
          <p:cNvSpPr txBox="1"/>
          <p:nvPr/>
        </p:nvSpPr>
        <p:spPr>
          <a:xfrm>
            <a:off x="4300399" y="4359704"/>
            <a:ext cx="1795363" cy="121084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  <a:tabLst>
                <a:tab pos="2493010" algn="l"/>
                <a:tab pos="3385820" algn="l"/>
                <a:tab pos="4457065" algn="l"/>
                <a:tab pos="5350510" algn="l"/>
                <a:tab pos="6066155" algn="l"/>
              </a:tabLst>
            </a:pPr>
            <a:r>
              <a:rPr lang="zh-CN" altLang="zh-CN" sz="2800" b="0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1075</a:t>
            </a:r>
            <a:r>
              <a:rPr lang="zh-CN" altLang="zh-CN" sz="2800" b="0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66</a:t>
            </a:r>
            <a:endParaRPr lang="en-US" altLang="zh-CN" sz="2800" b="0" i="0" u="none">
              <a:solidFill>
                <a:srgbClr val="FF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  <a:tabLst>
                <a:tab pos="2493010" algn="l"/>
                <a:tab pos="3385820" algn="l"/>
                <a:tab pos="4457065" algn="l"/>
                <a:tab pos="5350510" algn="l"/>
                <a:tab pos="6066155" algn="l"/>
              </a:tabLst>
            </a:pPr>
            <a:r>
              <a:rPr lang="zh-CN" altLang="zh-CN" sz="28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>
                <a:solidFill>
                  <a:srgbClr val="FF0000"/>
                </a:solidFill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1141</a:t>
            </a:r>
            <a:endParaRPr lang="en-US" altLang="zh-CN" sz="2800" b="0" i="0" u="none">
              <a:solidFill>
                <a:srgbClr val="FF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51" grpId="0" uiExpand="1" build="allAtOnce"/>
      <p:bldP spid="10454" grpId="0" uiExpand="1" build="allAtOnce"/>
      <p:bldP spid="4" grpId="0" uiExpand="1" build="allAtOnce"/>
      <p:bldP spid="5" grpId="0" uiExpand="1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6" name="yt_shape_10456"/>
          <p:cNvSpPr txBox="1"/>
          <p:nvPr/>
        </p:nvSpPr>
        <p:spPr>
          <a:xfrm>
            <a:off x="900000" y="1260000"/>
            <a:ext cx="2513509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黑体" panose="02010609060101010101" pitchFamily="49" charset="-122"/>
                <a:cs typeface="黑体" panose="02010609060101010101" pitchFamily="49" charset="-122"/>
              </a:rPr>
              <a:t>三、解决问题。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4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0457" name="yt_shape_10457"/>
          <p:cNvSpPr txBox="1"/>
          <p:nvPr/>
        </p:nvSpPr>
        <p:spPr>
          <a:xfrm>
            <a:off x="900001" y="1875302"/>
            <a:ext cx="10391999" cy="11916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三年级一班有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621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本课外书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二班比一班多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21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本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三年级一班与二班一共有多少本课外书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endParaRPr lang="zh-CN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458" name="yt_shape_10458"/>
          <p:cNvSpPr txBox="1"/>
          <p:nvPr/>
        </p:nvSpPr>
        <p:spPr>
          <a:xfrm>
            <a:off x="900000" y="3117763"/>
            <a:ext cx="3949799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621</a:t>
            </a:r>
            <a:r>
              <a:rPr lang="zh-CN" altLang="zh-CN" sz="2800" b="0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21</a:t>
            </a:r>
            <a:r>
              <a:rPr lang="zh-CN" altLang="zh-CN" sz="2800" b="0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621</a:t>
            </a:r>
            <a:r>
              <a:rPr lang="zh-CN" altLang="zh-CN" sz="2800" b="0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1263</a:t>
            </a:r>
            <a:r>
              <a:rPr lang="en-US" altLang="zh-CN" sz="2800" b="0" i="0" u="none">
                <a:solidFill>
                  <a:srgbClr val="FF0000"/>
                </a:solidFill>
                <a:effectLst/>
                <a:latin typeface="楷体" panose="02010609060101010101" pitchFamily="1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本</a:t>
            </a:r>
            <a:r>
              <a:rPr lang="en-US" altLang="zh-CN" sz="2800" b="0" i="0" u="none">
                <a:solidFill>
                  <a:srgbClr val="FF0000"/>
                </a:solidFill>
                <a:effectLst/>
                <a:latin typeface="楷体" panose="02010609060101010101" pitchFamily="1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en-US" altLang="zh-CN" sz="2800" b="0" i="0" u="none">
              <a:solidFill>
                <a:srgbClr val="FF0000"/>
              </a:solidFill>
              <a:effectLst/>
              <a:latin typeface="楷体" panose="02010609060101010101" pitchFamily="1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459" name="yt_shape_10459"/>
          <p:cNvSpPr txBox="1"/>
          <p:nvPr/>
        </p:nvSpPr>
        <p:spPr>
          <a:xfrm>
            <a:off x="900000" y="3733065"/>
            <a:ext cx="7001917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答</a:t>
            </a:r>
            <a:r>
              <a:rPr lang="en-US" altLang="zh-CN" sz="2800" b="0" i="0" u="none">
                <a:solidFill>
                  <a:srgbClr val="FF0000"/>
                </a:solidFill>
                <a:effectLst/>
                <a:latin typeface="楷体" panose="02010609060101010101" pitchFamily="12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zh-CN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三年级一班与二班一共有</a:t>
            </a:r>
            <a:r>
              <a:rPr lang="en-US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1263</a:t>
            </a:r>
            <a:r>
              <a:rPr lang="zh-CN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本课外书。</a:t>
            </a:r>
            <a:endParaRPr lang="zh-CN" altLang="zh-CN" sz="2800" b="0" i="0" u="none">
              <a:solidFill>
                <a:srgbClr val="FF0000"/>
              </a:solidFill>
              <a:effectLst/>
              <a:latin typeface="Times New Roman" panose="02020603050405020304" pitchFamily="14"/>
              <a:ea typeface="楷体" panose="02010609060101010101" pitchFamily="12" charset="-122"/>
              <a:cs typeface="楷体" panose="02010609060101010101" pitchFamily="1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58" grpId="0" build="allAtOnce"/>
      <p:bldP spid="10459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60" name="yt_shape_10460"/>
          <p:cNvSpPr txBox="1"/>
          <p:nvPr/>
        </p:nvSpPr>
        <p:spPr>
          <a:xfrm>
            <a:off x="900000" y="980728"/>
            <a:ext cx="10391999" cy="11916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爸爸和妈妈各掰了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191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根玉米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小明掰了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69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根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小明一家一共掰了多少根玉米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endParaRPr lang="zh-CN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461" name="yt_shape_10461"/>
          <p:cNvSpPr txBox="1"/>
          <p:nvPr/>
        </p:nvSpPr>
        <p:spPr>
          <a:xfrm>
            <a:off x="900000" y="2223189"/>
            <a:ext cx="3770263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191</a:t>
            </a:r>
            <a:r>
              <a:rPr lang="zh-CN" altLang="zh-CN" sz="2800" b="0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191</a:t>
            </a:r>
            <a:r>
              <a:rPr lang="zh-CN" altLang="zh-CN" sz="2800" b="0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69</a:t>
            </a:r>
            <a:r>
              <a:rPr lang="zh-CN" altLang="zh-CN" sz="2800" b="0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451</a:t>
            </a:r>
            <a:r>
              <a:rPr lang="en-US" altLang="zh-CN" sz="2800" b="0" i="0" u="none">
                <a:solidFill>
                  <a:srgbClr val="FF0000"/>
                </a:solidFill>
                <a:effectLst/>
                <a:latin typeface="楷体" panose="02010609060101010101" pitchFamily="1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根</a:t>
            </a:r>
            <a:r>
              <a:rPr lang="en-US" altLang="zh-CN" sz="2800" b="0" i="0" u="none">
                <a:solidFill>
                  <a:srgbClr val="FF0000"/>
                </a:solidFill>
                <a:effectLst/>
                <a:latin typeface="楷体" panose="02010609060101010101" pitchFamily="1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en-US" altLang="zh-CN" sz="2800" b="0" i="0" u="none">
              <a:solidFill>
                <a:srgbClr val="FF0000"/>
              </a:solidFill>
              <a:effectLst/>
              <a:latin typeface="楷体" panose="02010609060101010101" pitchFamily="1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462" name="yt_shape_10462"/>
          <p:cNvSpPr txBox="1"/>
          <p:nvPr/>
        </p:nvSpPr>
        <p:spPr>
          <a:xfrm>
            <a:off x="900000" y="2838491"/>
            <a:ext cx="5386090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答</a:t>
            </a:r>
            <a:r>
              <a:rPr lang="en-US" altLang="zh-CN" sz="2800" b="0" i="0" u="none">
                <a:solidFill>
                  <a:srgbClr val="FF0000"/>
                </a:solidFill>
                <a:effectLst/>
                <a:latin typeface="楷体" panose="02010609060101010101" pitchFamily="12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zh-CN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小明一家一共掰了</a:t>
            </a:r>
            <a:r>
              <a:rPr lang="en-US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451</a:t>
            </a:r>
            <a:r>
              <a:rPr lang="zh-CN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根玉米。</a:t>
            </a:r>
            <a:endParaRPr lang="zh-CN" altLang="zh-CN" sz="2800" b="0" i="0" u="none">
              <a:solidFill>
                <a:srgbClr val="FF0000"/>
              </a:solidFill>
              <a:effectLst/>
              <a:latin typeface="Times New Roman" panose="02020603050405020304" pitchFamily="14"/>
              <a:ea typeface="楷体" panose="02010609060101010101" pitchFamily="12" charset="-122"/>
              <a:cs typeface="楷体" panose="02010609060101010101" pitchFamily="12" charset="-122"/>
            </a:endParaRPr>
          </a:p>
        </p:txBody>
      </p:sp>
      <p:sp>
        <p:nvSpPr>
          <p:cNvPr id="10463" name="yt_shape_10463"/>
          <p:cNvSpPr txBox="1"/>
          <p:nvPr/>
        </p:nvSpPr>
        <p:spPr>
          <a:xfrm>
            <a:off x="900000" y="3453793"/>
            <a:ext cx="10391999" cy="11916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爸爸和妈妈各买了一个</a:t>
            </a: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192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元的毛绒玩具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小明买了一个</a:t>
            </a: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58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元的钥匙扣。小明一家一共花了多少元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endParaRPr lang="zh-CN" altLang="zh-CN" sz="2800" b="0" i="0" u="none" dirty="0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464" name="yt_shape_10464"/>
          <p:cNvSpPr txBox="1"/>
          <p:nvPr/>
        </p:nvSpPr>
        <p:spPr>
          <a:xfrm>
            <a:off x="900000" y="4696254"/>
            <a:ext cx="3770263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192</a:t>
            </a:r>
            <a:r>
              <a:rPr lang="zh-CN" altLang="zh-CN" sz="2800" b="0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192</a:t>
            </a:r>
            <a:r>
              <a:rPr lang="zh-CN" altLang="zh-CN" sz="2800" b="0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58</a:t>
            </a:r>
            <a:r>
              <a:rPr lang="zh-CN" altLang="zh-CN" sz="2800" b="0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442</a:t>
            </a:r>
            <a:r>
              <a:rPr lang="en-US" altLang="zh-CN" sz="2800" b="0" i="0" u="none">
                <a:solidFill>
                  <a:srgbClr val="FF0000"/>
                </a:solidFill>
                <a:effectLst/>
                <a:latin typeface="楷体" panose="02010609060101010101" pitchFamily="1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元</a:t>
            </a:r>
            <a:r>
              <a:rPr lang="en-US" altLang="zh-CN" sz="2800" b="0" i="0" u="none">
                <a:solidFill>
                  <a:srgbClr val="FF0000"/>
                </a:solidFill>
                <a:effectLst/>
                <a:latin typeface="楷体" panose="02010609060101010101" pitchFamily="1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en-US" altLang="zh-CN" sz="2800" b="0" i="0" u="none">
              <a:solidFill>
                <a:srgbClr val="FF0000"/>
              </a:solidFill>
              <a:effectLst/>
              <a:latin typeface="楷体" panose="02010609060101010101" pitchFamily="1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465" name="yt_shape_10465"/>
          <p:cNvSpPr txBox="1"/>
          <p:nvPr/>
        </p:nvSpPr>
        <p:spPr>
          <a:xfrm>
            <a:off x="900000" y="5311556"/>
            <a:ext cx="4667945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答</a:t>
            </a:r>
            <a:r>
              <a:rPr lang="en-US" altLang="zh-CN" sz="2800" b="0" i="0" u="none">
                <a:solidFill>
                  <a:srgbClr val="FF0000"/>
                </a:solidFill>
                <a:effectLst/>
                <a:latin typeface="楷体" panose="02010609060101010101" pitchFamily="12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zh-CN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小明一家一共花了</a:t>
            </a:r>
            <a:r>
              <a:rPr lang="en-US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442</a:t>
            </a:r>
            <a:r>
              <a:rPr lang="zh-CN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元。</a:t>
            </a:r>
            <a:endParaRPr lang="zh-CN" altLang="zh-CN" sz="2800" b="0" i="0" u="none">
              <a:solidFill>
                <a:srgbClr val="FF0000"/>
              </a:solidFill>
              <a:effectLst/>
              <a:latin typeface="Times New Roman" panose="02020603050405020304" pitchFamily="14"/>
              <a:ea typeface="楷体" panose="02010609060101010101" pitchFamily="12" charset="-122"/>
              <a:cs typeface="楷体" panose="02010609060101010101" pitchFamily="1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61" grpId="0" build="allAtOnce"/>
      <p:bldP spid="10462" grpId="0" build="allAtOnce"/>
      <p:bldP spid="10464" grpId="0" build="allAtOnce"/>
      <p:bldP spid="10465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51519" y="2780928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4" name="文本框 17"/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noFill/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 panose="020B0502040204020203" charset="-122"/>
                <a:ea typeface="微软雅黑 Light" panose="020B0502040204020203" charset="-122"/>
                <a:cs typeface="微软雅黑 Light" panose="020B0502040204020203" charset="-122"/>
                <a:sym typeface="微软雅黑 Light" panose="020B0502040204020203" charset="-122"/>
              </a:defRPr>
            </a:pPr>
            <a:r>
              <a:rPr sz="8800">
                <a:solidFill>
                  <a:srgbClr val="EB6FC8"/>
                </a:solidFill>
              </a:rPr>
              <a:t>E</a:t>
            </a:r>
            <a:r>
              <a:rPr sz="4400">
                <a:solidFill>
                  <a:srgbClr val="000000"/>
                </a:solidFill>
              </a:rPr>
              <a:t>ND</a:t>
            </a:r>
            <a:endParaRPr sz="4400">
              <a:solidFill>
                <a:srgbClr val="000000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80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  <a:endParaRPr lang="zh-CN" altLang="en-US" sz="4800">
              <a:ea typeface="黑体" panose="02010609060101010101" pitchFamily="49" charset="-122"/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36" name="直接连接符 13"/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/>
        </p:txBody>
      </p:sp>
      <p:pic>
        <p:nvPicPr>
          <p:cNvPr id="37" name="New picture"/>
          <p:cNvPicPr/>
          <p:nvPr/>
        </p:nvPicPr>
        <p:blipFill>
          <a:blip r:embed="rId24"/>
          <a:stretch>
            <a:fillRect/>
          </a:stretch>
        </p:blipFill>
        <p:spPr>
          <a:xfrm>
            <a:off x="11366500" y="10998200"/>
            <a:ext cx="317500" cy="241300"/>
          </a:xfrm>
          <a:prstGeom prst="cube">
            <a:avLst/>
          </a:prstGeom>
        </p:spPr>
      </p:pic>
    </p:spTree>
  </p:cSld>
  <p:clrMapOvr>
    <a:masterClrMapping/>
  </p:clrMapOvr>
  <p:transition spd="slow" advTm="744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83" name="yt_shape_10383"/>
          <p:cNvSpPr txBox="1"/>
          <p:nvPr/>
        </p:nvSpPr>
        <p:spPr>
          <a:xfrm>
            <a:off x="900000" y="1260000"/>
            <a:ext cx="10391999" cy="18571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结合</a:t>
            </a: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捐书活动</a:t>
            </a: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的情境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经历从表格中获取信息、提出问题、解决问题的过程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掌握连加运算的运算顺序和计算方法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能正确计算三位数的连加。</a:t>
            </a:r>
            <a:endParaRPr lang="zh-CN" altLang="zh-CN" sz="2800" b="0" i="0" u="none" dirty="0">
              <a:solidFill>
                <a:srgbClr val="00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385" name="yt_shape_10385"/>
          <p:cNvSpPr txBox="1"/>
          <p:nvPr/>
        </p:nvSpPr>
        <p:spPr>
          <a:xfrm>
            <a:off x="899999" y="3117175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能运用连加等有关知识解决简单的实际问题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提高解决问题的能力。</a:t>
            </a:r>
            <a:endParaRPr lang="zh-CN" altLang="zh-CN" sz="2800" b="0" i="0" u="none" dirty="0">
              <a:solidFill>
                <a:srgbClr val="00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yt_shape_10386"/>
          <p:cNvSpPr txBox="1"/>
          <p:nvPr/>
        </p:nvSpPr>
        <p:spPr>
          <a:xfrm>
            <a:off x="899999" y="4328019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能结合具体情况进行估算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理解估算的过程和方法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初步发展估算意识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逐步养成认真计算的好习惯。</a:t>
            </a:r>
            <a:endParaRPr lang="zh-CN" altLang="zh-CN" sz="2800" b="0" i="0" u="none" dirty="0">
              <a:solidFill>
                <a:srgbClr val="00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2" name="yt_shape_10392"/>
          <p:cNvSpPr txBox="1"/>
          <p:nvPr/>
        </p:nvSpPr>
        <p:spPr>
          <a:xfrm>
            <a:off x="827992" y="1230130"/>
            <a:ext cx="2154436" cy="761683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211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列竖式计算。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394" name="yt_shape_10394"/>
          <p:cNvSpPr txBox="1"/>
          <p:nvPr/>
        </p:nvSpPr>
        <p:spPr>
          <a:xfrm>
            <a:off x="827992" y="1991813"/>
            <a:ext cx="3500958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  <a:tabLst>
                <a:tab pos="4185920" algn="l"/>
              </a:tabLst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128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5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133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　　　　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en-US" altLang="zh-CN" sz="2800" b="0" i="0" u="none">
              <a:solidFill>
                <a:srgbClr val="00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160381" y="1945007"/>
            <a:ext cx="713486" cy="65266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0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133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7588" y="2644479"/>
            <a:ext cx="2375244" cy="2088437"/>
          </a:xfrm>
          <a:prstGeom prst="rect">
            <a:avLst/>
          </a:prstGeom>
        </p:spPr>
      </p:pic>
      <p:sp>
        <p:nvSpPr>
          <p:cNvPr id="5" name="yt_shape_10399"/>
          <p:cNvSpPr txBox="1"/>
          <p:nvPr/>
        </p:nvSpPr>
        <p:spPr>
          <a:xfrm>
            <a:off x="3902841" y="1991813"/>
            <a:ext cx="2333972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  <a:tabLst>
                <a:tab pos="3030855" algn="l"/>
              </a:tabLst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328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159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487</a:t>
            </a:r>
            <a:endParaRPr lang="en-US" altLang="zh-CN" sz="2800" b="0" i="0" u="none">
              <a:solidFill>
                <a:srgbClr val="FF0000">
                  <a:alpha val="0"/>
                </a:srgbClr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590830" y="1945007"/>
            <a:ext cx="713486" cy="65266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0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487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53223" y="2554447"/>
            <a:ext cx="2433206" cy="224270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6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04" name="yt_shape_10404"/>
          <p:cNvSpPr txBox="1"/>
          <p:nvPr/>
        </p:nvSpPr>
        <p:spPr>
          <a:xfrm>
            <a:off x="983432" y="1052736"/>
            <a:ext cx="2154436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  <a:tabLst>
                <a:tab pos="2853055" algn="l"/>
              </a:tabLst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225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72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297</a:t>
            </a:r>
            <a:endParaRPr lang="en-US" altLang="zh-CN" sz="2800" b="0" i="0" u="none">
              <a:solidFill>
                <a:srgbClr val="FF0000">
                  <a:alpha val="0"/>
                </a:srgbClr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409" name="yt_shape_10409"/>
          <p:cNvSpPr txBox="1"/>
          <p:nvPr/>
        </p:nvSpPr>
        <p:spPr>
          <a:xfrm>
            <a:off x="4801835" y="1011390"/>
            <a:ext cx="2154436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  <a:tabLst>
                <a:tab pos="2853055" algn="l"/>
              </a:tabLst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163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37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200</a:t>
            </a:r>
            <a:endParaRPr lang="en-US" altLang="zh-CN" sz="2800" b="0" i="0" u="none">
              <a:solidFill>
                <a:srgbClr val="FF0000">
                  <a:alpha val="0"/>
                </a:srgbClr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493621" y="1005930"/>
            <a:ext cx="713486" cy="65266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0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297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312024" y="964584"/>
            <a:ext cx="713486" cy="65266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0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200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3432" y="1844824"/>
            <a:ext cx="2393058" cy="197584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83832" y="1867415"/>
            <a:ext cx="2251364" cy="2093925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5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8" name="yt_shape_10418"/>
          <p:cNvSpPr txBox="1"/>
          <p:nvPr/>
        </p:nvSpPr>
        <p:spPr>
          <a:xfrm>
            <a:off x="839416" y="1297593"/>
            <a:ext cx="10391999" cy="18571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800" b="0" i="0" u="none" spc="5303" dirty="0">
                <a:solidFill>
                  <a:srgbClr val="1EE3CF"/>
                </a:solidFill>
                <a:effectLst/>
                <a:latin typeface="NEU-BZ-S92" pitchFamily="8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 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在教学时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教师可以让学生独立进行计算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使学生明确</a:t>
            </a: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哪一位上满十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就要向前一位进</a:t>
            </a: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的计算法则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并能解决简单的实际问题。</a:t>
            </a:r>
            <a:endParaRPr lang="zh-CN" altLang="zh-CN" sz="2800" b="0" i="0" u="none" dirty="0">
              <a:solidFill>
                <a:srgbClr val="000000"/>
              </a:solidFill>
              <a:effectLst/>
              <a:latin typeface="Times New Roman" panose="02020603050405020304" pitchFamily="14"/>
              <a:ea typeface="楷体" panose="02010609060101010101" pitchFamily="12" charset="-122"/>
              <a:cs typeface="楷体" panose="02010609060101010101" pitchFamily="12" charset="-122"/>
            </a:endParaRPr>
          </a:p>
        </p:txBody>
      </p:sp>
      <p:pic>
        <p:nvPicPr>
          <p:cNvPr id="10417" name="yt_image_10417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839416" y="1522526"/>
            <a:ext cx="698760" cy="19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4" name="yt_shape_10424"/>
          <p:cNvSpPr txBox="1"/>
          <p:nvPr/>
        </p:nvSpPr>
        <p:spPr>
          <a:xfrm>
            <a:off x="827992" y="1890452"/>
            <a:ext cx="7809830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仔细看图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认真观察表格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你得到了哪些信息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endParaRPr lang="zh-CN" altLang="zh-CN" sz="2800" b="0" i="0" u="none" dirty="0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425" name="yt_shape_10425"/>
          <p:cNvSpPr txBox="1"/>
          <p:nvPr/>
        </p:nvSpPr>
        <p:spPr>
          <a:xfrm>
            <a:off x="827992" y="2505754"/>
            <a:ext cx="9502088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三</a:t>
            </a: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楷体" panose="02010609060101010101" pitchFamily="1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楷体" panose="02010609060101010101" pitchFamily="1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班捐书</a:t>
            </a: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118</a:t>
            </a: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本</a:t>
            </a: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三</a:t>
            </a: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楷体" panose="02010609060101010101" pitchFamily="1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楷体" panose="02010609060101010101" pitchFamily="1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班捐书</a:t>
            </a: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104</a:t>
            </a: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本</a:t>
            </a: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三</a:t>
            </a: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楷体" panose="02010609060101010101" pitchFamily="1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楷体" panose="02010609060101010101" pitchFamily="1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班捐书</a:t>
            </a: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95</a:t>
            </a: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本。</a:t>
            </a:r>
            <a:endParaRPr lang="zh-CN" altLang="zh-CN" sz="2800" b="0" i="0" u="none" dirty="0">
              <a:solidFill>
                <a:srgbClr val="FF0000"/>
              </a:solidFill>
              <a:effectLst/>
              <a:latin typeface="Times New Roman" panose="02020603050405020304" pitchFamily="14"/>
              <a:ea typeface="楷体" panose="02010609060101010101" pitchFamily="12" charset="-122"/>
              <a:cs typeface="楷体" panose="02010609060101010101" pitchFamily="12" charset="-122"/>
            </a:endParaRPr>
          </a:p>
        </p:txBody>
      </p:sp>
      <p:sp>
        <p:nvSpPr>
          <p:cNvPr id="10426" name="yt_shape_10426"/>
          <p:cNvSpPr txBox="1"/>
          <p:nvPr/>
        </p:nvSpPr>
        <p:spPr>
          <a:xfrm>
            <a:off x="827992" y="3121056"/>
            <a:ext cx="9515425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四</a:t>
            </a: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楷体" panose="02010609060101010101" pitchFamily="1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楷体" panose="02010609060101010101" pitchFamily="1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班捐书</a:t>
            </a: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103</a:t>
            </a: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本</a:t>
            </a: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四</a:t>
            </a: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楷体" panose="02010609060101010101" pitchFamily="1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楷体" panose="02010609060101010101" pitchFamily="1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班捐书</a:t>
            </a: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109</a:t>
            </a: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本</a:t>
            </a: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四</a:t>
            </a: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楷体" panose="02010609060101010101" pitchFamily="1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楷体" panose="02010609060101010101" pitchFamily="1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班捐书</a:t>
            </a: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98</a:t>
            </a: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本。</a:t>
            </a:r>
            <a:endParaRPr lang="zh-CN" altLang="zh-CN" sz="2800" b="0" i="0" u="none" dirty="0">
              <a:solidFill>
                <a:srgbClr val="FF0000"/>
              </a:solidFill>
              <a:effectLst/>
              <a:latin typeface="Times New Roman" panose="02020603050405020304" pitchFamily="14"/>
              <a:ea typeface="楷体" panose="02010609060101010101" pitchFamily="12" charset="-122"/>
              <a:cs typeface="楷体" panose="02010609060101010101" pitchFamily="12" charset="-122"/>
            </a:endParaRPr>
          </a:p>
        </p:txBody>
      </p:sp>
      <p:sp>
        <p:nvSpPr>
          <p:cNvPr id="10427" name="yt_shape_10427"/>
          <p:cNvSpPr txBox="1"/>
          <p:nvPr/>
        </p:nvSpPr>
        <p:spPr>
          <a:xfrm>
            <a:off x="827993" y="3736358"/>
            <a:ext cx="10391999" cy="11916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哪个年级捐的书多一些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不用笔算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还有什么好的办法解决问题吗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endParaRPr lang="zh-CN" altLang="zh-CN" sz="2800" b="0" i="0" u="none" dirty="0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428" name="yt_shape_10428"/>
          <p:cNvSpPr txBox="1"/>
          <p:nvPr/>
        </p:nvSpPr>
        <p:spPr>
          <a:xfrm>
            <a:off x="827992" y="4978819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放手让学生探索、验证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适时引导学生解决问题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并引出</a:t>
            </a: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估算</a:t>
            </a: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旨在让学生用多种估算方法解决问题。</a:t>
            </a:r>
            <a:endParaRPr lang="zh-CN" altLang="zh-CN" sz="2800" b="0" i="0" u="none" dirty="0">
              <a:solidFill>
                <a:srgbClr val="000000"/>
              </a:solidFill>
              <a:effectLst/>
              <a:latin typeface="Times New Roman" panose="02020603050405020304" pitchFamily="14"/>
              <a:ea typeface="楷体" panose="02010609060101010101" pitchFamily="12" charset="-122"/>
              <a:cs typeface="楷体" panose="02010609060101010101" pitchFamily="12" charset="-122"/>
            </a:endParaRPr>
          </a:p>
        </p:txBody>
      </p:sp>
      <p:sp>
        <p:nvSpPr>
          <p:cNvPr id="3" name="yt_shape_10421"/>
          <p:cNvSpPr txBox="1"/>
          <p:nvPr/>
        </p:nvSpPr>
        <p:spPr>
          <a:xfrm>
            <a:off x="911424" y="548680"/>
            <a:ext cx="1797095" cy="761683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211000"/>
              </a:lnSpc>
            </a:pPr>
            <a:r>
              <a:rPr lang="en-US" altLang="zh-CN" sz="1150" b="0" i="0" u="none" spc="1851" dirty="0">
                <a:solidFill>
                  <a:srgbClr val="1EE3CF"/>
                </a:solidFill>
                <a:effectLst/>
                <a:latin typeface="NEU-BZ-S92" pitchFamily="8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2800" b="0" i="0" u="none" dirty="0">
                <a:solidFill>
                  <a:srgbClr val="00B0F0"/>
                </a:solidFill>
                <a:effectLst/>
                <a:latin typeface="Times New Roman" panose="02020603050405020304" pitchFamily="14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zh-CN" altLang="zh-CN" sz="2800" b="0" i="0" u="none" dirty="0">
                <a:solidFill>
                  <a:srgbClr val="00B0F0"/>
                </a:solidFill>
                <a:effectLst/>
                <a:latin typeface="Times New Roman" panose="02020603050405020304" pitchFamily="14"/>
                <a:ea typeface="黑体" panose="02010609060101010101" pitchFamily="49" charset="-122"/>
                <a:cs typeface="黑体" panose="02010609060101010101" pitchFamily="49" charset="-122"/>
              </a:rPr>
              <a:t>任务驱动</a:t>
            </a:r>
            <a:endParaRPr lang="zh-CN" altLang="zh-CN" sz="2800" b="0" i="0" u="none" dirty="0">
              <a:solidFill>
                <a:srgbClr val="00B0F0"/>
              </a:solidFill>
              <a:effectLst/>
              <a:latin typeface="Times New Roman" panose="02020603050405020304" pitchFamily="14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5" name="yt_image_10420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11424" y="930673"/>
            <a:ext cx="270000" cy="2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yt_shape_10423"/>
          <p:cNvSpPr txBox="1"/>
          <p:nvPr/>
        </p:nvSpPr>
        <p:spPr>
          <a:xfrm>
            <a:off x="911424" y="1360983"/>
            <a:ext cx="7899598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观察课本</a:t>
            </a: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捐书活动</a:t>
            </a: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的主题图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完成下列问题。</a:t>
            </a:r>
            <a:endParaRPr lang="zh-CN" altLang="zh-CN" sz="2800" b="0" i="0" u="none" dirty="0">
              <a:solidFill>
                <a:srgbClr val="00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25" grpId="0" build="allAtOnce"/>
      <p:bldP spid="10426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9" name="yt_shape_10429"/>
          <p:cNvSpPr txBox="1"/>
          <p:nvPr/>
        </p:nvSpPr>
        <p:spPr>
          <a:xfrm>
            <a:off x="900000" y="1124744"/>
            <a:ext cx="6373540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三年级一共捐书多少本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先列出算式。</a:t>
            </a:r>
            <a:endParaRPr lang="zh-CN" altLang="zh-CN" sz="2800" b="0" i="0" u="none" dirty="0">
              <a:solidFill>
                <a:srgbClr val="00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430" name="yt_shape_10430"/>
          <p:cNvSpPr txBox="1"/>
          <p:nvPr/>
        </p:nvSpPr>
        <p:spPr>
          <a:xfrm>
            <a:off x="900000" y="1740046"/>
            <a:ext cx="3038781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列式</a:t>
            </a: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楷体" panose="02010609060101010101" pitchFamily="12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118</a:t>
            </a: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104</a:t>
            </a: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95</a:t>
            </a:r>
            <a:endParaRPr lang="en-US" altLang="zh-CN" sz="2800" b="0" i="0" u="none" dirty="0">
              <a:solidFill>
                <a:srgbClr val="FF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431" name="yt_shape_10431"/>
          <p:cNvSpPr txBox="1"/>
          <p:nvPr/>
        </p:nvSpPr>
        <p:spPr>
          <a:xfrm>
            <a:off x="900000" y="2355348"/>
            <a:ext cx="5296322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4.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自己想办法求出结果并写下来。</a:t>
            </a:r>
            <a:endParaRPr lang="zh-CN" altLang="zh-CN" sz="2800" b="0" i="0" u="none" dirty="0">
              <a:solidFill>
                <a:srgbClr val="00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432" name="yt_shape_10432"/>
          <p:cNvSpPr txBox="1"/>
          <p:nvPr/>
        </p:nvSpPr>
        <p:spPr>
          <a:xfrm>
            <a:off x="900000" y="2970650"/>
            <a:ext cx="8976816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让学生在小组内交流并展示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引导其他同学补充、质疑。</a:t>
            </a:r>
            <a:endParaRPr lang="zh-CN" altLang="zh-CN" sz="2800" b="0" i="0" u="none" dirty="0">
              <a:solidFill>
                <a:srgbClr val="000000"/>
              </a:solidFill>
              <a:effectLst/>
              <a:latin typeface="Times New Roman" panose="02020603050405020304" pitchFamily="14"/>
              <a:ea typeface="楷体" panose="02010609060101010101" pitchFamily="12" charset="-122"/>
              <a:cs typeface="楷体" panose="02010609060101010101" pitchFamily="12" charset="-122"/>
            </a:endParaRPr>
          </a:p>
        </p:txBody>
      </p:sp>
      <p:sp>
        <p:nvSpPr>
          <p:cNvPr id="10433" name="yt_shape_10433"/>
          <p:cNvSpPr txBox="1"/>
          <p:nvPr/>
        </p:nvSpPr>
        <p:spPr>
          <a:xfrm>
            <a:off x="900000" y="3585952"/>
            <a:ext cx="7540526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教师引导学生体会连加运算的运算顺序和方法。</a:t>
            </a:r>
            <a:endParaRPr lang="zh-CN" altLang="zh-CN" sz="2800" b="0" i="0" u="none" dirty="0">
              <a:solidFill>
                <a:srgbClr val="000000"/>
              </a:solidFill>
              <a:effectLst/>
              <a:latin typeface="Times New Roman" panose="02020603050405020304" pitchFamily="14"/>
              <a:ea typeface="楷体" panose="02010609060101010101" pitchFamily="12" charset="-122"/>
              <a:cs typeface="楷体" panose="02010609060101010101" pitchFamily="12" charset="-122"/>
            </a:endParaRPr>
          </a:p>
        </p:txBody>
      </p:sp>
      <p:sp>
        <p:nvSpPr>
          <p:cNvPr id="10434" name="yt_shape_10434"/>
          <p:cNvSpPr txBox="1"/>
          <p:nvPr/>
        </p:nvSpPr>
        <p:spPr>
          <a:xfrm>
            <a:off x="900000" y="4201254"/>
            <a:ext cx="2141099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  <a:tabLst>
                <a:tab pos="2853055" algn="l"/>
              </a:tabLst>
            </a:pP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118</a:t>
            </a: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104</a:t>
            </a: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95</a:t>
            </a:r>
            <a:endParaRPr lang="en-US" altLang="zh-CN" sz="2800" b="0" i="0" u="none" dirty="0">
              <a:solidFill>
                <a:srgbClr val="FF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435" name="yt_shape_10435"/>
          <p:cNvSpPr txBox="1"/>
          <p:nvPr/>
        </p:nvSpPr>
        <p:spPr>
          <a:xfrm>
            <a:off x="900000" y="4816556"/>
            <a:ext cx="1615827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222</a:t>
            </a: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95</a:t>
            </a:r>
            <a:endParaRPr lang="en-US" altLang="zh-CN" sz="2800" b="0" i="0" u="none" dirty="0">
              <a:solidFill>
                <a:srgbClr val="FF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436" name="yt_shape_10436"/>
          <p:cNvSpPr txBox="1"/>
          <p:nvPr/>
        </p:nvSpPr>
        <p:spPr>
          <a:xfrm>
            <a:off x="900000" y="5431858"/>
            <a:ext cx="897682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317</a:t>
            </a:r>
            <a:endParaRPr lang="en-US" altLang="zh-CN" sz="2800" b="0" i="0" u="none" dirty="0">
              <a:solidFill>
                <a:srgbClr val="FF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30" grpId="0" build="allAtOnce"/>
      <p:bldP spid="10434" grpId="0" build="allAtOnce"/>
      <p:bldP spid="10435" grpId="0" build="allAtOnce"/>
      <p:bldP spid="10436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0" name="yt_shape_10440"/>
          <p:cNvSpPr txBox="1"/>
          <p:nvPr/>
        </p:nvSpPr>
        <p:spPr>
          <a:xfrm>
            <a:off x="983432" y="980728"/>
            <a:ext cx="2154436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黑体" panose="02010609060101010101" pitchFamily="49" charset="-122"/>
                <a:cs typeface="黑体" panose="02010609060101010101" pitchFamily="49" charset="-122"/>
              </a:rPr>
              <a:t>一、填一填。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4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0441" name="yt_shape_10441"/>
          <p:cNvSpPr txBox="1"/>
          <p:nvPr/>
        </p:nvSpPr>
        <p:spPr>
          <a:xfrm>
            <a:off x="983432" y="1596030"/>
            <a:ext cx="6373540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把下面两个算式合并成一个综合算式。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442" name="yt_shape_10442"/>
          <p:cNvSpPr txBox="1"/>
          <p:nvPr/>
        </p:nvSpPr>
        <p:spPr>
          <a:xfrm>
            <a:off x="983432" y="2211332"/>
            <a:ext cx="2320635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  <a:tabLst>
                <a:tab pos="3030855" algn="l"/>
              </a:tabLst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315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117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432</a:t>
            </a:r>
            <a:endParaRPr lang="en-US" altLang="zh-CN" sz="2800" b="0" i="0" u="none">
              <a:solidFill>
                <a:srgbClr val="00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443" name="yt_shape_10443"/>
          <p:cNvSpPr txBox="1"/>
          <p:nvPr/>
        </p:nvSpPr>
        <p:spPr>
          <a:xfrm>
            <a:off x="983432" y="2826634"/>
            <a:ext cx="2333972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  <a:tabLst>
                <a:tab pos="3030855" algn="l"/>
              </a:tabLst>
            </a:pP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432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168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600</a:t>
            </a:r>
            <a:endParaRPr lang="en-US" altLang="zh-CN" sz="2800" b="0" i="0" u="none" dirty="0">
              <a:solidFill>
                <a:srgbClr val="00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444" name="yt_shape_10444"/>
          <p:cNvSpPr txBox="1"/>
          <p:nvPr/>
        </p:nvSpPr>
        <p:spPr>
          <a:xfrm>
            <a:off x="983432" y="3441936"/>
            <a:ext cx="5372753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综合算式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:(</a:t>
            </a:r>
            <a:r>
              <a:rPr lang="en-US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 </a:t>
            </a:r>
            <a:r>
              <a:rPr lang="en-US" altLang="zh-CN" sz="2800" b="0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315</a:t>
            </a:r>
            <a:r>
              <a:rPr lang="zh-CN" altLang="zh-CN" sz="2800" b="0" i="0" u="none">
                <a:solidFill>
                  <a:srgbClr val="FF0000">
                    <a:alpha val="0"/>
                  </a:srgbClr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117</a:t>
            </a:r>
            <a:r>
              <a:rPr lang="zh-CN" altLang="zh-CN" sz="2800" b="0" i="0" u="none">
                <a:solidFill>
                  <a:srgbClr val="FF0000">
                    <a:alpha val="0"/>
                  </a:srgbClr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168</a:t>
            </a:r>
            <a:r>
              <a:rPr lang="zh-CN" altLang="zh-CN" sz="2800" b="0" i="0" u="none">
                <a:solidFill>
                  <a:srgbClr val="FF0000">
                    <a:alpha val="0"/>
                  </a:srgbClr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600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en-US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445" name="yt_shape_10445"/>
          <p:cNvSpPr txBox="1"/>
          <p:nvPr/>
        </p:nvSpPr>
        <p:spPr>
          <a:xfrm>
            <a:off x="983432" y="4057238"/>
            <a:ext cx="2333972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  <a:tabLst>
                <a:tab pos="3030855" algn="l"/>
              </a:tabLst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175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225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400</a:t>
            </a:r>
            <a:endParaRPr lang="en-US" altLang="zh-CN" sz="2800" b="0" i="0" u="none">
              <a:solidFill>
                <a:srgbClr val="00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446" name="yt_shape_10446"/>
          <p:cNvSpPr txBox="1"/>
          <p:nvPr/>
        </p:nvSpPr>
        <p:spPr>
          <a:xfrm>
            <a:off x="983432" y="4672540"/>
            <a:ext cx="2333972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  <a:tabLst>
                <a:tab pos="3030855" algn="l"/>
              </a:tabLst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400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472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872</a:t>
            </a:r>
            <a:endParaRPr lang="en-US" altLang="zh-CN" sz="2800" b="0" i="0" u="none">
              <a:solidFill>
                <a:srgbClr val="00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447" name="yt_shape_10447"/>
          <p:cNvSpPr txBox="1"/>
          <p:nvPr/>
        </p:nvSpPr>
        <p:spPr>
          <a:xfrm>
            <a:off x="983432" y="5287842"/>
            <a:ext cx="5386090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综合算式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:(</a:t>
            </a:r>
            <a:r>
              <a:rPr lang="en-US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 </a:t>
            </a:r>
            <a:r>
              <a:rPr lang="en-US" altLang="zh-CN" sz="2800" b="0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175</a:t>
            </a:r>
            <a:r>
              <a:rPr lang="zh-CN" altLang="zh-CN" sz="2800" b="0" i="0" u="none">
                <a:solidFill>
                  <a:srgbClr val="FF0000">
                    <a:alpha val="0"/>
                  </a:srgbClr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225</a:t>
            </a:r>
            <a:r>
              <a:rPr lang="zh-CN" altLang="zh-CN" sz="2800" b="0" i="0" u="none">
                <a:solidFill>
                  <a:srgbClr val="FF0000">
                    <a:alpha val="0"/>
                  </a:srgbClr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472</a:t>
            </a:r>
            <a:r>
              <a:rPr lang="zh-CN" altLang="zh-CN" sz="2800" b="0" i="0" u="none">
                <a:solidFill>
                  <a:srgbClr val="FF0000">
                    <a:alpha val="0"/>
                  </a:srgbClr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872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en-US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760321" y="3395130"/>
            <a:ext cx="3367279" cy="65266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0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315</a:t>
            </a:r>
            <a:r>
              <a:rPr kumimoji="0" lang="zh-CN" altLang="zh-CN" sz="2800" b="0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kumimoji="0" lang="en-US" altLang="zh-CN" sz="2800" b="0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117</a:t>
            </a:r>
            <a:r>
              <a:rPr kumimoji="0" lang="zh-CN" altLang="zh-CN" sz="2800" b="0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kumimoji="0" lang="en-US" altLang="zh-CN" sz="2800" b="0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168</a:t>
            </a:r>
            <a:r>
              <a:rPr kumimoji="0" lang="zh-CN" altLang="zh-CN" sz="2800" b="0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kumimoji="0" lang="en-US" altLang="zh-CN" sz="2800" b="0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600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760321" y="5241036"/>
            <a:ext cx="3380486" cy="65266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0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175</a:t>
            </a:r>
            <a:r>
              <a:rPr kumimoji="0" lang="zh-CN" altLang="zh-CN" sz="2800" b="0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kumimoji="0" lang="en-US" altLang="zh-CN" sz="2800" b="0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225</a:t>
            </a:r>
            <a:r>
              <a:rPr kumimoji="0" lang="zh-CN" altLang="zh-CN" sz="2800" b="0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kumimoji="0" lang="en-US" altLang="zh-CN" sz="2800" b="0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472</a:t>
            </a:r>
            <a:r>
              <a:rPr kumimoji="0" lang="zh-CN" altLang="zh-CN" sz="2800" b="0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kumimoji="0" lang="en-US" altLang="zh-CN" sz="2800" b="0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872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8" name="yt_shape_10448"/>
          <p:cNvSpPr txBox="1"/>
          <p:nvPr/>
        </p:nvSpPr>
        <p:spPr>
          <a:xfrm>
            <a:off x="900000" y="1260000"/>
            <a:ext cx="9246121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加法竖式计算中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当个位相加满十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就应向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 </a:t>
            </a:r>
            <a:r>
              <a:rPr lang="zh-CN" altLang="zh-CN" sz="2800" b="0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十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位进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099789" y="1213194"/>
            <a:ext cx="535686" cy="65266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zh-CN" altLang="zh-CN" sz="2800" b="0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十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暗香扑面">
      <a:majorFont>
        <a:latin typeface="Franklin Gothic Medium"/>
        <a:ea typeface="Arial"/>
        <a:cs typeface="Arial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</a:majorFont>
      <a:minorFont>
        <a:latin typeface="Franklin Gothic Book"/>
        <a:ea typeface="Arial"/>
        <a:cs typeface="Arial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6"/>
        </a:lnRef>
        <a:fillRef idx="0">
          <a:schemeClr val="accent6"/>
        </a:fillRef>
        <a:effectRef idx="0">
          <a:schemeClr val="accent6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1965</Words>
  <Application>WPS 演示</Application>
  <PresentationFormat>自定义</PresentationFormat>
  <Paragraphs>139</Paragraphs>
  <Slides>13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9" baseType="lpstr">
      <vt:lpstr>Arial</vt:lpstr>
      <vt:lpstr>宋体</vt:lpstr>
      <vt:lpstr>Wingdings</vt:lpstr>
      <vt:lpstr>Times New Roman</vt:lpstr>
      <vt:lpstr>微软雅黑</vt:lpstr>
      <vt:lpstr>黑体</vt:lpstr>
      <vt:lpstr>Calibri</vt:lpstr>
      <vt:lpstr>Times New Roman</vt:lpstr>
      <vt:lpstr>NEU-BZ-S92</vt:lpstr>
      <vt:lpstr>RomanS</vt:lpstr>
      <vt:lpstr>楷体</vt:lpstr>
      <vt:lpstr>微软雅黑 Light</vt:lpstr>
      <vt:lpstr>Arial</vt:lpstr>
      <vt:lpstr>Franklin Gothic Book</vt:lpstr>
      <vt:lpstr>Arial Unicode MS</vt:lpstr>
      <vt:lpstr>章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2023-02-20T19:30:00Z</cp:lastPrinted>
  <dcterms:created xsi:type="dcterms:W3CDTF">2023-02-20T19:30:00Z</dcterms:created>
  <dcterms:modified xsi:type="dcterms:W3CDTF">2023-10-31T06:26:55Z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3F40C93B7FA741449C50DFD9DCF82408_12</vt:lpwstr>
  </property>
  <property fmtid="{D5CDD505-2E9C-101B-9397-08002B2CF9AE}" pid="3" name="KSOProductBuildVer">
    <vt:lpwstr>2052-12.1.0.15712</vt:lpwstr>
  </property>
</Properties>
</file>