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71" r:id="rId3"/>
    <p:sldId id="430" r:id="rId4"/>
    <p:sldId id="434" r:id="rId5"/>
    <p:sldId id="436" r:id="rId6"/>
    <p:sldId id="437" r:id="rId7"/>
    <p:sldId id="439" r:id="rId8"/>
    <p:sldId id="441" r:id="rId9"/>
    <p:sldId id="442" r:id="rId10"/>
    <p:sldId id="443" r:id="rId11"/>
    <p:sldId id="447" r:id="rId12"/>
    <p:sldId id="444" r:id="rId13"/>
    <p:sldId id="395" r:id="rId14"/>
  </p:sldIdLst>
  <p:sldSz cx="12192000" cy="6858000"/>
  <p:notesSz cx="6858000" cy="9144000"/>
  <p:custDataLst>
    <p:tags r:id="rId2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395" autoAdjust="0"/>
  </p:normalViewPr>
  <p:slideViewPr>
    <p:cSldViewPr>
      <p:cViewPr>
        <p:scale>
          <a:sx n="100" d="100"/>
          <a:sy n="100" d="100"/>
        </p:scale>
        <p:origin x="-972" y="-288"/>
      </p:cViewPr>
      <p:guideLst>
        <p:guide orient="horz" pos="93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点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知识点回顾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file:///D:\qq&#25991;&#20214;\712321467\Image\C2C\Image2\%7b75232B38-A165-1FB7-499C-2E1C792CACB5%7d.png" TargetMode="External"/><Relationship Id="rId11" Type="http://schemas.openxmlformats.org/officeDocument/2006/relationships/image" Target="../media/image2.png"/><Relationship Id="rId10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 descr="{&quot;rangeId&quot;:0,&quot;isTitleShape&quot;:true}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>
                <a:solidFill>
                  <a:srgbClr val="558335"/>
                </a:solidFill>
                <a:latin typeface="微软雅黑" panose="020B0503020204020204" pitchFamily="34" charset="-122"/>
              </a:rPr>
              <a:t>第三单元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>
                <a:solidFill>
                  <a:srgbClr val="558335"/>
                </a:solidFill>
                <a:latin typeface="微软雅黑" panose="020B0503020204020204" pitchFamily="34" charset="-122"/>
              </a:rPr>
              <a:t>3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1" r:link="rId1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826853" y="2966567"/>
            <a:ext cx="8233853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466382"/>
                <a:ext cx="4762502" cy="492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节</a:t>
                </a:r>
                <a:r>
                  <a:rPr lang="zh-CN" altLang="en-US" sz="4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余多少</a:t>
                </a:r>
                <a:r>
                  <a:rPr lang="zh-CN" altLang="en-US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钱</a:t>
                </a:r>
                <a:endPara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667108" y="1743611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</a:rPr>
              <a:t>第三单元 加与减</a:t>
            </a:r>
            <a:endParaRPr lang="zh-CN" altLang="en-US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09" name="yt_image_10609" title="H_115.6960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242909" y="1260000"/>
            <a:ext cx="5706180" cy="146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10" name="yt_shape_10610"/>
          <p:cNvSpPr txBox="1"/>
          <p:nvPr/>
        </p:nvSpPr>
        <p:spPr>
          <a:xfrm>
            <a:off x="900000" y="2780128"/>
            <a:ext cx="377026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468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132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32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632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米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FF0000"/>
              </a:solidFill>
              <a:effectLst/>
              <a:latin typeface="楷体" panose="02010609060101010101" pitchFamily="1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611" name="yt_shape_10611"/>
          <p:cNvSpPr txBox="1"/>
          <p:nvPr/>
        </p:nvSpPr>
        <p:spPr>
          <a:xfrm>
            <a:off x="900000" y="3395430"/>
            <a:ext cx="646330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答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上海中心大厦的总高度大约是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632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米。</a:t>
            </a:r>
            <a:endParaRPr lang="zh-CN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10" grpId="0" build="allAtOnce"/>
      <p:bldP spid="10611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2" name="yt_shape_10612"/>
          <p:cNvSpPr txBox="1"/>
          <p:nvPr/>
        </p:nvSpPr>
        <p:spPr>
          <a:xfrm>
            <a:off x="900000" y="1260000"/>
            <a:ext cx="10391999" cy="18380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和谐小学参加文体社团活动的有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520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名同学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参加科技社团的比参加文体社团的少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195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人。和谐小学参加这两种社团的一共有多少人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613" name="yt_shape_10613"/>
          <p:cNvSpPr txBox="1"/>
          <p:nvPr/>
        </p:nvSpPr>
        <p:spPr>
          <a:xfrm>
            <a:off x="900000" y="3148792"/>
            <a:ext cx="394979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520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195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520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845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人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 dirty="0">
              <a:solidFill>
                <a:srgbClr val="FF0000"/>
              </a:solidFill>
              <a:effectLst/>
              <a:latin typeface="楷体" panose="02010609060101010101" pitchFamily="1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614" name="yt_shape_10614"/>
          <p:cNvSpPr txBox="1"/>
          <p:nvPr/>
        </p:nvSpPr>
        <p:spPr>
          <a:xfrm>
            <a:off x="900000" y="3764094"/>
            <a:ext cx="718145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答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和谐小学参加这两种社团的一共有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845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人。</a:t>
            </a:r>
            <a:endParaRPr lang="zh-CN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13" grpId="0" build="allAtOnce"/>
      <p:bldP spid="1061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357100" y="108839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3" name="yt_shape_10553"/>
          <p:cNvSpPr txBox="1"/>
          <p:nvPr/>
        </p:nvSpPr>
        <p:spPr>
          <a:xfrm>
            <a:off x="900001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结合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节余多少钱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的生活情境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经历分析问题和解决问题的过程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探索加减混合运算的运算顺序和计算方法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能正确地进行计算。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55" name="yt_shape_10555"/>
          <p:cNvSpPr txBox="1"/>
          <p:nvPr/>
        </p:nvSpPr>
        <p:spPr>
          <a:xfrm>
            <a:off x="900000" y="2459633"/>
            <a:ext cx="10391999" cy="564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会运用加减混合运算解决简单的实际问题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提高解决问题的能力。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56" name="yt_shape_10556"/>
          <p:cNvSpPr txBox="1"/>
          <p:nvPr/>
        </p:nvSpPr>
        <p:spPr>
          <a:xfrm>
            <a:off x="900000" y="3074935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通过画直观图进一步理解数量关系的直观性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知道解决同一问题可以有多种策略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提高思维的灵活性。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2" name="yt_shape_10562"/>
          <p:cNvSpPr txBox="1"/>
          <p:nvPr/>
        </p:nvSpPr>
        <p:spPr>
          <a:xfrm>
            <a:off x="755984" y="1095057"/>
            <a:ext cx="1346522" cy="7616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211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口算。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64" name="yt_shape_10564"/>
          <p:cNvSpPr txBox="1"/>
          <p:nvPr/>
        </p:nvSpPr>
        <p:spPr>
          <a:xfrm>
            <a:off x="755984" y="1819622"/>
            <a:ext cx="3953646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137410" algn="l"/>
                <a:tab pos="2853055" algn="l"/>
                <a:tab pos="3568065" algn="l"/>
                <a:tab pos="4283710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23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itchFamily="14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24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51</a:t>
            </a:r>
            <a:endParaRPr lang="en-US" altLang="zh-CN" sz="2800" b="0" i="0" u="none">
              <a:solidFill>
                <a:srgbClr val="FF0000">
                  <a:alpha val="0"/>
                </a:srgbClr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65" name="yt_shape_10565"/>
          <p:cNvSpPr txBox="1"/>
          <p:nvPr/>
        </p:nvSpPr>
        <p:spPr>
          <a:xfrm>
            <a:off x="755984" y="2442939"/>
            <a:ext cx="3958135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137410" algn="l"/>
                <a:tab pos="2853055" algn="l"/>
                <a:tab pos="3568065" algn="l"/>
                <a:tab pos="4283710" algn="l"/>
              </a:tabLst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12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23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 dirty="0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35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NEU-BZ-S92" pitchFamily="14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37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NEU-BZ-S92" pitchFamily="14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22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 dirty="0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15</a:t>
            </a:r>
            <a:endParaRPr lang="en-US" altLang="zh-CN" sz="2800" b="0" i="0" u="none" dirty="0">
              <a:solidFill>
                <a:srgbClr val="FF0000">
                  <a:alpha val="0"/>
                </a:srgbClr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66" name="yt_shape_10566"/>
          <p:cNvSpPr txBox="1"/>
          <p:nvPr/>
        </p:nvSpPr>
        <p:spPr>
          <a:xfrm>
            <a:off x="755984" y="3066256"/>
            <a:ext cx="3774110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137410" algn="l"/>
                <a:tab pos="2853055" algn="l"/>
                <a:tab pos="3568065" algn="l"/>
                <a:tab pos="4283710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29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itchFamily="14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</a:t>
            </a:r>
            <a:endParaRPr lang="en-US" altLang="zh-CN" sz="2800" b="0" i="0" u="none">
              <a:solidFill>
                <a:srgbClr val="FF0000">
                  <a:alpha val="0"/>
                </a:srgbClr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88373" y="1772816"/>
            <a:ext cx="5356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63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25783" y="1772816"/>
            <a:ext cx="5356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88373" y="2396133"/>
            <a:ext cx="5356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23792" y="2380635"/>
            <a:ext cx="5356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88373" y="3019450"/>
            <a:ext cx="5356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23792" y="3003952"/>
            <a:ext cx="3578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  <p:bldP spid="7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7" name="yt_shape_10567"/>
          <p:cNvSpPr txBox="1"/>
          <p:nvPr/>
        </p:nvSpPr>
        <p:spPr>
          <a:xfrm>
            <a:off x="900000" y="1260000"/>
            <a:ext cx="20646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脱式计算。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68" name="yt_shape_10568"/>
          <p:cNvSpPr txBox="1"/>
          <p:nvPr/>
        </p:nvSpPr>
        <p:spPr>
          <a:xfrm>
            <a:off x="900000" y="1875302"/>
            <a:ext cx="6206827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358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242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300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itchFamily="14"/>
                <a:ea typeface="宋体" panose="02010600030101010101" pitchFamily="2" charset="-122"/>
                <a:cs typeface="宋体" panose="02010600030101010101" pitchFamily="2" charset="-122"/>
              </a:rPr>
              <a:t>		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1000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567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356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71" name="yt_shape_10571"/>
          <p:cNvSpPr txBox="1"/>
          <p:nvPr/>
        </p:nvSpPr>
        <p:spPr>
          <a:xfrm>
            <a:off x="900000" y="3745253"/>
            <a:ext cx="638636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581910" algn="l"/>
                <a:tab pos="3474720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607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360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40			900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257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365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yt_shape_10451"/>
          <p:cNvSpPr txBox="1"/>
          <p:nvPr/>
        </p:nvSpPr>
        <p:spPr>
          <a:xfrm>
            <a:off x="900000" y="2351120"/>
            <a:ext cx="1795363" cy="12108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600</a:t>
            </a:r>
            <a:r>
              <a:rPr lang="zh-CN" altLang="zh-CN" sz="2800" b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300</a:t>
            </a:r>
            <a:endParaRPr lang="en-US" altLang="zh-CN" sz="2800" b="0" dirty="0">
              <a:solidFill>
                <a:srgbClr val="FF0000"/>
              </a:solidFill>
              <a:latin typeface="NEU-BZ-S92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300</a:t>
            </a:r>
            <a:endParaRPr lang="en-US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yt_shape_10451"/>
          <p:cNvSpPr txBox="1"/>
          <p:nvPr/>
        </p:nvSpPr>
        <p:spPr>
          <a:xfrm>
            <a:off x="4560246" y="2437712"/>
            <a:ext cx="1795363" cy="12108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433</a:t>
            </a: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356</a:t>
            </a:r>
            <a:endParaRPr lang="en-US" altLang="zh-CN" sz="2800" b="0">
              <a:solidFill>
                <a:srgbClr val="FF0000"/>
              </a:solidFill>
              <a:latin typeface="NEU-BZ-S92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789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yt_shape_10451"/>
          <p:cNvSpPr txBox="1"/>
          <p:nvPr/>
        </p:nvSpPr>
        <p:spPr>
          <a:xfrm>
            <a:off x="900000" y="4253964"/>
            <a:ext cx="1615827" cy="12108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247</a:t>
            </a: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40</a:t>
            </a:r>
            <a:endParaRPr lang="en-US" altLang="zh-CN" sz="2800" b="0">
              <a:solidFill>
                <a:srgbClr val="FF0000"/>
              </a:solidFill>
              <a:latin typeface="NEU-BZ-S92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287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yt_shape_10451"/>
          <p:cNvSpPr txBox="1"/>
          <p:nvPr/>
        </p:nvSpPr>
        <p:spPr>
          <a:xfrm>
            <a:off x="4538858" y="4240487"/>
            <a:ext cx="1795363" cy="12108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900</a:t>
            </a: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622</a:t>
            </a:r>
            <a:endParaRPr lang="en-US" altLang="zh-CN" sz="2800" b="0">
              <a:solidFill>
                <a:srgbClr val="FF0000"/>
              </a:solidFill>
              <a:latin typeface="NEU-BZ-S92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278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  <p:bldP spid="3" grpId="0" uiExpand="1" build="allAtOnce"/>
      <p:bldP spid="4" grpId="0" uiExpand="1" build="allAtOnce"/>
      <p:bldP spid="5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8" name="yt_shape_10578"/>
          <p:cNvSpPr txBox="1"/>
          <p:nvPr/>
        </p:nvSpPr>
        <p:spPr>
          <a:xfrm>
            <a:off x="839416" y="1249491"/>
            <a:ext cx="833279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800" b="0" i="0" u="none" spc="5303" dirty="0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 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借助生活情境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引导学生理解并学会画直观图。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  <p:pic>
        <p:nvPicPr>
          <p:cNvPr id="10577" name="yt_image_1057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39416" y="1474424"/>
            <a:ext cx="698760" cy="19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81" name="yt_shape_10581"/>
          <p:cNvSpPr txBox="1"/>
          <p:nvPr/>
        </p:nvSpPr>
        <p:spPr>
          <a:xfrm>
            <a:off x="839416" y="1772816"/>
            <a:ext cx="1797095" cy="7616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211000"/>
              </a:lnSpc>
            </a:pPr>
            <a:r>
              <a:rPr lang="en-US" altLang="zh-CN" sz="1150" b="0" i="0" u="none" spc="1851" dirty="0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 dirty="0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 dirty="0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任务驱动</a:t>
            </a:r>
            <a:endParaRPr lang="zh-CN" altLang="zh-CN" sz="2800" b="0" i="0" u="none" dirty="0">
              <a:solidFill>
                <a:srgbClr val="00B0F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0580" name="yt_image_1058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39416" y="2177316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83" name="yt_shape_10583"/>
          <p:cNvSpPr txBox="1"/>
          <p:nvPr/>
        </p:nvSpPr>
        <p:spPr>
          <a:xfrm>
            <a:off x="839416" y="2585119"/>
            <a:ext cx="825867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观察课本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节余多少钱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的主题图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完成下列问题。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84" name="yt_shape_10584"/>
          <p:cNvSpPr txBox="1"/>
          <p:nvPr/>
        </p:nvSpPr>
        <p:spPr>
          <a:xfrm>
            <a:off x="839416" y="3200421"/>
            <a:ext cx="709168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认真观察图片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你能知道亮亮的哪些情况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85" name="yt_shape_10585"/>
          <p:cNvSpPr txBox="1"/>
          <p:nvPr/>
        </p:nvSpPr>
        <p:spPr>
          <a:xfrm>
            <a:off x="839417" y="3815723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奶奶每月都能领取补助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185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元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爸爸、妈妈在城里工作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每月都寄回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800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元。亮亮和奶奶八月花了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745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元。</a:t>
            </a:r>
            <a:endParaRPr lang="zh-CN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8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6" name="yt_shape_10586"/>
          <p:cNvSpPr txBox="1"/>
          <p:nvPr/>
        </p:nvSpPr>
        <p:spPr>
          <a:xfrm>
            <a:off x="900001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请你解释一下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节余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的含义。你打算如何帮亮亮算出节余的钱呢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说说你是怎么想的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小组内交流并展示。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87" name="yt_shape_10587"/>
          <p:cNvSpPr txBox="1"/>
          <p:nvPr/>
        </p:nvSpPr>
        <p:spPr>
          <a:xfrm>
            <a:off x="900000" y="2521632"/>
            <a:ext cx="466794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节余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表示还剩下多少钱。</a:t>
            </a:r>
            <a:endParaRPr lang="zh-CN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  <p:sp>
        <p:nvSpPr>
          <p:cNvPr id="10588" name="yt_shape_10588"/>
          <p:cNvSpPr txBox="1"/>
          <p:nvPr/>
        </p:nvSpPr>
        <p:spPr>
          <a:xfrm>
            <a:off x="900000" y="3136934"/>
            <a:ext cx="394979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800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185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745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240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元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 dirty="0">
              <a:solidFill>
                <a:srgbClr val="FF0000"/>
              </a:solidFill>
              <a:effectLst/>
              <a:latin typeface="楷体" panose="02010609060101010101" pitchFamily="1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89" name="yt_shape_10589"/>
          <p:cNvSpPr txBox="1"/>
          <p:nvPr/>
        </p:nvSpPr>
        <p:spPr>
          <a:xfrm>
            <a:off x="900000" y="3752236"/>
            <a:ext cx="394979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800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745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185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240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元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 dirty="0">
              <a:solidFill>
                <a:srgbClr val="FF0000"/>
              </a:solidFill>
              <a:effectLst/>
              <a:latin typeface="楷体" panose="02010609060101010101" pitchFamily="1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90" name="yt_shape_10590"/>
          <p:cNvSpPr txBox="1"/>
          <p:nvPr/>
        </p:nvSpPr>
        <p:spPr>
          <a:xfrm>
            <a:off x="900000" y="4367538"/>
            <a:ext cx="745075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观察比较不同的列式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结果相等吗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为什么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91" name="yt_shape_10591"/>
          <p:cNvSpPr txBox="1"/>
          <p:nvPr/>
        </p:nvSpPr>
        <p:spPr>
          <a:xfrm>
            <a:off x="900000" y="4982840"/>
            <a:ext cx="933588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列式不同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结果相同。因为两道算式表达的含义是相同的。</a:t>
            </a:r>
            <a:endParaRPr lang="zh-CN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87" grpId="0" build="allAtOnce"/>
      <p:bldP spid="10588" grpId="0" build="allAtOnce"/>
      <p:bldP spid="10589" grpId="0" build="allAtOnce"/>
      <p:bldP spid="10591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5" name="yt_shape_10595"/>
          <p:cNvSpPr txBox="1"/>
          <p:nvPr/>
        </p:nvSpPr>
        <p:spPr>
          <a:xfrm>
            <a:off x="839416" y="1406308"/>
            <a:ext cx="251350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一、混合运算。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596" name="yt_shape_10596"/>
          <p:cNvSpPr txBox="1"/>
          <p:nvPr/>
        </p:nvSpPr>
        <p:spPr>
          <a:xfrm>
            <a:off x="839416" y="2021610"/>
            <a:ext cx="602729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456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854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689		500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387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528</a:t>
            </a:r>
            <a:endParaRPr lang="en-US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599" name="yt_shape_10599"/>
          <p:cNvSpPr txBox="1"/>
          <p:nvPr/>
        </p:nvSpPr>
        <p:spPr>
          <a:xfrm>
            <a:off x="839416" y="3883546"/>
            <a:ext cx="6022803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759710" algn="l"/>
                <a:tab pos="3652520" algn="l"/>
                <a:tab pos="4368165" algn="l"/>
                <a:tab pos="5261610" algn="l"/>
                <a:tab pos="5977255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981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657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185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itchFamily="14"/>
                <a:ea typeface="宋体" panose="02010600030101010101" pitchFamily="2" charset="-122"/>
                <a:cs typeface="宋体" panose="02010600030101010101" pitchFamily="2" charset="-122"/>
              </a:rPr>
              <a:t>		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185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765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358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yt_shape_10451"/>
          <p:cNvSpPr txBox="1"/>
          <p:nvPr/>
        </p:nvSpPr>
        <p:spPr>
          <a:xfrm>
            <a:off x="839416" y="2586124"/>
            <a:ext cx="1974900" cy="12108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1310</a:t>
            </a:r>
            <a:r>
              <a:rPr lang="zh-CN" altLang="zh-CN" sz="2800" b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689</a:t>
            </a:r>
            <a:endParaRPr lang="en-US" altLang="zh-CN" sz="2800" b="0" dirty="0">
              <a:solidFill>
                <a:srgbClr val="FF0000"/>
              </a:solidFill>
              <a:latin typeface="NEU-BZ-S92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621</a:t>
            </a:r>
            <a:endParaRPr lang="en-US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yt_shape_10451"/>
          <p:cNvSpPr txBox="1"/>
          <p:nvPr/>
        </p:nvSpPr>
        <p:spPr>
          <a:xfrm>
            <a:off x="4439816" y="2546623"/>
            <a:ext cx="1782026" cy="12108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113</a:t>
            </a: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528</a:t>
            </a:r>
            <a:endParaRPr lang="en-US" altLang="zh-CN" sz="2800" b="0">
              <a:solidFill>
                <a:srgbClr val="FF0000"/>
              </a:solidFill>
              <a:latin typeface="NEU-BZ-S92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641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yt_shape_10451"/>
          <p:cNvSpPr txBox="1"/>
          <p:nvPr/>
        </p:nvSpPr>
        <p:spPr>
          <a:xfrm>
            <a:off x="839415" y="4456075"/>
            <a:ext cx="1795363" cy="12108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324</a:t>
            </a: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185</a:t>
            </a:r>
            <a:endParaRPr lang="en-US" altLang="zh-CN" sz="2800" b="0">
              <a:solidFill>
                <a:srgbClr val="FF0000"/>
              </a:solidFill>
              <a:latin typeface="NEU-BZ-S92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509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yt_shape_10451"/>
          <p:cNvSpPr txBox="1"/>
          <p:nvPr/>
        </p:nvSpPr>
        <p:spPr>
          <a:xfrm>
            <a:off x="4439816" y="4449467"/>
            <a:ext cx="1795363" cy="12108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950</a:t>
            </a: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358</a:t>
            </a:r>
            <a:endParaRPr lang="en-US" altLang="zh-CN" sz="2800" b="0">
              <a:solidFill>
                <a:srgbClr val="FF0000"/>
              </a:solidFill>
              <a:latin typeface="NEU-BZ-S92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tabLst>
                <a:tab pos="2493010" algn="l"/>
                <a:tab pos="3385820" algn="l"/>
                <a:tab pos="4457065" algn="l"/>
                <a:tab pos="5350510" algn="l"/>
                <a:tab pos="6066155" algn="l"/>
              </a:tabLst>
            </a:pPr>
            <a:r>
              <a:rPr lang="zh-CN" altLang="zh-CN" sz="28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592</a:t>
            </a:r>
            <a:endParaRPr lang="en-US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  <p:bldP spid="3" grpId="0" uiExpand="1" build="allAtOnce"/>
      <p:bldP spid="4" grpId="0" uiExpand="1" build="allAtOnce"/>
      <p:bldP spid="5" grpId="0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2" name="yt_shape_10602"/>
          <p:cNvSpPr txBox="1"/>
          <p:nvPr/>
        </p:nvSpPr>
        <p:spPr>
          <a:xfrm>
            <a:off x="900000" y="1260000"/>
            <a:ext cx="251350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二、解决问题。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603" name="yt_shape_10603"/>
          <p:cNvSpPr txBox="1"/>
          <p:nvPr/>
        </p:nvSpPr>
        <p:spPr>
          <a:xfrm>
            <a:off x="900001" y="1875302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操场上原有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167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名同学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来了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149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名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又走了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109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名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操场上还剩几名同学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604" name="yt_shape_10604"/>
          <p:cNvSpPr txBox="1"/>
          <p:nvPr/>
        </p:nvSpPr>
        <p:spPr>
          <a:xfrm>
            <a:off x="900000" y="3117763"/>
            <a:ext cx="394979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167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＋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149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－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109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207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名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FF0000"/>
              </a:solidFill>
              <a:effectLst/>
              <a:latin typeface="楷体" panose="02010609060101010101" pitchFamily="1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605" name="yt_shape_10605"/>
          <p:cNvSpPr txBox="1"/>
          <p:nvPr/>
        </p:nvSpPr>
        <p:spPr>
          <a:xfrm>
            <a:off x="900000" y="3733065"/>
            <a:ext cx="430887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答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操场上还剩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207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2" charset="-122"/>
                <a:cs typeface="楷体" panose="02010609060101010101" pitchFamily="12" charset="-122"/>
              </a:rPr>
              <a:t>名同学。</a:t>
            </a:r>
            <a:endParaRPr lang="zh-CN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2" charset="-122"/>
              <a:cs typeface="楷体" panose="02010609060101010101" pitchFamily="1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04" grpId="0" build="allAtOnce"/>
      <p:bldP spid="1060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7" name="yt_shape_10607"/>
          <p:cNvSpPr txBox="1"/>
          <p:nvPr/>
        </p:nvSpPr>
        <p:spPr>
          <a:xfrm>
            <a:off x="900000" y="1260000"/>
            <a:ext cx="10391999" cy="3210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211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上海东方明珠广播电视塔的总高度是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468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米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广州塔的总高度比上海东方明珠广播电视塔高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132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米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上海中心大厦比广州塔高约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32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米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上海中心大厦的总高度大约是多少米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先画图分析题意。再列式解答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)(</a:t>
            </a:r>
            <a:r>
              <a:rPr lang="en-US" altLang="zh-CN" sz="1000" b="0" i="0" u="none" spc="2574" dirty="0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0" i="0" u="none" dirty="0">
                <a:solidFill>
                  <a:srgbClr val="00B0F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拓展类作业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606" name="yt_image_1060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655114" y="4437930"/>
            <a:ext cx="358560" cy="23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1034</Words>
  <Application>WPS 演示</Application>
  <PresentationFormat>自定义</PresentationFormat>
  <Paragraphs>112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Times New Roman</vt:lpstr>
      <vt:lpstr>NEU-BZ-S92</vt:lpstr>
      <vt:lpstr>RomanS</vt:lpstr>
      <vt:lpstr>楷体</vt:lpstr>
      <vt:lpstr>微软雅黑 Light</vt:lpstr>
      <vt:lpstr>Arial</vt:lpstr>
      <vt:lpstr>Franklin Gothic Book</vt:lpstr>
      <vt:lpstr>Arial Unicode MS</vt:lpstr>
      <vt:lpstr>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2023-02-20T19:30:00Z</cp:lastPrinted>
  <dcterms:created xsi:type="dcterms:W3CDTF">2023-02-20T19:30:00Z</dcterms:created>
  <dcterms:modified xsi:type="dcterms:W3CDTF">2023-10-31T06:28:28Z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3B9238DC647E4F65A8EB13F32FB15C21_12</vt:lpwstr>
  </property>
  <property fmtid="{D5CDD505-2E9C-101B-9397-08002B2CF9AE}" pid="3" name="KSOProductBuildVer">
    <vt:lpwstr>2052-12.1.0.15712</vt:lpwstr>
  </property>
</Properties>
</file>