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7" d="100"/>
          <a:sy n="137" d="100"/>
        </p:scale>
        <p:origin x="-78" y="-22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5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706DC-F316-40D3-B525-85D99614F6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17DC1-CCCB-421F-9740-51C1F552F6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lstStyle/>
          <a:p>
            <a:fld id="{9A0DB2DC-4C9A-4742-B13C-FB6460FD3503}" type="slidenum">
              <a:rPr lang="zh-CN" altLang="en-US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>
              <a:buFontTx/>
              <a:buChar char="•"/>
            </a:pPr>
            <a:fld id="{9A0DB2DC-4C9A-4742-B13C-FB6460FD3503}" type="slidenum">
              <a:rPr lang="en-US" altLang="en-US">
                <a:solidFill>
                  <a:prstClr val="black"/>
                </a:solidFill>
                <a:ea typeface="楷体" panose="02010609060101010101" pitchFamily="49" charset="-122"/>
              </a:rPr>
            </a:fld>
            <a:endParaRPr lang="en-US" altLang="en-US">
              <a:solidFill>
                <a:prstClr val="black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6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2.png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6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628650" y="273846"/>
            <a:ext cx="7144" cy="714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37.png"/><Relationship Id="rId7" Type="http://schemas.openxmlformats.org/officeDocument/2006/relationships/image" Target="../media/image24.png"/><Relationship Id="rId6" Type="http://schemas.openxmlformats.org/officeDocument/2006/relationships/image" Target="../media/image36.png"/><Relationship Id="rId5" Type="http://schemas.microsoft.com/office/2007/relationships/media" Target="file:///D:\0425&#37324;&#31243;&#34920;&#65288;&#20108;&#65289;\0425&#24405;&#38899;\&#35874;&#36920;&#32856;\&#35874;&#65288;&#29983;2222&#65289;.mp3" TargetMode="External"/><Relationship Id="rId4" Type="http://schemas.openxmlformats.org/officeDocument/2006/relationships/audio" Target="file:///D:\0425&#37324;&#31243;&#34920;&#65288;&#20108;&#65289;\0425&#24405;&#38899;\&#35874;&#36920;&#32856;\&#35874;&#65288;&#29983;2222&#65289;.mp3" TargetMode="External"/><Relationship Id="rId3" Type="http://schemas.openxmlformats.org/officeDocument/2006/relationships/image" Target="../media/image28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png"/><Relationship Id="rId3" Type="http://schemas.openxmlformats.org/officeDocument/2006/relationships/image" Target="../media/image32.png"/><Relationship Id="rId2" Type="http://schemas.openxmlformats.org/officeDocument/2006/relationships/image" Target="../media/image38.jpe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2.jpeg"/><Relationship Id="rId1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0.jpe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9" Type="http://schemas.microsoft.com/office/2007/relationships/media" Target="file:///D:\0425&#37324;&#31243;&#34920;&#65288;&#20108;&#65289;\0425&#24405;&#38899;\&#26366;&#30591;&#30408;\&#26366;&#65288;&#29983;1111&#65289;.mp3" TargetMode="External"/><Relationship Id="rId8" Type="http://schemas.openxmlformats.org/officeDocument/2006/relationships/audio" Target="file:///D:\0425&#37324;&#31243;&#34920;&#65288;&#20108;&#65289;\0425&#24405;&#38899;\&#26366;&#30591;&#30408;\&#26366;&#65288;&#29983;1111&#65289;.mp3" TargetMode="External"/><Relationship Id="rId7" Type="http://schemas.openxmlformats.org/officeDocument/2006/relationships/image" Target="../media/image29.png"/><Relationship Id="rId6" Type="http://schemas.openxmlformats.org/officeDocument/2006/relationships/image" Target="../media/image13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30.png"/><Relationship Id="rId1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image" Target="../media/image31.png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00264" y="1639163"/>
            <a:ext cx="4004939" cy="84253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800"/>
            <a:r>
              <a:rPr lang="zh-CN" altLang="en-US" sz="5000" b="1" dirty="0">
                <a:solidFill>
                  <a:srgbClr val="FF0000"/>
                </a:solidFill>
              </a:rPr>
              <a:t>里程表（二）</a:t>
            </a:r>
            <a:endParaRPr lang="zh-CN" altLang="en-US" sz="5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C:\Users\Administrator\AppData\Roaming\Tencent\Users\1512945301\QQ\WinTemp\RichOle\MUQ0[JS{~MY_J}U)$MZ}R06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76387" y="2010967"/>
            <a:ext cx="6243638" cy="13513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8" name="矩形 7"/>
          <p:cNvSpPr/>
          <p:nvPr/>
        </p:nvSpPr>
        <p:spPr>
          <a:xfrm>
            <a:off x="1926433" y="2584850"/>
            <a:ext cx="1014413" cy="53578"/>
          </a:xfrm>
          <a:prstGeom prst="rect">
            <a:avLst/>
          </a:prstGeom>
          <a:solidFill>
            <a:srgbClr val="FF0000">
              <a:alpha val="39999"/>
            </a:srgbClr>
          </a:solidFill>
          <a:ln w="12700" cap="flat" cmpd="sng">
            <a:solidFill>
              <a:srgbClr val="FF0000">
                <a:alpha val="41176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3559" name="矩形 8"/>
          <p:cNvSpPr/>
          <p:nvPr/>
        </p:nvSpPr>
        <p:spPr>
          <a:xfrm>
            <a:off x="2950371" y="2577706"/>
            <a:ext cx="927497" cy="54769"/>
          </a:xfrm>
          <a:prstGeom prst="rect">
            <a:avLst/>
          </a:prstGeom>
          <a:solidFill>
            <a:srgbClr val="002060">
              <a:alpha val="39999"/>
            </a:srgbClr>
          </a:solidFill>
          <a:ln w="12700" cap="flat" cmpd="sng">
            <a:solidFill>
              <a:srgbClr val="002060">
                <a:alpha val="41176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3560" name="矩形 9"/>
          <p:cNvSpPr/>
          <p:nvPr/>
        </p:nvSpPr>
        <p:spPr>
          <a:xfrm>
            <a:off x="3893344" y="2577706"/>
            <a:ext cx="841772" cy="54769"/>
          </a:xfrm>
          <a:prstGeom prst="rect">
            <a:avLst/>
          </a:prstGeom>
          <a:solidFill>
            <a:srgbClr val="FFC000">
              <a:alpha val="39999"/>
            </a:srgbClr>
          </a:solidFill>
          <a:ln w="12700" cap="flat" cmpd="sng">
            <a:solidFill>
              <a:srgbClr val="FFC000">
                <a:alpha val="41176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3561" name="矩形 10"/>
          <p:cNvSpPr/>
          <p:nvPr/>
        </p:nvSpPr>
        <p:spPr>
          <a:xfrm>
            <a:off x="4752975" y="2577706"/>
            <a:ext cx="897731" cy="54769"/>
          </a:xfrm>
          <a:prstGeom prst="rect">
            <a:avLst/>
          </a:prstGeom>
          <a:solidFill>
            <a:srgbClr val="00B0F0">
              <a:alpha val="39999"/>
            </a:srgbClr>
          </a:solidFill>
          <a:ln w="12700" cap="flat" cmpd="sng">
            <a:solidFill>
              <a:srgbClr val="00B0F0">
                <a:alpha val="41176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3562" name="矩形 11"/>
          <p:cNvSpPr/>
          <p:nvPr/>
        </p:nvSpPr>
        <p:spPr>
          <a:xfrm>
            <a:off x="5680472" y="2564609"/>
            <a:ext cx="913209" cy="54769"/>
          </a:xfrm>
          <a:prstGeom prst="rect">
            <a:avLst/>
          </a:prstGeom>
          <a:solidFill>
            <a:srgbClr val="92D050">
              <a:alpha val="39999"/>
            </a:srgbClr>
          </a:solidFill>
          <a:ln w="12700" cap="flat" cmpd="sng">
            <a:solidFill>
              <a:srgbClr val="92D050">
                <a:alpha val="41176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3563" name="矩形 12"/>
          <p:cNvSpPr/>
          <p:nvPr/>
        </p:nvSpPr>
        <p:spPr>
          <a:xfrm>
            <a:off x="6591301" y="2564609"/>
            <a:ext cx="754856" cy="54769"/>
          </a:xfrm>
          <a:prstGeom prst="rect">
            <a:avLst/>
          </a:prstGeom>
          <a:solidFill>
            <a:srgbClr val="58B6E5">
              <a:alpha val="39999"/>
            </a:srgbClr>
          </a:solidFill>
          <a:ln w="12700" cap="flat" cmpd="sng">
            <a:solidFill>
              <a:srgbClr val="58B6E5">
                <a:alpha val="41176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3564" name="TextBox 21"/>
          <p:cNvSpPr/>
          <p:nvPr/>
        </p:nvSpPr>
        <p:spPr>
          <a:xfrm>
            <a:off x="982029" y="1056827"/>
            <a:ext cx="5828759" cy="346249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分别算出乐乐家</a:t>
            </a:r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11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各月的用电数量。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3565" name="Picture 19" descr="C:\Users\Administrator\AppData\Roaming\Tencent\Users\1512945301\QQ\WinTemp\RichOle\S9I@~TFGLW$T_AKR%0HTG0U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98096" y="145256"/>
            <a:ext cx="5004197" cy="8870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6" name="图片 2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47462" y="2407447"/>
            <a:ext cx="787003" cy="8846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7" name="谢（生2222）.mp3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02216" y="3724275"/>
            <a:ext cx="228600" cy="22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8" name="TextBox 9"/>
          <p:cNvSpPr/>
          <p:nvPr/>
        </p:nvSpPr>
        <p:spPr>
          <a:xfrm>
            <a:off x="2151462" y="1560910"/>
            <a:ext cx="1363265" cy="300083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这个月的读数</a:t>
            </a:r>
            <a:endParaRPr lang="zh-CN" altLang="en-US" sz="1500" b="1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69" name="TextBox 29"/>
          <p:cNvSpPr/>
          <p:nvPr/>
        </p:nvSpPr>
        <p:spPr>
          <a:xfrm>
            <a:off x="4776789" y="1556148"/>
            <a:ext cx="1880564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＝这个月的用电数量</a:t>
            </a:r>
            <a:endParaRPr lang="zh-CN" altLang="en-US" sz="1500" b="1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70" name="TextBox 30"/>
          <p:cNvSpPr/>
          <p:nvPr/>
        </p:nvSpPr>
        <p:spPr>
          <a:xfrm>
            <a:off x="3371851" y="1563292"/>
            <a:ext cx="1493438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－上个月的读数</a:t>
            </a:r>
            <a:endParaRPr lang="zh-CN" altLang="en-US" sz="1500" b="1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3571" name="组合 12"/>
          <p:cNvGrpSpPr/>
          <p:nvPr/>
        </p:nvGrpSpPr>
        <p:grpSpPr>
          <a:xfrm>
            <a:off x="1032867" y="3445672"/>
            <a:ext cx="3600450" cy="1412081"/>
            <a:chOff x="6089073" y="2847108"/>
            <a:chExt cx="3696565" cy="2895600"/>
          </a:xfrm>
        </p:grpSpPr>
        <p:grpSp>
          <p:nvGrpSpPr>
            <p:cNvPr id="23572" name="组合 11"/>
            <p:cNvGrpSpPr/>
            <p:nvPr/>
          </p:nvGrpSpPr>
          <p:grpSpPr>
            <a:xfrm>
              <a:off x="6089073" y="2847108"/>
              <a:ext cx="3696565" cy="2895600"/>
              <a:chOff x="6037119" y="2888673"/>
              <a:chExt cx="3696565" cy="2895600"/>
            </a:xfrm>
          </p:grpSpPr>
          <p:pic>
            <p:nvPicPr>
              <p:cNvPr id="23573" name="Picture 2" descr="C:\Users\Administrator\AppData\Roaming\Tencent\Users\1512945301\QQ\WinTemp\RichOle\9_6SZ4IMS@K5W36CX7%M9YV.png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276109" y="2888673"/>
                <a:ext cx="3457575" cy="28956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3574" name="矩形 35"/>
              <p:cNvSpPr/>
              <p:nvPr/>
            </p:nvSpPr>
            <p:spPr>
              <a:xfrm>
                <a:off x="6037119" y="2929804"/>
                <a:ext cx="405840" cy="167401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FFFF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 anchorCtr="0"/>
              <a:lstStyle/>
              <a:p>
                <a:pPr algn="ctr" defTabSz="685800"/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3575" name="矩形 33"/>
            <p:cNvSpPr/>
            <p:nvPr/>
          </p:nvSpPr>
          <p:spPr>
            <a:xfrm>
              <a:off x="6812739" y="3363299"/>
              <a:ext cx="2587840" cy="1704866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23576" name="组合 17"/>
          <p:cNvGrpSpPr/>
          <p:nvPr/>
        </p:nvGrpSpPr>
        <p:grpSpPr>
          <a:xfrm>
            <a:off x="4314825" y="3462338"/>
            <a:ext cx="3600450" cy="1325166"/>
            <a:chOff x="6089073" y="2847108"/>
            <a:chExt cx="3696565" cy="2895600"/>
          </a:xfrm>
        </p:grpSpPr>
        <p:grpSp>
          <p:nvGrpSpPr>
            <p:cNvPr id="23577" name="组合 11"/>
            <p:cNvGrpSpPr/>
            <p:nvPr/>
          </p:nvGrpSpPr>
          <p:grpSpPr>
            <a:xfrm>
              <a:off x="6089073" y="2847108"/>
              <a:ext cx="3696565" cy="2895600"/>
              <a:chOff x="6037119" y="2888673"/>
              <a:chExt cx="3696565" cy="2895600"/>
            </a:xfrm>
          </p:grpSpPr>
          <p:pic>
            <p:nvPicPr>
              <p:cNvPr id="23578" name="Picture 2" descr="C:\Users\Administrator\AppData\Roaming\Tencent\Users\1512945301\QQ\WinTemp\RichOle\9_6SZ4IMS@K5W36CX7%M9YV.png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276109" y="2888673"/>
                <a:ext cx="3457575" cy="28956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3579" name="矩形 40"/>
              <p:cNvSpPr/>
              <p:nvPr/>
            </p:nvSpPr>
            <p:spPr>
              <a:xfrm>
                <a:off x="6037119" y="2929833"/>
                <a:ext cx="405840" cy="1673151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FFFF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 anchorCtr="0"/>
              <a:lstStyle/>
              <a:p>
                <a:pPr algn="ctr" defTabSz="685800"/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3580" name="矩形 38"/>
            <p:cNvSpPr/>
            <p:nvPr/>
          </p:nvSpPr>
          <p:spPr>
            <a:xfrm>
              <a:off x="6812739" y="3363665"/>
              <a:ext cx="2587840" cy="170402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3581" name="矩形 41"/>
          <p:cNvSpPr/>
          <p:nvPr/>
        </p:nvSpPr>
        <p:spPr>
          <a:xfrm>
            <a:off x="1785343" y="3643313"/>
            <a:ext cx="915155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月：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545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82" name="矩形 42"/>
          <p:cNvSpPr/>
          <p:nvPr/>
        </p:nvSpPr>
        <p:spPr>
          <a:xfrm>
            <a:off x="1763912" y="4010026"/>
            <a:ext cx="915155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月：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640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83" name="矩形 43"/>
          <p:cNvSpPr/>
          <p:nvPr/>
        </p:nvSpPr>
        <p:spPr>
          <a:xfrm>
            <a:off x="1754387" y="4368404"/>
            <a:ext cx="2564645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月：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730-640=90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（千瓦时）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84" name="矩形 44"/>
          <p:cNvSpPr/>
          <p:nvPr/>
        </p:nvSpPr>
        <p:spPr>
          <a:xfrm>
            <a:off x="5064919" y="3645695"/>
            <a:ext cx="2662028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月：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825-730=95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（千瓦时）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/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85" name="矩形 45"/>
          <p:cNvSpPr/>
          <p:nvPr/>
        </p:nvSpPr>
        <p:spPr>
          <a:xfrm>
            <a:off x="5072064" y="4001692"/>
            <a:ext cx="2662028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月：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920-825=95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（千瓦时）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86" name="矩形 46"/>
          <p:cNvSpPr/>
          <p:nvPr/>
        </p:nvSpPr>
        <p:spPr>
          <a:xfrm>
            <a:off x="5073253" y="4354117"/>
            <a:ext cx="2662028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月：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998-920=78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（千瓦时）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87" name="矩形 47"/>
          <p:cNvSpPr/>
          <p:nvPr/>
        </p:nvSpPr>
        <p:spPr>
          <a:xfrm>
            <a:off x="2585444" y="3644504"/>
            <a:ext cx="528029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-430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88" name="矩形 48"/>
          <p:cNvSpPr/>
          <p:nvPr/>
        </p:nvSpPr>
        <p:spPr>
          <a:xfrm>
            <a:off x="3014070" y="3644504"/>
            <a:ext cx="1495843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=115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（千瓦时）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89" name="矩形 49"/>
          <p:cNvSpPr/>
          <p:nvPr/>
        </p:nvSpPr>
        <p:spPr>
          <a:xfrm>
            <a:off x="2569965" y="4012407"/>
            <a:ext cx="528029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-545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90" name="矩形 50"/>
          <p:cNvSpPr/>
          <p:nvPr/>
        </p:nvSpPr>
        <p:spPr>
          <a:xfrm>
            <a:off x="3000972" y="4012407"/>
            <a:ext cx="1398460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=95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（千瓦时）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91" name="图片 7" descr="17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253731" y="263128"/>
            <a:ext cx="1344215" cy="59412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 fill="hold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235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 fill="hold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 fill="hold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 fill="hold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 fill="hold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1000" fill="hold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 fill="hold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1000" fill="hold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1000" fill="hold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1000" fill="hold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1000" fill="hold"/>
                                        <p:tgtEl>
                                          <p:spTgt spid="2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1000" fill="hold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 fill="hold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1000" fill="hold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1000" fill="hold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1000" fill="hold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67"/>
                </p:tgtEl>
              </p:cMediaNode>
            </p:audio>
          </p:childTnLst>
        </p:cTn>
      </p:par>
    </p:tnLst>
    <p:bldLst>
      <p:bldP spid="23568" grpId="0"/>
      <p:bldP spid="23569" grpId="0"/>
      <p:bldP spid="23570" grpId="0"/>
      <p:bldP spid="23581" grpId="0"/>
      <p:bldP spid="23582" grpId="0"/>
      <p:bldP spid="23583" grpId="0"/>
      <p:bldP spid="23584" grpId="0"/>
      <p:bldP spid="23585" grpId="0"/>
      <p:bldP spid="23586" grpId="0"/>
      <p:bldP spid="23587" grpId="0"/>
      <p:bldP spid="23588" grpId="0"/>
      <p:bldP spid="23589" grpId="0"/>
      <p:bldP spid="235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文本框 1"/>
          <p:cNvSpPr txBox="1">
            <a:spLocks noChangeArrowheads="1"/>
          </p:cNvSpPr>
          <p:nvPr/>
        </p:nvSpPr>
        <p:spPr bwMode="auto">
          <a:xfrm>
            <a:off x="1140775" y="726283"/>
            <a:ext cx="642995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en-US" altLang="zh-CN" b="1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 </a:t>
            </a:r>
            <a:r>
              <a:rPr lang="zh-CN" altLang="en-US" b="1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赵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叔叔每天骑摩托车上下班，他这一周每天行驶的里程如下。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          </a:t>
            </a:r>
            <a:endParaRPr lang="zh-CN" altLang="zh-CN" b="1">
              <a:solidFill>
                <a:prstClr val="black"/>
              </a:solidFill>
              <a:latin typeface="Times New Roman" panose="02020603050405020304"/>
              <a:ea typeface="楷体" panose="02010609060101010101" pitchFamily="49" charset="-122"/>
              <a:cs typeface="+mn-ea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235550" y="1348742"/>
          <a:ext cx="6306027" cy="996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645"/>
                <a:gridCol w="991553"/>
                <a:gridCol w="949643"/>
                <a:gridCol w="1029176"/>
                <a:gridCol w="1030129"/>
                <a:gridCol w="954881"/>
              </a:tblGrid>
              <a:tr h="48010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sz="27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5" marR="68585" marT="34310" marB="3431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星期一</a:t>
                      </a:r>
                      <a:endParaRPr lang="zh-CN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5" marR="68585" marT="34310" marB="3431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星期二</a:t>
                      </a:r>
                      <a:endParaRPr lang="zh-CN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5" marR="68585" marT="34310" marB="3431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星期三</a:t>
                      </a:r>
                      <a:endParaRPr lang="zh-CN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5" marR="68585" marT="34310" marB="3431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星期四</a:t>
                      </a:r>
                      <a:endParaRPr lang="zh-CN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5" marR="68585" marT="34310" marB="3431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星期五</a:t>
                      </a:r>
                      <a:endParaRPr lang="zh-CN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5" marR="68585" marT="34310" marB="34310" anchor="ctr"/>
                </a:tc>
              </a:tr>
              <a:tr h="51673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里程</a:t>
                      </a:r>
                      <a:r>
                        <a:rPr lang="en-US" alt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/</a:t>
                      </a:r>
                      <a:r>
                        <a:rPr lang="zh-CN" alt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千米</a:t>
                      </a:r>
                      <a:endParaRPr lang="zh-CN" altLang="zh-CN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5" marR="68585" marT="34310" marB="3431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28</a:t>
                      </a:r>
                      <a:endParaRPr lang="en-US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5" marR="68585" marT="34310" marB="3431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27</a:t>
                      </a:r>
                      <a:endParaRPr lang="en-US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5" marR="68585" marT="34310" marB="3431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31</a:t>
                      </a:r>
                      <a:endParaRPr lang="en-US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5" marR="68585" marT="34310" marB="3431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29</a:t>
                      </a:r>
                      <a:endParaRPr lang="en-US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5" marR="68585" marT="34310" marB="3431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28</a:t>
                      </a:r>
                      <a:endParaRPr lang="en-US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5" marR="68585" marT="34310" marB="34310" anchor="ctr"/>
                </a:tc>
              </a:tr>
            </a:tbl>
          </a:graphicData>
        </a:graphic>
      </p:graphicFrame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35550" y="2723673"/>
            <a:ext cx="6094810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b="1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（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1</a:t>
            </a:r>
            <a:r>
              <a:rPr lang="zh-CN" altLang="en-US" b="1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）赵叔</a:t>
            </a:r>
            <a:r>
              <a:rPr lang="zh-CN" altLang="en-US" b="1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+mn-ea"/>
                <a:sym typeface="+mn-ea"/>
              </a:rPr>
              <a:t>叔这</a:t>
            </a:r>
            <a:r>
              <a:rPr lang="zh-CN" altLang="en-US" b="1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五天一共行驶了多少千米？</a:t>
            </a:r>
            <a:endParaRPr lang="zh-CN" altLang="en-US" b="1">
              <a:solidFill>
                <a:prstClr val="black"/>
              </a:solidFill>
              <a:latin typeface="Times New Roman" panose="02020603050405020304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451537" y="3421844"/>
            <a:ext cx="5899547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28+27+31+29+28=143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（千米）</a:t>
            </a:r>
            <a:endParaRPr lang="zh-CN" altLang="en-US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1563174" y="3981914"/>
            <a:ext cx="5899547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cs typeface="+mn-ea"/>
                <a:sym typeface="+mn-ea"/>
              </a:rPr>
              <a:t>答：赵叔这叔五天一共行驶了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cs typeface="+mn-ea"/>
                <a:sym typeface="+mn-ea"/>
              </a:rPr>
              <a:t>143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cs typeface="+mn-ea"/>
                <a:sym typeface="+mn-ea"/>
              </a:rPr>
              <a:t>千米。</a:t>
            </a:r>
            <a:endParaRPr lang="zh-CN" altLang="en-US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  <a:cs typeface="+mn-ea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rAng="0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rAng="0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2367" y="239316"/>
            <a:ext cx="2243138" cy="169902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54458" y="1956197"/>
            <a:ext cx="3024188" cy="323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4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7125" y="844154"/>
            <a:ext cx="3287315" cy="10072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75" name="文本框 8"/>
          <p:cNvSpPr txBox="1"/>
          <p:nvPr/>
        </p:nvSpPr>
        <p:spPr>
          <a:xfrm>
            <a:off x="1415205" y="2401492"/>
            <a:ext cx="2375297" cy="3924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周一：</a:t>
            </a:r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160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－</a:t>
            </a:r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35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＝</a:t>
            </a:r>
            <a:endParaRPr lang="zh-CN" altLang="en-US" sz="2100" b="1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9476" name="文本框 28"/>
          <p:cNvSpPr txBox="1"/>
          <p:nvPr/>
        </p:nvSpPr>
        <p:spPr>
          <a:xfrm>
            <a:off x="1410443" y="2776538"/>
            <a:ext cx="2380059" cy="3924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周二：</a:t>
            </a:r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350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－</a:t>
            </a:r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160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＝</a:t>
            </a:r>
            <a:endParaRPr lang="zh-CN" altLang="en-US" sz="2100" b="1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9477" name="文本框 29"/>
          <p:cNvSpPr txBox="1"/>
          <p:nvPr/>
        </p:nvSpPr>
        <p:spPr>
          <a:xfrm>
            <a:off x="1416396" y="3148013"/>
            <a:ext cx="2536031" cy="3924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周三：</a:t>
            </a:r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555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－</a:t>
            </a:r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350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＝</a:t>
            </a:r>
            <a:endParaRPr lang="zh-CN" altLang="en-US" sz="2100" b="1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9478" name="文本框 30"/>
          <p:cNvSpPr txBox="1"/>
          <p:nvPr/>
        </p:nvSpPr>
        <p:spPr>
          <a:xfrm>
            <a:off x="1410441" y="3489722"/>
            <a:ext cx="2541984" cy="3924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周四：</a:t>
            </a:r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745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－</a:t>
            </a:r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555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＝</a:t>
            </a:r>
            <a:endParaRPr lang="zh-CN" altLang="en-US" sz="2100" b="1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9479" name="文本框 31"/>
          <p:cNvSpPr txBox="1"/>
          <p:nvPr/>
        </p:nvSpPr>
        <p:spPr>
          <a:xfrm>
            <a:off x="1418775" y="3850483"/>
            <a:ext cx="2372916" cy="3924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周五：</a:t>
            </a:r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955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－</a:t>
            </a:r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745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＝</a:t>
            </a:r>
            <a:endParaRPr lang="zh-CN" altLang="en-US" sz="2100" b="1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9480" name="文本框 32"/>
          <p:cNvSpPr txBox="1"/>
          <p:nvPr/>
        </p:nvSpPr>
        <p:spPr>
          <a:xfrm>
            <a:off x="1415204" y="4502945"/>
            <a:ext cx="3981450" cy="3924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答：星期五行驶的里程数最多。</a:t>
            </a:r>
            <a:endParaRPr lang="zh-CN" altLang="en-US" sz="2100" b="1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pic>
        <p:nvPicPr>
          <p:cNvPr id="19481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63292" y="1747838"/>
            <a:ext cx="2583656" cy="17406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82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7094" y="3520681"/>
            <a:ext cx="2364581" cy="7929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83" name="文本框 8"/>
          <p:cNvSpPr txBox="1"/>
          <p:nvPr/>
        </p:nvSpPr>
        <p:spPr>
          <a:xfrm>
            <a:off x="3633339" y="2401490"/>
            <a:ext cx="1939529" cy="389334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125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（千米）</a:t>
            </a:r>
            <a:endParaRPr lang="zh-CN" altLang="en-US" sz="2100" b="1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9484" name="文本框 28"/>
          <p:cNvSpPr txBox="1"/>
          <p:nvPr/>
        </p:nvSpPr>
        <p:spPr>
          <a:xfrm>
            <a:off x="3683345" y="2776538"/>
            <a:ext cx="1724025" cy="3924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190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（千米）</a:t>
            </a:r>
            <a:endParaRPr lang="zh-CN" altLang="en-US" sz="2100" b="1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9485" name="文本框 29"/>
          <p:cNvSpPr txBox="1"/>
          <p:nvPr/>
        </p:nvSpPr>
        <p:spPr>
          <a:xfrm>
            <a:off x="3683346" y="3164683"/>
            <a:ext cx="1778794" cy="3924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205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（千米）</a:t>
            </a:r>
            <a:endParaRPr lang="zh-CN" altLang="en-US" sz="2100" b="1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9486" name="文本框 30"/>
          <p:cNvSpPr txBox="1"/>
          <p:nvPr/>
        </p:nvSpPr>
        <p:spPr>
          <a:xfrm>
            <a:off x="3736924" y="3476627"/>
            <a:ext cx="1947863" cy="38933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190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（千米）</a:t>
            </a:r>
            <a:endParaRPr lang="zh-CN" altLang="en-US" sz="2100" b="1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9487" name="文本框 31"/>
          <p:cNvSpPr txBox="1"/>
          <p:nvPr/>
        </p:nvSpPr>
        <p:spPr>
          <a:xfrm>
            <a:off x="3683346" y="3855245"/>
            <a:ext cx="1807369" cy="3924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100" b="1">
                <a:solidFill>
                  <a:srgbClr val="7030A0"/>
                </a:solidFill>
                <a:latin typeface="Arial" panose="020B0604020202020204" pitchFamily="34" charset="0"/>
              </a:rPr>
              <a:t>210</a:t>
            </a:r>
            <a:r>
              <a:rPr lang="zh-CN" altLang="en-US" sz="2100" b="1">
                <a:solidFill>
                  <a:srgbClr val="7030A0"/>
                </a:solidFill>
                <a:latin typeface="Arial" panose="020B0604020202020204" pitchFamily="34" charset="0"/>
              </a:rPr>
              <a:t>（千米）</a:t>
            </a:r>
            <a:endParaRPr lang="zh-CN" altLang="en-US" sz="2100" b="1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19488" name="文本框 19487"/>
          <p:cNvSpPr txBox="1"/>
          <p:nvPr/>
        </p:nvSpPr>
        <p:spPr>
          <a:xfrm>
            <a:off x="1306858" y="4233864"/>
            <a:ext cx="4374356" cy="346249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>
              <a:spcBef>
                <a:spcPct val="50000"/>
              </a:spcBef>
            </a:pPr>
            <a:r>
              <a:rPr lang="en-US" altLang="zh-CN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210</a:t>
            </a:r>
            <a:r>
              <a:rPr lang="zh-CN" altLang="en-US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千米＞</a:t>
            </a:r>
            <a:r>
              <a:rPr lang="en-US" altLang="zh-CN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205</a:t>
            </a:r>
            <a:r>
              <a:rPr lang="zh-CN" altLang="en-US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千米＞</a:t>
            </a:r>
            <a:r>
              <a:rPr lang="en-US" altLang="zh-CN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190</a:t>
            </a:r>
            <a:r>
              <a:rPr lang="zh-CN" altLang="en-US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千米＞</a:t>
            </a:r>
            <a:r>
              <a:rPr lang="en-US" altLang="zh-CN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125</a:t>
            </a:r>
            <a:r>
              <a:rPr lang="zh-CN" altLang="en-US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千米</a:t>
            </a:r>
            <a:endParaRPr lang="zh-CN" altLang="en-US" b="1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5" grpId="0"/>
      <p:bldP spid="19476" grpId="0"/>
      <p:bldP spid="19477" grpId="0"/>
      <p:bldP spid="19478" grpId="0"/>
      <p:bldP spid="19479" grpId="0"/>
      <p:bldP spid="19480" grpId="0"/>
      <p:bldP spid="19483" grpId="0"/>
      <p:bldP spid="19484" grpId="0"/>
      <p:bldP spid="19485" grpId="0"/>
      <p:bldP spid="19486" grpId="0"/>
      <p:bldP spid="19487" grpId="0"/>
      <p:bldP spid="1948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4242810" y="544607"/>
            <a:ext cx="1243013" cy="380872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 eaLnBrk="0" hangingPunct="0"/>
            <a:r>
              <a:rPr lang="zh-CN" altLang="en-US" sz="2000" b="1" dirty="0">
                <a:solidFill>
                  <a:srgbClr val="54ACD8"/>
                </a:solidFill>
                <a:latin typeface="Times New Roman" panose="02020603050405020304"/>
                <a:ea typeface="楷体" panose="02010609060101010101" pitchFamily="49" charset="-122"/>
              </a:rPr>
              <a:t>拓展练习</a:t>
            </a:r>
            <a:endParaRPr lang="zh-CN" altLang="en-US" sz="2000" b="1" dirty="0">
              <a:solidFill>
                <a:srgbClr val="54ACD8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492485" y="893085"/>
            <a:ext cx="6423311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en-US" sz="2100" b="1" dirty="0">
                <a:solidFill>
                  <a:srgbClr val="000000"/>
                </a:solidFill>
                <a:latin typeface="Times New Roman" panose="02020603050405020304"/>
                <a:ea typeface="楷体" panose="02010609060101010101" pitchFamily="49" charset="-122"/>
                <a:cs typeface="+mn-ea"/>
                <a:sym typeface="华文新魏" panose="02010800040101010101" pitchFamily="2" charset="-122"/>
              </a:rPr>
              <a:t>乐乐</a:t>
            </a:r>
            <a:r>
              <a:rPr lang="en-US" altLang="en-US" sz="2100" b="1" dirty="0">
                <a:solidFill>
                  <a:srgbClr val="000000"/>
                </a:solidFill>
                <a:latin typeface="Times New Roman" panose="02020603050405020304"/>
                <a:ea typeface="楷体" panose="02010609060101010101" pitchFamily="49" charset="-122"/>
                <a:sym typeface="华文新魏" panose="02010800040101010101" pitchFamily="2" charset="-122"/>
              </a:rPr>
              <a:t>的爸爸是一位出租车司机，星期一出车时，里程表的读数是35千米。每天收车时，</a:t>
            </a:r>
            <a:r>
              <a:rPr lang="zh-CN" altLang="en-US" sz="2100" b="1" dirty="0">
                <a:solidFill>
                  <a:srgbClr val="000000"/>
                </a:solidFill>
                <a:latin typeface="Times New Roman" panose="02020603050405020304"/>
                <a:ea typeface="楷体" panose="02010609060101010101" pitchFamily="49" charset="-122"/>
                <a:cs typeface="+mn-ea"/>
                <a:sym typeface="华文新魏" panose="02010800040101010101" pitchFamily="2" charset="-122"/>
              </a:rPr>
              <a:t>乐乐</a:t>
            </a:r>
            <a:r>
              <a:rPr lang="en-US" altLang="en-US" sz="2100" b="1" dirty="0" err="1">
                <a:solidFill>
                  <a:srgbClr val="000000"/>
                </a:solidFill>
                <a:latin typeface="Times New Roman" panose="02020603050405020304"/>
                <a:ea typeface="楷体" panose="02010609060101010101" pitchFamily="49" charset="-122"/>
                <a:sym typeface="华文新魏" panose="02010800040101010101" pitchFamily="2" charset="-122"/>
              </a:rPr>
              <a:t>都记录了当时的里程表读数，共记录了五天</a:t>
            </a:r>
            <a:r>
              <a:rPr lang="en-US" altLang="en-US" sz="2100" b="1" dirty="0">
                <a:solidFill>
                  <a:srgbClr val="000000"/>
                </a:solidFill>
                <a:latin typeface="Times New Roman" panose="02020603050405020304"/>
                <a:ea typeface="楷体" panose="02010609060101010101" pitchFamily="49" charset="-122"/>
                <a:sym typeface="华文新魏" panose="02010800040101010101" pitchFamily="2" charset="-122"/>
              </a:rPr>
              <a:t>。（</a:t>
            </a:r>
            <a:r>
              <a:rPr lang="en-US" altLang="en-US" sz="2100" b="1" dirty="0" err="1">
                <a:solidFill>
                  <a:srgbClr val="000000"/>
                </a:solidFill>
                <a:latin typeface="Times New Roman" panose="02020603050405020304"/>
                <a:ea typeface="楷体" panose="02010609060101010101" pitchFamily="49" charset="-122"/>
                <a:sym typeface="华文新魏" panose="02010800040101010101" pitchFamily="2" charset="-122"/>
              </a:rPr>
              <a:t>单位：千米</a:t>
            </a:r>
            <a:r>
              <a:rPr lang="en-US" altLang="en-US" sz="2100" b="1" dirty="0">
                <a:solidFill>
                  <a:srgbClr val="000000"/>
                </a:solidFill>
                <a:latin typeface="Times New Roman" panose="02020603050405020304"/>
                <a:ea typeface="楷体" panose="02010609060101010101" pitchFamily="49" charset="-122"/>
                <a:sym typeface="华文新魏" panose="02010800040101010101" pitchFamily="2" charset="-122"/>
              </a:rPr>
              <a:t>）</a:t>
            </a:r>
            <a:endParaRPr lang="zh-CN" altLang="en-US" sz="2100" b="1" dirty="0">
              <a:solidFill>
                <a:srgbClr val="000000"/>
              </a:solidFill>
              <a:latin typeface="Times New Roman" panose="02020603050405020304"/>
              <a:ea typeface="楷体" panose="02010609060101010101" pitchFamily="49" charset="-122"/>
              <a:cs typeface="+mn-ea"/>
              <a:sym typeface="华文新魏" panose="02010800040101010101" pitchFamily="2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264272" y="2054960"/>
          <a:ext cx="4798220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644"/>
                <a:gridCol w="959644"/>
                <a:gridCol w="959644"/>
                <a:gridCol w="959644"/>
                <a:gridCol w="959644"/>
              </a:tblGrid>
              <a:tr h="38862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星期一</a:t>
                      </a:r>
                      <a:endParaRPr lang="zh-CN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星期二</a:t>
                      </a:r>
                      <a:endParaRPr lang="zh-CN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星期三</a:t>
                      </a:r>
                      <a:endParaRPr lang="zh-CN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星期四</a:t>
                      </a:r>
                      <a:endParaRPr lang="zh-CN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星期五</a:t>
                      </a:r>
                      <a:endParaRPr lang="zh-CN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</a:tr>
              <a:tr h="38862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162</a:t>
                      </a:r>
                      <a:endParaRPr lang="en-US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410</a:t>
                      </a:r>
                      <a:endParaRPr lang="en-US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745</a:t>
                      </a:r>
                      <a:endParaRPr lang="en-US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745</a:t>
                      </a:r>
                      <a:endParaRPr lang="en-US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21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928</a:t>
                      </a:r>
                      <a:endParaRPr lang="en-US" sz="21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697295" y="2925389"/>
            <a:ext cx="613052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星期三和星期四的里程表上的读数为什么相同？</a:t>
            </a:r>
            <a:endParaRPr lang="zh-CN" altLang="en-US" sz="2100" b="1" dirty="0">
              <a:solidFill>
                <a:prstClr val="black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>
            <a:spLocks noChangeArrowheads="1"/>
          </p:cNvSpPr>
          <p:nvPr/>
        </p:nvSpPr>
        <p:spPr bwMode="auto">
          <a:xfrm>
            <a:off x="1663482" y="3448232"/>
            <a:ext cx="613052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提示：后面的数减去前面的数就是当天行驶的路程。</a:t>
            </a:r>
            <a:endParaRPr lang="zh-CN" altLang="en-US" sz="2100" b="1" dirty="0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" name="文本框 4"/>
          <p:cNvSpPr txBox="1">
            <a:spLocks noChangeArrowheads="1"/>
          </p:cNvSpPr>
          <p:nvPr/>
        </p:nvSpPr>
        <p:spPr bwMode="auto">
          <a:xfrm>
            <a:off x="1713726" y="3973298"/>
            <a:ext cx="5899547" cy="714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解答：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745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－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745=0</a:t>
            </a:r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/>
                <a:ea typeface="楷体" panose="02010609060101010101" pitchFamily="49" charset="-122"/>
                <a:cs typeface="+mn-ea"/>
              </a:rPr>
              <a:t>（千米），说明星期四的时候，乐乐的爸爸没有出车。</a:t>
            </a:r>
            <a:endParaRPr lang="zh-CN" altLang="en-US" sz="2100" b="1" dirty="0">
              <a:solidFill>
                <a:srgbClr val="0070C0"/>
              </a:solidFill>
              <a:latin typeface="Times New Roman" panose="02020603050405020304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082077" y="686289"/>
            <a:ext cx="108347" cy="10834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zh-CN" altLang="en-US" sz="2000" b="1">
              <a:solidFill>
                <a:prstClr val="white"/>
              </a:solidFill>
              <a:latin typeface="Times New Roman" panose="02020603050405020304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rAng="0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31745" descr="20140428110531-12621020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0157" y="843060"/>
            <a:ext cx="3593306" cy="2786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7" name="图片 31746" descr="2008421554215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174" y="708518"/>
            <a:ext cx="2500313" cy="2857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94260" y="684015"/>
            <a:ext cx="1195388" cy="58697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Box 4"/>
          <p:cNvSpPr txBox="1"/>
          <p:nvPr/>
        </p:nvSpPr>
        <p:spPr>
          <a:xfrm>
            <a:off x="1250158" y="1256705"/>
            <a:ext cx="5959079" cy="389334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100">
                <a:solidFill>
                  <a:prstClr val="black"/>
                </a:solidFill>
                <a:latin typeface="宋体" panose="02010600030101010101" pitchFamily="2" charset="-122"/>
              </a:rPr>
              <a:t>2.</a:t>
            </a:r>
            <a:endParaRPr lang="zh-CN" altLang="en-US" sz="210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pic>
        <p:nvPicPr>
          <p:cNvPr id="21508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26346" y="1827017"/>
            <a:ext cx="6426994" cy="9310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9" name="文本框 8"/>
          <p:cNvSpPr txBox="1"/>
          <p:nvPr/>
        </p:nvSpPr>
        <p:spPr>
          <a:xfrm>
            <a:off x="2727723" y="1925839"/>
            <a:ext cx="864394" cy="438581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400" b="1">
                <a:solidFill>
                  <a:srgbClr val="0000FF"/>
                </a:solidFill>
                <a:latin typeface="Arial" panose="020B0604020202020204" pitchFamily="34" charset="0"/>
              </a:rPr>
              <a:t>=48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1510" name="文本框 8"/>
          <p:cNvSpPr txBox="1"/>
          <p:nvPr/>
        </p:nvSpPr>
        <p:spPr>
          <a:xfrm>
            <a:off x="2781303" y="2358035"/>
            <a:ext cx="1079897" cy="438581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400" b="1">
                <a:solidFill>
                  <a:srgbClr val="0000FF"/>
                </a:solidFill>
                <a:latin typeface="Arial" panose="020B0604020202020204" pitchFamily="34" charset="0"/>
              </a:rPr>
              <a:t>=1000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1511" name="文本框 8"/>
          <p:cNvSpPr txBox="1"/>
          <p:nvPr/>
        </p:nvSpPr>
        <p:spPr>
          <a:xfrm>
            <a:off x="4941096" y="1872260"/>
            <a:ext cx="864394" cy="438581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400" b="1">
                <a:solidFill>
                  <a:srgbClr val="0000FF"/>
                </a:solidFill>
                <a:latin typeface="Arial" panose="020B0604020202020204" pitchFamily="34" charset="0"/>
              </a:rPr>
              <a:t>=928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1512" name="文本框 8"/>
          <p:cNvSpPr txBox="1"/>
          <p:nvPr/>
        </p:nvSpPr>
        <p:spPr>
          <a:xfrm>
            <a:off x="4941096" y="2303266"/>
            <a:ext cx="864394" cy="438581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400" b="1">
                <a:solidFill>
                  <a:srgbClr val="0000FF"/>
                </a:solidFill>
                <a:latin typeface="Arial" panose="020B0604020202020204" pitchFamily="34" charset="0"/>
              </a:rPr>
              <a:t>=189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1513" name="文本框 8"/>
          <p:cNvSpPr txBox="1"/>
          <p:nvPr/>
        </p:nvSpPr>
        <p:spPr>
          <a:xfrm>
            <a:off x="6831807" y="1709145"/>
            <a:ext cx="864394" cy="438581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400" b="1">
                <a:solidFill>
                  <a:srgbClr val="0000FF"/>
                </a:solidFill>
                <a:latin typeface="Arial" panose="020B0604020202020204" pitchFamily="34" charset="0"/>
              </a:rPr>
              <a:t>=676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1514" name="文本框 8"/>
          <p:cNvSpPr txBox="1"/>
          <p:nvPr/>
        </p:nvSpPr>
        <p:spPr>
          <a:xfrm>
            <a:off x="6778230" y="2573539"/>
            <a:ext cx="864394" cy="438581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400" b="1">
                <a:solidFill>
                  <a:srgbClr val="0000FF"/>
                </a:solidFill>
                <a:latin typeface="Arial" panose="020B0604020202020204" pitchFamily="34" charset="0"/>
              </a:rPr>
              <a:t>=609</a:t>
            </a:r>
            <a:endParaRPr lang="zh-CN" altLang="en-US" sz="24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1510" grpId="0"/>
      <p:bldP spid="21511" grpId="0"/>
      <p:bldP spid="21512" grpId="0"/>
      <p:bldP spid="21513" grpId="0"/>
      <p:bldP spid="215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2"/>
          <p:cNvSpPr/>
          <p:nvPr/>
        </p:nvSpPr>
        <p:spPr>
          <a:xfrm flipH="1">
            <a:off x="2175001" y="423865"/>
            <a:ext cx="0" cy="61317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/>
          <a:lstStyle/>
          <a:p>
            <a:pPr defTabSz="685800"/>
            <a:endParaRPr sz="1400">
              <a:solidFill>
                <a:prstClr val="black"/>
              </a:solidFill>
            </a:endParaRPr>
          </a:p>
        </p:txBody>
      </p:sp>
      <p:grpSp>
        <p:nvGrpSpPr>
          <p:cNvPr id="24580" name="Group 4"/>
          <p:cNvGrpSpPr/>
          <p:nvPr/>
        </p:nvGrpSpPr>
        <p:grpSpPr>
          <a:xfrm rot="-1200000">
            <a:off x="1258222" y="640556"/>
            <a:ext cx="2049065" cy="742950"/>
            <a:chOff x="0" y="0"/>
            <a:chExt cx="4304" cy="1561"/>
          </a:xfrm>
        </p:grpSpPr>
        <p:pic>
          <p:nvPicPr>
            <p:cNvPr id="24581" name="Picture 5" descr="header_bg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4582" name="Oval 6"/>
            <p:cNvSpPr/>
            <p:nvPr/>
          </p:nvSpPr>
          <p:spPr>
            <a:xfrm>
              <a:off x="0" y="27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lstStyle/>
            <a:p>
              <a:pPr defTabSz="685800"/>
              <a:endParaRPr lang="zh-CN" altLang="en-US" sz="140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4583" name="Oval 7"/>
            <p:cNvSpPr/>
            <p:nvPr/>
          </p:nvSpPr>
          <p:spPr>
            <a:xfrm>
              <a:off x="2602" y="27"/>
              <a:ext cx="1703" cy="7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lstStyle/>
            <a:p>
              <a:pPr defTabSz="685800"/>
              <a:endParaRPr lang="zh-CN" altLang="en-US" sz="140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4584" name="Oval 8"/>
            <p:cNvSpPr/>
            <p:nvPr/>
          </p:nvSpPr>
          <p:spPr>
            <a:xfrm rot="3660000">
              <a:off x="492" y="227"/>
              <a:ext cx="1049" cy="594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lstStyle/>
            <a:p>
              <a:pPr defTabSz="685800"/>
              <a:endParaRPr lang="zh-CN" altLang="en-US" sz="140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4585" name="Line 9"/>
          <p:cNvSpPr/>
          <p:nvPr/>
        </p:nvSpPr>
        <p:spPr>
          <a:xfrm>
            <a:off x="1582071" y="731047"/>
            <a:ext cx="1190" cy="61317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/>
          <a:lstStyle/>
          <a:p>
            <a:pPr defTabSz="685800"/>
            <a:endParaRPr sz="1400">
              <a:solidFill>
                <a:prstClr val="black"/>
              </a:solidFill>
            </a:endParaRPr>
          </a:p>
        </p:txBody>
      </p:sp>
      <p:grpSp>
        <p:nvGrpSpPr>
          <p:cNvPr id="24599" name="Group 23"/>
          <p:cNvGrpSpPr/>
          <p:nvPr/>
        </p:nvGrpSpPr>
        <p:grpSpPr>
          <a:xfrm>
            <a:off x="5075365" y="590553"/>
            <a:ext cx="1980009" cy="1413272"/>
            <a:chOff x="0" y="0"/>
            <a:chExt cx="4159" cy="2967"/>
          </a:xfrm>
        </p:grpSpPr>
        <p:pic>
          <p:nvPicPr>
            <p:cNvPr id="24600" name="Picture 24" descr="header_b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159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4601" name="Oval 25"/>
            <p:cNvSpPr/>
            <p:nvPr/>
          </p:nvSpPr>
          <p:spPr>
            <a:xfrm>
              <a:off x="0" y="0"/>
              <a:ext cx="1361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lstStyle/>
            <a:p>
              <a:pPr defTabSz="685800"/>
              <a:endParaRPr lang="zh-CN" altLang="en-US" sz="140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4602" name="Oval 26"/>
            <p:cNvSpPr/>
            <p:nvPr/>
          </p:nvSpPr>
          <p:spPr>
            <a:xfrm>
              <a:off x="795" y="200"/>
              <a:ext cx="1361" cy="51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lstStyle/>
            <a:p>
              <a:pPr defTabSz="685800"/>
              <a:endParaRPr lang="zh-CN" altLang="en-US" sz="140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4603" name="Oval 27"/>
            <p:cNvSpPr/>
            <p:nvPr/>
          </p:nvSpPr>
          <p:spPr>
            <a:xfrm>
              <a:off x="2799" y="200"/>
              <a:ext cx="1361" cy="1020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 anchor="ctr" anchorCtr="0"/>
            <a:lstStyle/>
            <a:p>
              <a:pPr defTabSz="685800"/>
              <a:endParaRPr lang="zh-CN" altLang="en-US" sz="140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4604" name="Line 28"/>
          <p:cNvSpPr/>
          <p:nvPr/>
        </p:nvSpPr>
        <p:spPr>
          <a:xfrm flipH="1">
            <a:off x="5848079" y="370285"/>
            <a:ext cx="0" cy="61317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/>
          <a:lstStyle/>
          <a:p>
            <a:pPr defTabSz="685800"/>
            <a:endParaRPr sz="1400">
              <a:solidFill>
                <a:prstClr val="black"/>
              </a:solidFill>
            </a:endParaRPr>
          </a:p>
        </p:txBody>
      </p:sp>
      <p:pic>
        <p:nvPicPr>
          <p:cNvPr id="24605" name="Text Box 29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987948" y="1450181"/>
            <a:ext cx="4658916" cy="14585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608" name="文本框 24607"/>
          <p:cNvSpPr txBox="1"/>
          <p:nvPr/>
        </p:nvSpPr>
        <p:spPr>
          <a:xfrm>
            <a:off x="1878344" y="3143444"/>
            <a:ext cx="5237560" cy="709613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当天里程表的读数</a:t>
            </a:r>
            <a:r>
              <a:rPr lang="en-US" altLang="zh-CN" sz="21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</a:t>
            </a:r>
            <a:r>
              <a: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上一天里程表的读数</a:t>
            </a:r>
            <a:r>
              <a:rPr lang="en-US" altLang="zh-CN" sz="21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=</a:t>
            </a:r>
            <a:r>
              <a: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当天行驶的里程数</a:t>
            </a:r>
            <a:endParaRPr lang="zh-CN" altLang="en-US" sz="21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46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46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0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31253" y="3608971"/>
            <a:ext cx="3330681" cy="4164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21123354">
            <a:off x="6952918" y="767573"/>
            <a:ext cx="369326" cy="5522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810126" y="2116246"/>
            <a:ext cx="2393132" cy="16189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61524" y="1657998"/>
            <a:ext cx="2519776" cy="1026868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zh-CN" altLang="en-US" sz="6200">
                <a:solidFill>
                  <a:prstClr val="black"/>
                </a:solidFill>
                <a:latin typeface="微软雅黑" panose="020B0503020204020204" pitchFamily="34" charset="-122"/>
              </a:rPr>
              <a:t>谢谢</a:t>
            </a:r>
            <a:endParaRPr lang="zh-CN" altLang="en-US" sz="620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8829677" y="7620000"/>
            <a:ext cx="238125" cy="171450"/>
          </a:xfrm>
          <a:prstGeom prst="cube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8715377" y="7943851"/>
            <a:ext cx="238125" cy="180975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3"/>
          <p:cNvGrpSpPr/>
          <p:nvPr/>
        </p:nvGrpSpPr>
        <p:grpSpPr>
          <a:xfrm>
            <a:off x="105966" y="138112"/>
            <a:ext cx="1047750" cy="376238"/>
            <a:chOff x="105508" y="158262"/>
            <a:chExt cx="1397977" cy="501161"/>
          </a:xfrm>
        </p:grpSpPr>
        <p:sp>
          <p:nvSpPr>
            <p:cNvPr id="14339" name="圆角矩形 4"/>
            <p:cNvSpPr/>
            <p:nvPr/>
          </p:nvSpPr>
          <p:spPr>
            <a:xfrm>
              <a:off x="105508" y="158262"/>
              <a:ext cx="1397977" cy="501161"/>
            </a:xfrm>
            <a:prstGeom prst="roundRect">
              <a:avLst>
                <a:gd name="adj" fmla="val 16667"/>
              </a:avLst>
            </a:prstGeom>
            <a:solidFill>
              <a:srgbClr val="EC5F74"/>
            </a:solidFill>
            <a:ln w="12700" cap="flat" cmpd="sng">
              <a:solidFill>
                <a:srgbClr val="446DA9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4340" name="矩形 5"/>
            <p:cNvSpPr/>
            <p:nvPr/>
          </p:nvSpPr>
          <p:spPr>
            <a:xfrm>
              <a:off x="184939" y="237560"/>
              <a:ext cx="1256590" cy="334636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446DA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685800"/>
              <a:r>
                <a:rPr lang="zh-CN" altLang="en-US" sz="1200" b="1" dirty="0">
                  <a:solidFill>
                    <a:srgbClr val="7030A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课前准备</a:t>
              </a:r>
              <a:endParaRPr lang="zh-CN" altLang="en-US" sz="12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341" name="组合 14"/>
          <p:cNvGrpSpPr/>
          <p:nvPr/>
        </p:nvGrpSpPr>
        <p:grpSpPr>
          <a:xfrm>
            <a:off x="1970486" y="807247"/>
            <a:ext cx="5076825" cy="3069431"/>
            <a:chOff x="2627313" y="1076325"/>
            <a:chExt cx="6769100" cy="4092575"/>
          </a:xfrm>
        </p:grpSpPr>
        <p:sp>
          <p:nvSpPr>
            <p:cNvPr id="14342" name="矩形: 圆角 3"/>
            <p:cNvSpPr/>
            <p:nvPr/>
          </p:nvSpPr>
          <p:spPr>
            <a:xfrm>
              <a:off x="2627313" y="2073275"/>
              <a:ext cx="6769100" cy="3095625"/>
            </a:xfrm>
            <a:prstGeom prst="roundRect">
              <a:avLst>
                <a:gd name="adj" fmla="val 16667"/>
              </a:avLst>
            </a:prstGeom>
            <a:noFill/>
            <a:ln w="12700" cap="flat" cmpd="sng">
              <a:solidFill>
                <a:srgbClr val="446DA9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  <p:cxnSp>
          <p:nvCxnSpPr>
            <p:cNvPr id="14343" name="直接连接符 20"/>
            <p:cNvCxnSpPr/>
            <p:nvPr/>
          </p:nvCxnSpPr>
          <p:spPr>
            <a:xfrm flipH="1">
              <a:off x="5908675" y="2185988"/>
              <a:ext cx="30163" cy="2911475"/>
            </a:xfrm>
            <a:prstGeom prst="line">
              <a:avLst/>
            </a:prstGeom>
            <a:ln w="9525" cap="flat" cmpd="sng">
              <a:solidFill>
                <a:schemeClr val="accent1"/>
              </a:solidFill>
              <a:prstDash val="dash"/>
              <a:headEnd type="none" w="med" len="med"/>
              <a:tailEnd type="none" w="med" len="med"/>
            </a:ln>
          </p:spPr>
        </p:cxnSp>
        <p:sp>
          <p:nvSpPr>
            <p:cNvPr id="14344" name="TextBox 44"/>
            <p:cNvSpPr/>
            <p:nvPr/>
          </p:nvSpPr>
          <p:spPr>
            <a:xfrm>
              <a:off x="4694238" y="1076325"/>
              <a:ext cx="2506663" cy="76944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defTabSz="685800">
                <a:lnSpc>
                  <a:spcPct val="150000"/>
                </a:lnSpc>
              </a:pPr>
              <a:r>
                <a:rPr lang="zh-CN" altLang="en-US" sz="2100" b="1" dirty="0">
                  <a:solidFill>
                    <a:srgbClr val="00206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学 习 用 品</a:t>
              </a:r>
              <a:endParaRPr lang="zh-CN" altLang="en-US" sz="2100" b="1" dirty="0">
                <a:solidFill>
                  <a:srgbClr val="00206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14345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38440" y="1633538"/>
            <a:ext cx="1107281" cy="1114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6" name="Picture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70885" y="1794274"/>
            <a:ext cx="1250156" cy="1778794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4347" name="Picture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700000">
            <a:off x="3287317" y="2555084"/>
            <a:ext cx="795338" cy="113942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8" name="Picture 1" descr="C:\Users\Administrator\AppData\Roaming\Tencent\Users\1109381386\QQ\WinTemp\RichOle\4RHC0UND9%IUDB[]K`PADOI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13387" y="1991917"/>
            <a:ext cx="272653" cy="146089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 fill="hold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 fill="hold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24939" y="375051"/>
            <a:ext cx="2243138" cy="169711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61336" y="644369"/>
            <a:ext cx="4026694" cy="136564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2033" y="2163604"/>
            <a:ext cx="6351984" cy="69175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6081" y="2960135"/>
            <a:ext cx="4371975" cy="29170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云形标注 7"/>
          <p:cNvSpPr/>
          <p:nvPr/>
        </p:nvSpPr>
        <p:spPr>
          <a:xfrm>
            <a:off x="1253255" y="3356610"/>
            <a:ext cx="2280761" cy="97536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 b="1">
              <a:solidFill>
                <a:prstClr val="white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4243" y="3504248"/>
            <a:ext cx="1632585" cy="727121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just" defTabSz="685800"/>
            <a:r>
              <a:rPr lang="zh-CN" altLang="en-US" sz="1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星期一的读数是</a:t>
            </a:r>
            <a:r>
              <a:rPr lang="en-US" altLang="zh-CN" sz="1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160</a:t>
            </a:r>
            <a:r>
              <a:rPr lang="zh-CN" altLang="en-US" sz="1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，说明星期一行驶了</a:t>
            </a:r>
            <a:r>
              <a:rPr lang="en-US" altLang="zh-CN" sz="1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160</a:t>
            </a:r>
            <a:r>
              <a:rPr lang="zh-CN" altLang="en-US" sz="1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千米。</a:t>
            </a:r>
            <a:endParaRPr lang="zh-CN" altLang="en-US" sz="1400" b="1" dirty="0">
              <a:solidFill>
                <a:prstClr val="black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" name="云形标注 9"/>
          <p:cNvSpPr/>
          <p:nvPr/>
        </p:nvSpPr>
        <p:spPr>
          <a:xfrm>
            <a:off x="4614151" y="3288508"/>
            <a:ext cx="2109311" cy="1074896"/>
          </a:xfrm>
          <a:prstGeom prst="cloudCallout">
            <a:avLst>
              <a:gd name="adj1" fmla="val 29363"/>
              <a:gd name="adj2" fmla="val 698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800"/>
            <a:endParaRPr lang="zh-CN" altLang="en-US" sz="1400" b="1">
              <a:solidFill>
                <a:prstClr val="white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38464" y="3452338"/>
            <a:ext cx="1717358" cy="727121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defTabSz="685800"/>
            <a:r>
              <a:rPr lang="en-US" altLang="zh-CN" sz="1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160</a:t>
            </a:r>
            <a:r>
              <a:rPr lang="zh-CN" altLang="en-US" sz="14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千米不是星期一行驶的里程，我们可以画图来看一下。</a:t>
            </a:r>
            <a:endParaRPr lang="zh-CN" altLang="en-US" sz="1400" b="1" dirty="0">
              <a:solidFill>
                <a:prstClr val="black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6" name="图片 5" descr="无标题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1338" y="4314351"/>
            <a:ext cx="641985" cy="574834"/>
          </a:xfrm>
          <a:prstGeom prst="rect">
            <a:avLst/>
          </a:prstGeom>
        </p:spPr>
      </p:pic>
      <p:pic>
        <p:nvPicPr>
          <p:cNvPr id="7" name="图片 6" descr="无标题 (2)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1522" y="4098133"/>
            <a:ext cx="582454" cy="7548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22"/>
          <p:cNvGrpSpPr/>
          <p:nvPr/>
        </p:nvGrpSpPr>
        <p:grpSpPr>
          <a:xfrm>
            <a:off x="384575" y="1118000"/>
            <a:ext cx="4563665" cy="386953"/>
            <a:chOff x="908805" y="3786287"/>
            <a:chExt cx="5416061" cy="515549"/>
          </a:xfrm>
        </p:grpSpPr>
        <p:sp>
          <p:nvSpPr>
            <p:cNvPr id="17411" name="文本框 55"/>
            <p:cNvSpPr/>
            <p:nvPr/>
          </p:nvSpPr>
          <p:spPr>
            <a:xfrm>
              <a:off x="1399574" y="3798257"/>
              <a:ext cx="4925292" cy="49207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defTabSz="685800"/>
              <a:r>
                <a:rPr lang="zh-CN" altLang="en-US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想一想，说一说你知道了哪些数学信息。</a:t>
              </a:r>
              <a:endParaRPr lang="zh-CN" altLang="en-US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7412" name="Picture 1" descr="C:\Users\Administrator\AppData\Roaming\Tencent\Users\1512945301\QQ\WinTemp\RichOle\NP~58WUA7XJTG``GAR}M~IF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08805" y="3786287"/>
              <a:ext cx="515549" cy="515549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7416" name="Picture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29992" y="1721647"/>
            <a:ext cx="6472238" cy="74533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7" name="图片 65" descr="7.png"/>
          <p:cNvPicPr>
            <a:picLocks noChangeAspect="1"/>
          </p:cNvPicPr>
          <p:nvPr/>
        </p:nvPicPr>
        <p:blipFill>
          <a:blip r:embed="rId3" cstate="email">
            <a:lum contrast="6000"/>
          </a:blip>
          <a:srcRect/>
          <a:stretch>
            <a:fillRect/>
          </a:stretch>
        </p:blipFill>
        <p:spPr>
          <a:xfrm>
            <a:off x="1372794" y="3888584"/>
            <a:ext cx="688181" cy="98464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8" name="Picture 31" descr="C:\Users\Administrator\AppData\Roaming\Tencent\Users\1512945301\QQ\WinTemp\RichOle\4UWIP}$Y`NYFNEVACUY(Z4W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99552" y="356897"/>
            <a:ext cx="4251722" cy="75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8" name="思想气泡: 云 64"/>
          <p:cNvSpPr/>
          <p:nvPr/>
        </p:nvSpPr>
        <p:spPr>
          <a:xfrm>
            <a:off x="1438278" y="2762253"/>
            <a:ext cx="3336131" cy="650081"/>
          </a:xfrm>
          <a:prstGeom prst="cloudCallout">
            <a:avLst>
              <a:gd name="adj1" fmla="val -36885"/>
              <a:gd name="adj2" fmla="val 117705"/>
            </a:avLst>
          </a:prstGeom>
          <a:solidFill>
            <a:srgbClr val="EAEFF7">
              <a:alpha val="43922"/>
            </a:srgbClr>
          </a:solidFill>
          <a:ln w="9525" cap="flat" cmpd="sng" algn="ctr">
            <a:solidFill>
              <a:srgbClr val="00B0F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160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千米，可不是星期一行驶的路程数哦！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420" name="组合 33"/>
          <p:cNvGrpSpPr/>
          <p:nvPr/>
        </p:nvGrpSpPr>
        <p:grpSpPr>
          <a:xfrm>
            <a:off x="615556" y="1727600"/>
            <a:ext cx="1277540" cy="721519"/>
            <a:chOff x="837462" y="1907930"/>
            <a:chExt cx="1703510" cy="962027"/>
          </a:xfrm>
        </p:grpSpPr>
        <p:grpSp>
          <p:nvGrpSpPr>
            <p:cNvPr id="17421" name="组合 31"/>
            <p:cNvGrpSpPr/>
            <p:nvPr/>
          </p:nvGrpSpPr>
          <p:grpSpPr>
            <a:xfrm>
              <a:off x="837462" y="1907930"/>
              <a:ext cx="1703510" cy="962027"/>
              <a:chOff x="846254" y="1907930"/>
              <a:chExt cx="1703510" cy="962027"/>
            </a:xfrm>
          </p:grpSpPr>
          <p:grpSp>
            <p:nvGrpSpPr>
              <p:cNvPr id="17422" name="组合 28"/>
              <p:cNvGrpSpPr/>
              <p:nvPr/>
            </p:nvGrpSpPr>
            <p:grpSpPr>
              <a:xfrm>
                <a:off x="846254" y="1934308"/>
                <a:ext cx="1703510" cy="935649"/>
                <a:chOff x="846254" y="1934308"/>
                <a:chExt cx="1703510" cy="935649"/>
              </a:xfrm>
            </p:grpSpPr>
            <p:pic>
              <p:nvPicPr>
                <p:cNvPr id="17423" name="Picture 3"/>
                <p:cNvPicPr>
                  <a:picLocks noChangeAspect="1"/>
                </p:cNvPicPr>
                <p:nvPr/>
              </p:nvPicPr>
              <p:blipFill>
                <a:blip r:embed="rId5" cstate="email"/>
                <a:stretch>
                  <a:fillRect/>
                </a:stretch>
              </p:blipFill>
              <p:spPr>
                <a:xfrm>
                  <a:off x="846254" y="1934308"/>
                  <a:ext cx="1703510" cy="93564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17424" name="矩形 41"/>
                <p:cNvSpPr/>
                <p:nvPr/>
              </p:nvSpPr>
              <p:spPr>
                <a:xfrm>
                  <a:off x="1178065" y="2031755"/>
                  <a:ext cx="931930" cy="280988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>
                  <a:solidFill>
                    <a:srgbClr val="FFFFFF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anchor="ctr" anchorCtr="0"/>
                <a:lstStyle/>
                <a:p>
                  <a:pPr algn="ctr" defTabSz="685800"/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25" name="矩形 42"/>
                <p:cNvSpPr/>
                <p:nvPr/>
              </p:nvSpPr>
              <p:spPr>
                <a:xfrm>
                  <a:off x="1330476" y="2438156"/>
                  <a:ext cx="931930" cy="280988"/>
                </a:xfrm>
                <a:prstGeom prst="rect">
                  <a:avLst/>
                </a:prstGeom>
                <a:solidFill>
                  <a:srgbClr val="FFFFFF"/>
                </a:solidFill>
                <a:ln w="12700" cap="flat" cmpd="sng">
                  <a:solidFill>
                    <a:srgbClr val="FFFFFF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anchor="ctr" anchorCtr="0"/>
                <a:lstStyle/>
                <a:p>
                  <a:pPr algn="ctr" defTabSz="685800"/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7426" name="TextBox 29"/>
              <p:cNvSpPr/>
              <p:nvPr/>
            </p:nvSpPr>
            <p:spPr>
              <a:xfrm>
                <a:off x="1292473" y="1907930"/>
                <a:ext cx="866112" cy="49244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 anchorCtr="0">
                <a:spAutoFit/>
              </a:bodyPr>
              <a:lstStyle/>
              <a:p>
                <a:pPr defTabSz="685800"/>
                <a:r>
                  <a:rPr lang="zh-CN" altLang="en-US" b="1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之前</a:t>
                </a:r>
                <a:endParaRPr lang="zh-CN" altLang="en-US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sp>
            <p:nvSpPr>
              <p:cNvPr id="17427" name="TextBox 30"/>
              <p:cNvSpPr/>
              <p:nvPr/>
            </p:nvSpPr>
            <p:spPr>
              <a:xfrm>
                <a:off x="1383325" y="2350476"/>
                <a:ext cx="558312" cy="49244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 anchorCtr="0">
                <a:spAutoFit/>
              </a:bodyPr>
              <a:lstStyle/>
              <a:p>
                <a:pPr defTabSz="685800"/>
                <a:r>
                  <a:rPr lang="en-US" altLang="zh-CN" b="1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35</a:t>
                </a:r>
                <a:endParaRPr lang="zh-CN" altLang="en-US" b="1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17428" name="圆角矩形 36"/>
            <p:cNvSpPr/>
            <p:nvPr/>
          </p:nvSpPr>
          <p:spPr>
            <a:xfrm>
              <a:off x="1356611" y="2447681"/>
              <a:ext cx="571541" cy="315913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39999"/>
              </a:srgbClr>
            </a:solidFill>
            <a:ln w="12700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pic>
        <p:nvPicPr>
          <p:cNvPr id="17429" name="Picture 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012781" y="3719513"/>
            <a:ext cx="676275" cy="106322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30" name="思想气泡: 云 64"/>
          <p:cNvSpPr/>
          <p:nvPr/>
        </p:nvSpPr>
        <p:spPr>
          <a:xfrm>
            <a:off x="4960144" y="2733678"/>
            <a:ext cx="2746772" cy="902494"/>
          </a:xfrm>
          <a:prstGeom prst="cloudCallout">
            <a:avLst>
              <a:gd name="adj1" fmla="val 20556"/>
              <a:gd name="adj2" fmla="val 72486"/>
            </a:avLst>
          </a:prstGeom>
          <a:solidFill>
            <a:srgbClr val="EAEFF7">
              <a:alpha val="43921"/>
            </a:srgbClr>
          </a:solidFill>
          <a:ln w="9525" cap="flat" cmpd="sng">
            <a:solidFill>
              <a:srgbClr val="00B0F0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这个表格里没有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125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千米呀！从哪里来的呢？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31" name="圆角矩形 45"/>
          <p:cNvSpPr/>
          <p:nvPr/>
        </p:nvSpPr>
        <p:spPr>
          <a:xfrm>
            <a:off x="2322911" y="2118122"/>
            <a:ext cx="428625" cy="236934"/>
          </a:xfrm>
          <a:prstGeom prst="roundRect">
            <a:avLst>
              <a:gd name="adj" fmla="val 16667"/>
            </a:avLst>
          </a:prstGeom>
          <a:solidFill>
            <a:srgbClr val="FF0000">
              <a:alpha val="39999"/>
            </a:srgbClr>
          </a:solidFill>
          <a:ln w="127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7432" name="圆角矩形 46"/>
          <p:cNvSpPr/>
          <p:nvPr/>
        </p:nvSpPr>
        <p:spPr>
          <a:xfrm>
            <a:off x="992981" y="2120504"/>
            <a:ext cx="428625" cy="238125"/>
          </a:xfrm>
          <a:prstGeom prst="roundRect">
            <a:avLst>
              <a:gd name="adj" fmla="val 16667"/>
            </a:avLst>
          </a:prstGeom>
          <a:solidFill>
            <a:srgbClr val="FF0000">
              <a:alpha val="39999"/>
            </a:srgbClr>
          </a:solidFill>
          <a:ln w="127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17433" name="思想气泡: 云 64"/>
          <p:cNvSpPr/>
          <p:nvPr/>
        </p:nvSpPr>
        <p:spPr>
          <a:xfrm>
            <a:off x="1440659" y="2757489"/>
            <a:ext cx="3336131" cy="650081"/>
          </a:xfrm>
          <a:prstGeom prst="cloudCallout">
            <a:avLst>
              <a:gd name="adj1" fmla="val -36884"/>
              <a:gd name="adj2" fmla="val 117704"/>
            </a:avLst>
          </a:prstGeom>
          <a:solidFill>
            <a:srgbClr val="EAEFF7"/>
          </a:solidFill>
          <a:ln w="9525" cap="flat" cmpd="sng">
            <a:solidFill>
              <a:srgbClr val="00B0F0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是在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千米的基础上行驶到了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160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34" name="思想气泡: 云 64"/>
          <p:cNvSpPr/>
          <p:nvPr/>
        </p:nvSpPr>
        <p:spPr>
          <a:xfrm>
            <a:off x="1435896" y="2751538"/>
            <a:ext cx="3336131" cy="650081"/>
          </a:xfrm>
          <a:prstGeom prst="cloudCallout">
            <a:avLst>
              <a:gd name="adj1" fmla="val -36884"/>
              <a:gd name="adj2" fmla="val 117704"/>
            </a:avLst>
          </a:prstGeom>
          <a:solidFill>
            <a:srgbClr val="EAEFF7"/>
          </a:solidFill>
          <a:ln w="9525" cap="flat" cmpd="sng">
            <a:solidFill>
              <a:srgbClr val="00B0F0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星期一应该行驶了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125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千米。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35" name="圆角矩形 51"/>
          <p:cNvSpPr/>
          <p:nvPr/>
        </p:nvSpPr>
        <p:spPr>
          <a:xfrm>
            <a:off x="5011534" y="555734"/>
            <a:ext cx="1608534" cy="184547"/>
          </a:xfrm>
          <a:prstGeom prst="roundRect">
            <a:avLst>
              <a:gd name="adj" fmla="val 16667"/>
            </a:avLst>
          </a:prstGeom>
          <a:solidFill>
            <a:srgbClr val="FF0000">
              <a:alpha val="29803"/>
            </a:srgbClr>
          </a:solidFill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 fill="hold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 fill="hold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 fill="hold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 fill="hold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 fill="hold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 animBg="1"/>
      <p:bldP spid="17430" grpId="0" animBg="1"/>
      <p:bldP spid="17431" grpId="0" animBg="1"/>
      <p:bldP spid="17431" grpId="1" animBg="1"/>
      <p:bldP spid="17431" grpId="2" animBg="1"/>
      <p:bldP spid="17432" grpId="0" animBg="1"/>
      <p:bldP spid="17432" grpId="1" animBg="1"/>
      <p:bldP spid="17433" grpId="0" animBg="1"/>
      <p:bldP spid="174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TextBox 4"/>
          <p:cNvSpPr txBox="1"/>
          <p:nvPr/>
        </p:nvSpPr>
        <p:spPr>
          <a:xfrm>
            <a:off x="1386661" y="1058789"/>
            <a:ext cx="5959079" cy="3924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乐乐家的电表读数如下。（单位：千瓦时）</a:t>
            </a:r>
            <a:endParaRPr lang="zh-CN" altLang="en-US" sz="2100" b="1" dirty="0">
              <a:solidFill>
                <a:prstClr val="black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6998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7671" y="2430304"/>
            <a:ext cx="5061347" cy="122198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9989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297601" y="3672211"/>
            <a:ext cx="5886450" cy="27860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9991" name="矩形 15367"/>
          <p:cNvSpPr/>
          <p:nvPr/>
        </p:nvSpPr>
        <p:spPr>
          <a:xfrm>
            <a:off x="6126538" y="1349303"/>
            <a:ext cx="167351" cy="10387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>
            <a:spAutoFit/>
          </a:bodyPr>
          <a:lstStyle/>
          <a:p>
            <a:pPr defTabSz="685800" eaLnBrk="0" hangingPunct="0"/>
            <a:r>
              <a:rPr lang="zh-CN" altLang="en-US" sz="200" b="1">
                <a:solidFill>
                  <a:prstClr val="white"/>
                </a:solidFill>
                <a:latin typeface="Times New Roman" panose="02020603050405020304"/>
                <a:ea typeface="楷体" panose="02010609060101010101" pitchFamily="49" charset="-122"/>
              </a:rPr>
              <a:t>网</a:t>
            </a:r>
            <a:endParaRPr lang="en-US" altLang="zh-CN" sz="1400" b="1">
              <a:solidFill>
                <a:prstClr val="black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703129" y="1514562"/>
          <a:ext cx="5725002" cy="1034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293"/>
                <a:gridCol w="750094"/>
                <a:gridCol w="804386"/>
                <a:gridCol w="777240"/>
                <a:gridCol w="841534"/>
                <a:gridCol w="814864"/>
                <a:gridCol w="920591"/>
              </a:tblGrid>
              <a:tr h="61725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6</a:t>
                      </a:r>
                      <a:r>
                        <a:rPr lang="zh-CN" altLang="en-US" sz="18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月底</a:t>
                      </a:r>
                      <a:endParaRPr lang="zh-CN" altLang="en-US" sz="1800" b="1" dirty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7</a:t>
                      </a:r>
                      <a:r>
                        <a:rPr lang="zh-CN" altLang="en-US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zh-CN" altLang="en-US" sz="1800">
                          <a:latin typeface="Times New Roman" panose="02020603050405020304"/>
                          <a:ea typeface="楷体" panose="02010609060101010101" pitchFamily="49" charset="-122"/>
                          <a:sym typeface="+mn-ea"/>
                        </a:rPr>
                        <a:t>底</a:t>
                      </a:r>
                      <a:endParaRPr lang="zh-CN" altLang="en-US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8</a:t>
                      </a:r>
                      <a:r>
                        <a:rPr lang="zh-CN" altLang="en-US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zh-CN" altLang="en-US" sz="1800">
                          <a:latin typeface="Times New Roman" panose="02020603050405020304"/>
                          <a:ea typeface="楷体" panose="02010609060101010101" pitchFamily="49" charset="-122"/>
                          <a:sym typeface="+mn-ea"/>
                        </a:rPr>
                        <a:t>底</a:t>
                      </a:r>
                      <a:endParaRPr lang="zh-CN" altLang="en-US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9</a:t>
                      </a:r>
                      <a:r>
                        <a:rPr lang="zh-CN" altLang="en-US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zh-CN" altLang="en-US" sz="1800">
                          <a:latin typeface="Times New Roman" panose="02020603050405020304"/>
                          <a:ea typeface="楷体" panose="02010609060101010101" pitchFamily="49" charset="-122"/>
                          <a:sym typeface="+mn-ea"/>
                        </a:rPr>
                        <a:t>底</a:t>
                      </a:r>
                      <a:r>
                        <a:rPr lang="zh-CN" altLang="en-US" sz="1800" b="1" baseline="0">
                          <a:latin typeface="Times New Roman" panose="02020603050405020304"/>
                          <a:ea typeface="楷体" panose="02010609060101010101" pitchFamily="49" charset="-122"/>
                        </a:rPr>
                        <a:t>    </a:t>
                      </a:r>
                      <a:endParaRPr lang="zh-CN" altLang="en-US" sz="1800" b="1" baseline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10</a:t>
                      </a:r>
                      <a:r>
                        <a:rPr lang="zh-CN" altLang="en-US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zh-CN" altLang="en-US" sz="1800">
                          <a:latin typeface="Times New Roman" panose="02020603050405020304"/>
                          <a:ea typeface="楷体" panose="02010609060101010101" pitchFamily="49" charset="-122"/>
                          <a:sym typeface="+mn-ea"/>
                        </a:rPr>
                        <a:t>底</a:t>
                      </a:r>
                      <a:endParaRPr lang="zh-CN" altLang="en-US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11</a:t>
                      </a:r>
                      <a:r>
                        <a:rPr lang="zh-CN" altLang="en-US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zh-CN" altLang="en-US" sz="1800">
                          <a:latin typeface="Times New Roman" panose="02020603050405020304"/>
                          <a:ea typeface="楷体" panose="02010609060101010101" pitchFamily="49" charset="-122"/>
                          <a:sym typeface="+mn-ea"/>
                        </a:rPr>
                        <a:t>底</a:t>
                      </a:r>
                      <a:endParaRPr lang="zh-CN" altLang="en-US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12</a:t>
                      </a:r>
                      <a:r>
                        <a:rPr lang="zh-CN" altLang="en-US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zh-CN" altLang="en-US" sz="1800">
                          <a:latin typeface="Times New Roman" panose="02020603050405020304"/>
                          <a:ea typeface="楷体" panose="02010609060101010101" pitchFamily="49" charset="-122"/>
                          <a:sym typeface="+mn-ea"/>
                        </a:rPr>
                        <a:t>底</a:t>
                      </a:r>
                      <a:endParaRPr lang="zh-CN" altLang="en-US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</a:tr>
              <a:tr h="4171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430</a:t>
                      </a:r>
                      <a:endParaRPr lang="en-US" altLang="zh-CN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545</a:t>
                      </a:r>
                      <a:endParaRPr lang="en-US" altLang="zh-CN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640</a:t>
                      </a:r>
                      <a:endParaRPr lang="en-US" altLang="zh-CN" sz="1800" b="1" dirty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730</a:t>
                      </a:r>
                      <a:endParaRPr lang="en-US" altLang="zh-CN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825</a:t>
                      </a:r>
                      <a:endParaRPr lang="en-US" altLang="zh-CN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920</a:t>
                      </a:r>
                      <a:endParaRPr lang="en-US" altLang="zh-CN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998</a:t>
                      </a:r>
                      <a:endParaRPr lang="en-US" altLang="zh-CN" sz="1800" b="1" dirty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</a:tr>
            </a:tbl>
          </a:graphicData>
        </a:graphic>
      </p:graphicFrame>
      <p:sp>
        <p:nvSpPr>
          <p:cNvPr id="16" name="TextBox 11"/>
          <p:cNvSpPr txBox="1"/>
          <p:nvPr/>
        </p:nvSpPr>
        <p:spPr>
          <a:xfrm>
            <a:off x="1816477" y="4106791"/>
            <a:ext cx="4861322" cy="3917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乐乐家每个月月底的电表读数。</a:t>
            </a:r>
            <a:endParaRPr lang="zh-CN" altLang="en-US" sz="2100" b="1" dirty="0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050383" y="357189"/>
            <a:ext cx="1243013" cy="380872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 eaLnBrk="0" hangingPunct="0"/>
            <a:r>
              <a:rPr lang="zh-CN" altLang="en-US" sz="2000" b="1" dirty="0">
                <a:solidFill>
                  <a:srgbClr val="54ACD8"/>
                </a:solidFill>
                <a:latin typeface="Times New Roman" panose="02020603050405020304"/>
                <a:ea typeface="楷体" panose="02010609060101010101" pitchFamily="49" charset="-122"/>
              </a:rPr>
              <a:t>简单练习</a:t>
            </a:r>
            <a:endParaRPr lang="zh-CN" altLang="en-US" sz="2000" b="1" dirty="0">
              <a:solidFill>
                <a:srgbClr val="54ACD8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89650" y="498875"/>
            <a:ext cx="108347" cy="10834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zh-CN" altLang="en-US" sz="2000" b="1">
              <a:solidFill>
                <a:prstClr val="white"/>
              </a:solidFill>
              <a:latin typeface="Times New Roman" panose="02020603050405020304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84069" y="228601"/>
            <a:ext cx="2243138" cy="169902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7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20466" y="498875"/>
            <a:ext cx="4026694" cy="136564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8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00213" y="1900240"/>
            <a:ext cx="6351984" cy="69175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9" name="图片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646635" y="2656285"/>
            <a:ext cx="4371975" cy="2917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81" name="椭圆 23"/>
          <p:cNvSpPr/>
          <p:nvPr/>
        </p:nvSpPr>
        <p:spPr>
          <a:xfrm>
            <a:off x="2080022" y="839393"/>
            <a:ext cx="809625" cy="359569"/>
          </a:xfrm>
          <a:prstGeom prst="ellipse">
            <a:avLst/>
          </a:prstGeom>
          <a:noFill/>
          <a:ln w="508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67626" tIns="35242" rIns="67626" bIns="35242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  <a:latin typeface="Century Schoolbook"/>
            </a:endParaRPr>
          </a:p>
        </p:txBody>
      </p:sp>
      <p:sp>
        <p:nvSpPr>
          <p:cNvPr id="15382" name="椭圆 24"/>
          <p:cNvSpPr/>
          <p:nvPr/>
        </p:nvSpPr>
        <p:spPr>
          <a:xfrm>
            <a:off x="4705352" y="1198959"/>
            <a:ext cx="1141809" cy="438150"/>
          </a:xfrm>
          <a:prstGeom prst="ellipse">
            <a:avLst/>
          </a:prstGeom>
          <a:noFill/>
          <a:ln w="508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</p:spPr>
        <p:txBody>
          <a:bodyPr lIns="67626" tIns="35242" rIns="67626" bIns="35242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  <a:latin typeface="Century Schoolbook"/>
            </a:endParaRPr>
          </a:p>
        </p:txBody>
      </p:sp>
      <p:cxnSp>
        <p:nvCxnSpPr>
          <p:cNvPr id="15383" name="直接连接符 26"/>
          <p:cNvCxnSpPr/>
          <p:nvPr/>
        </p:nvCxnSpPr>
        <p:spPr>
          <a:xfrm>
            <a:off x="3050382" y="1197772"/>
            <a:ext cx="2301478" cy="1190"/>
          </a:xfrm>
          <a:prstGeom prst="line">
            <a:avLst/>
          </a:prstGeom>
          <a:ln w="50800" cap="flat" cmpd="sng">
            <a:solidFill>
              <a:srgbClr val="FF0000"/>
            </a:solidFill>
            <a:prstDash val="solid"/>
            <a:bevel/>
            <a:headEnd type="none" w="med" len="med"/>
            <a:tailEnd type="none" w="med" len="med"/>
          </a:ln>
          <a:effectLst>
            <a:outerShdw dist="25000" dir="5400000" algn="ctr" rotWithShape="0">
              <a:srgbClr val="000000">
                <a:alpha val="39000"/>
              </a:srgbClr>
            </a:outerShdw>
          </a:effectLst>
        </p:spPr>
      </p:cxnSp>
      <p:pic>
        <p:nvPicPr>
          <p:cNvPr id="15384" name="图片 15383" descr="笑笑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7584" y="3034905"/>
            <a:ext cx="873919" cy="114657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85" name="组合 15384"/>
          <p:cNvGrpSpPr/>
          <p:nvPr/>
        </p:nvGrpSpPr>
        <p:grpSpPr>
          <a:xfrm>
            <a:off x="1808561" y="2818212"/>
            <a:ext cx="2821781" cy="1046560"/>
            <a:chOff x="0" y="0"/>
            <a:chExt cx="6180" cy="2905"/>
          </a:xfrm>
        </p:grpSpPr>
        <p:sp>
          <p:nvSpPr>
            <p:cNvPr id="15386" name="云形标注 15385"/>
            <p:cNvSpPr/>
            <p:nvPr/>
          </p:nvSpPr>
          <p:spPr>
            <a:xfrm>
              <a:off x="0" y="0"/>
              <a:ext cx="6180" cy="2905"/>
            </a:xfrm>
            <a:prstGeom prst="cloudCallout">
              <a:avLst>
                <a:gd name="adj1" fmla="val -4977"/>
                <a:gd name="adj2" fmla="val 83648"/>
              </a:avLst>
            </a:prstGeom>
            <a:gradFill rotWithShape="1">
              <a:gsLst>
                <a:gs pos="0">
                  <a:srgbClr val="C2BAFC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 defTabSz="685800"/>
              <a:endParaRPr lang="zh-CN" altLang="en-US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5387" name="文本框 15386"/>
            <p:cNvSpPr txBox="1"/>
            <p:nvPr/>
          </p:nvSpPr>
          <p:spPr>
            <a:xfrm>
              <a:off x="920" y="780"/>
              <a:ext cx="4737" cy="179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defTabSz="685800"/>
              <a:r>
                <a:rPr lang="zh-CN" altLang="en-US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星期一行驶了</a:t>
              </a:r>
              <a:endParaRPr lang="zh-CN" altLang="en-US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defTabSz="685800"/>
              <a:r>
                <a:rPr lang="zh-CN" altLang="en-US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160千米，最少……</a:t>
              </a:r>
              <a:endParaRPr lang="zh-CN" altLang="en-US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15388" name="组合 15387"/>
          <p:cNvGrpSpPr/>
          <p:nvPr/>
        </p:nvGrpSpPr>
        <p:grpSpPr>
          <a:xfrm>
            <a:off x="3644505" y="3412333"/>
            <a:ext cx="2970610" cy="1383506"/>
            <a:chOff x="0" y="0"/>
            <a:chExt cx="6206" cy="2905"/>
          </a:xfrm>
        </p:grpSpPr>
        <p:sp>
          <p:nvSpPr>
            <p:cNvPr id="15389" name="云形标注 15388"/>
            <p:cNvSpPr/>
            <p:nvPr/>
          </p:nvSpPr>
          <p:spPr>
            <a:xfrm>
              <a:off x="0" y="0"/>
              <a:ext cx="6180" cy="2905"/>
            </a:xfrm>
            <a:prstGeom prst="cloudCallout">
              <a:avLst>
                <a:gd name="adj1" fmla="val 79046"/>
                <a:gd name="adj2" fmla="val -37694"/>
              </a:avLst>
            </a:prstGeom>
            <a:gradFill rotWithShape="1">
              <a:gsLst>
                <a:gs pos="0">
                  <a:srgbClr val="FCC4FC"/>
                </a:gs>
                <a:gs pos="100000">
                  <a:schemeClr val="bg1"/>
                </a:gs>
              </a:gsLst>
              <a:path path="rect">
                <a:fillToRect l="100000" t="100000"/>
              </a:path>
            </a:gra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algn="ctr" defTabSz="685800"/>
              <a:endParaRPr lang="zh-CN" altLang="en-US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5390" name="文本框 15389"/>
            <p:cNvSpPr txBox="1"/>
            <p:nvPr/>
          </p:nvSpPr>
          <p:spPr>
            <a:xfrm>
              <a:off x="637" y="710"/>
              <a:ext cx="5569" cy="135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defTabSz="685800"/>
              <a:r>
                <a:rPr lang="zh-CN" altLang="en-US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160千米不是星期一行驶</a:t>
              </a:r>
              <a:endParaRPr lang="zh-CN" altLang="en-US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defTabSz="685800"/>
              <a:r>
                <a:rPr lang="zh-CN" altLang="en-US" b="1" dirty="0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的路程，应该是……</a:t>
              </a:r>
              <a:endParaRPr lang="zh-CN" altLang="en-US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pic>
        <p:nvPicPr>
          <p:cNvPr id="15391" name="图片 15390" descr="淘气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6635" y="3736182"/>
            <a:ext cx="647700" cy="107989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1" grpId="0" animBg="1"/>
      <p:bldP spid="153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15"/>
          <p:cNvGrpSpPr/>
          <p:nvPr/>
        </p:nvGrpSpPr>
        <p:grpSpPr>
          <a:xfrm>
            <a:off x="4067176" y="2706927"/>
            <a:ext cx="3881438" cy="2012156"/>
            <a:chOff x="6089073" y="2888383"/>
            <a:chExt cx="3696565" cy="2683010"/>
          </a:xfrm>
        </p:grpSpPr>
        <p:grpSp>
          <p:nvGrpSpPr>
            <p:cNvPr id="20483" name="组合 11"/>
            <p:cNvGrpSpPr/>
            <p:nvPr/>
          </p:nvGrpSpPr>
          <p:grpSpPr>
            <a:xfrm>
              <a:off x="6089073" y="2888383"/>
              <a:ext cx="3696565" cy="2683010"/>
              <a:chOff x="6037119" y="2929948"/>
              <a:chExt cx="3696565" cy="2683010"/>
            </a:xfrm>
          </p:grpSpPr>
          <p:pic>
            <p:nvPicPr>
              <p:cNvPr id="20484" name="Picture 2" descr="C:\Users\Administrator\AppData\Roaming\Tencent\Users\1512945301\QQ\WinTemp\RichOle\9_6SZ4IMS@K5W36CX7%M9YV.pn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6276109" y="3115941"/>
                <a:ext cx="3457575" cy="2497017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0485" name="矩形 10"/>
              <p:cNvSpPr/>
              <p:nvPr/>
            </p:nvSpPr>
            <p:spPr>
              <a:xfrm>
                <a:off x="6037119" y="2929948"/>
                <a:ext cx="404808" cy="167330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rgbClr val="FFFFFF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anchor="ctr" anchorCtr="0"/>
              <a:lstStyle/>
              <a:p>
                <a:pPr algn="ctr" defTabSz="685800"/>
                <a:endParaRPr lang="zh-CN" altLang="en-US" sz="14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0486" name="矩形 13"/>
            <p:cNvSpPr/>
            <p:nvPr/>
          </p:nvSpPr>
          <p:spPr>
            <a:xfrm>
              <a:off x="6812511" y="3363070"/>
              <a:ext cx="2587596" cy="1705061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pic>
        <p:nvPicPr>
          <p:cNvPr id="2048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470" y="1516302"/>
            <a:ext cx="5248275" cy="10275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491" name="组合 14"/>
          <p:cNvGrpSpPr/>
          <p:nvPr/>
        </p:nvGrpSpPr>
        <p:grpSpPr>
          <a:xfrm>
            <a:off x="772717" y="2608105"/>
            <a:ext cx="3538538" cy="2321719"/>
            <a:chOff x="1080652" y="2894432"/>
            <a:chExt cx="3533775" cy="2844813"/>
          </a:xfrm>
        </p:grpSpPr>
        <p:pic>
          <p:nvPicPr>
            <p:cNvPr id="20492" name="Picture 1" descr="C:\Users\Administrator\AppData\Roaming\Tencent\Users\1512945301\QQ\WinTemp\RichOle\YPKH(004~$AZN06YP4]B3{Y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0652" y="2894432"/>
              <a:ext cx="3533775" cy="284481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93" name="矩形 12"/>
            <p:cNvSpPr/>
            <p:nvPr/>
          </p:nvSpPr>
          <p:spPr>
            <a:xfrm>
              <a:off x="1620468" y="3377320"/>
              <a:ext cx="2587313" cy="170397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0494" name="TextBox 17"/>
          <p:cNvSpPr/>
          <p:nvPr/>
        </p:nvSpPr>
        <p:spPr>
          <a:xfrm>
            <a:off x="1206103" y="2849800"/>
            <a:ext cx="1204898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星期一：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160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5" name="TextBox 18"/>
          <p:cNvSpPr/>
          <p:nvPr/>
        </p:nvSpPr>
        <p:spPr>
          <a:xfrm>
            <a:off x="1191817" y="3089116"/>
            <a:ext cx="1204898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星期二：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350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6" name="TextBox 19"/>
          <p:cNvSpPr/>
          <p:nvPr/>
        </p:nvSpPr>
        <p:spPr>
          <a:xfrm>
            <a:off x="1194198" y="3328431"/>
            <a:ext cx="1204898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星期三：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555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7" name="TextBox 20"/>
          <p:cNvSpPr/>
          <p:nvPr/>
        </p:nvSpPr>
        <p:spPr>
          <a:xfrm>
            <a:off x="1183484" y="3595132"/>
            <a:ext cx="2984897" cy="738662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星期四：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745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555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190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（千米）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/>
            <a:endParaRPr lang="zh-CN" altLang="en-US" sz="1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/>
            <a:endParaRPr lang="zh-CN" altLang="en-US" sz="1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8" name="TextBox 21"/>
          <p:cNvSpPr/>
          <p:nvPr/>
        </p:nvSpPr>
        <p:spPr>
          <a:xfrm>
            <a:off x="1185863" y="3832066"/>
            <a:ext cx="2950568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星期五：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955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745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210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（千米）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9" name="TextBox 22"/>
          <p:cNvSpPr/>
          <p:nvPr/>
        </p:nvSpPr>
        <p:spPr>
          <a:xfrm>
            <a:off x="1323977" y="4391660"/>
            <a:ext cx="2461251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星期五行驶的里程数最多。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00" name="椭圆 23"/>
          <p:cNvSpPr/>
          <p:nvPr/>
        </p:nvSpPr>
        <p:spPr>
          <a:xfrm>
            <a:off x="3473054" y="2172334"/>
            <a:ext cx="503634" cy="342900"/>
          </a:xfrm>
          <a:prstGeom prst="ellipse">
            <a:avLst/>
          </a:prstGeom>
          <a:solidFill>
            <a:srgbClr val="FFFFFF">
              <a:alpha val="0"/>
            </a:srgbClr>
          </a:solidFill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0501" name="椭圆 24"/>
          <p:cNvSpPr/>
          <p:nvPr/>
        </p:nvSpPr>
        <p:spPr>
          <a:xfrm>
            <a:off x="4439844" y="2179478"/>
            <a:ext cx="688181" cy="323850"/>
          </a:xfrm>
          <a:prstGeom prst="ellipse">
            <a:avLst/>
          </a:prstGeom>
          <a:solidFill>
            <a:srgbClr val="FFFFFF">
              <a:alpha val="0"/>
            </a:srgbClr>
          </a:solidFill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0502" name="矩形 25"/>
          <p:cNvSpPr/>
          <p:nvPr/>
        </p:nvSpPr>
        <p:spPr>
          <a:xfrm>
            <a:off x="3725468" y="2054464"/>
            <a:ext cx="1003697" cy="54769"/>
          </a:xfrm>
          <a:prstGeom prst="rect">
            <a:avLst/>
          </a:prstGeom>
          <a:solidFill>
            <a:srgbClr val="FF0000">
              <a:alpha val="39999"/>
            </a:srgbClr>
          </a:solidFill>
          <a:ln w="12700" cap="flat" cmpd="sng">
            <a:solidFill>
              <a:srgbClr val="FF0000">
                <a:alpha val="41176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0503" name="椭圆 26"/>
          <p:cNvSpPr/>
          <p:nvPr/>
        </p:nvSpPr>
        <p:spPr>
          <a:xfrm>
            <a:off x="5420916" y="2179480"/>
            <a:ext cx="552450" cy="316706"/>
          </a:xfrm>
          <a:prstGeom prst="ellipse">
            <a:avLst/>
          </a:prstGeom>
          <a:solidFill>
            <a:srgbClr val="FFFFFF">
              <a:alpha val="0"/>
            </a:srgbClr>
          </a:solidFill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0504" name="椭圆 27"/>
          <p:cNvSpPr/>
          <p:nvPr/>
        </p:nvSpPr>
        <p:spPr>
          <a:xfrm>
            <a:off x="6390085" y="2146143"/>
            <a:ext cx="659606" cy="316706"/>
          </a:xfrm>
          <a:prstGeom prst="ellipse">
            <a:avLst/>
          </a:prstGeom>
          <a:solidFill>
            <a:srgbClr val="FFFFFF">
              <a:alpha val="0"/>
            </a:srgbClr>
          </a:solidFill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0505" name="矩形 28"/>
          <p:cNvSpPr/>
          <p:nvPr/>
        </p:nvSpPr>
        <p:spPr>
          <a:xfrm>
            <a:off x="5698334" y="2043749"/>
            <a:ext cx="1017985" cy="53578"/>
          </a:xfrm>
          <a:prstGeom prst="rect">
            <a:avLst/>
          </a:prstGeom>
          <a:solidFill>
            <a:srgbClr val="FF0000">
              <a:alpha val="39999"/>
            </a:srgbClr>
          </a:solidFill>
          <a:ln w="12700" cap="flat" cmpd="sng">
            <a:solidFill>
              <a:srgbClr val="FF0000">
                <a:alpha val="41176"/>
              </a:srgbClr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0506" name="TextBox 29"/>
          <p:cNvSpPr/>
          <p:nvPr/>
        </p:nvSpPr>
        <p:spPr>
          <a:xfrm>
            <a:off x="4783933" y="3090306"/>
            <a:ext cx="2950568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星期三：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555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350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205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（千米）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07" name="TextBox 30"/>
          <p:cNvSpPr/>
          <p:nvPr/>
        </p:nvSpPr>
        <p:spPr>
          <a:xfrm>
            <a:off x="4787505" y="3505835"/>
            <a:ext cx="2950568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星期五：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955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745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210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（千米）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/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08" name="TextBox 31"/>
          <p:cNvSpPr/>
          <p:nvPr/>
        </p:nvSpPr>
        <p:spPr>
          <a:xfrm>
            <a:off x="4960145" y="4120197"/>
            <a:ext cx="2461251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星期五行驶的里程数最多。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509" name="组合 34"/>
          <p:cNvGrpSpPr/>
          <p:nvPr/>
        </p:nvGrpSpPr>
        <p:grpSpPr>
          <a:xfrm>
            <a:off x="3761186" y="2418795"/>
            <a:ext cx="3135743" cy="350462"/>
            <a:chOff x="4458212" y="2604654"/>
            <a:chExt cx="4181265" cy="467948"/>
          </a:xfrm>
        </p:grpSpPr>
        <p:sp>
          <p:nvSpPr>
            <p:cNvPr id="20510" name="TextBox 32"/>
            <p:cNvSpPr/>
            <p:nvPr/>
          </p:nvSpPr>
          <p:spPr>
            <a:xfrm>
              <a:off x="4458212" y="2641101"/>
              <a:ext cx="1400476" cy="43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defTabSz="685800"/>
              <a:r>
                <a:rPr lang="zh-CN" altLang="en-US" sz="15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＞</a:t>
              </a:r>
              <a:r>
                <a:rPr lang="en-US" altLang="zh-CN" sz="15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200</a:t>
              </a:r>
              <a:r>
                <a:rPr lang="zh-CN" altLang="en-US" sz="15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千米</a:t>
              </a:r>
              <a:endParaRPr lang="zh-CN" altLang="en-US" sz="15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511" name="TextBox 33"/>
            <p:cNvSpPr/>
            <p:nvPr/>
          </p:nvSpPr>
          <p:spPr>
            <a:xfrm>
              <a:off x="7239001" y="2604654"/>
              <a:ext cx="1400476" cy="4315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 anchorCtr="0">
              <a:spAutoFit/>
            </a:bodyPr>
            <a:lstStyle/>
            <a:p>
              <a:pPr defTabSz="685800"/>
              <a:r>
                <a:rPr lang="zh-CN" altLang="en-US" sz="15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＞</a:t>
              </a:r>
              <a:r>
                <a:rPr lang="en-US" altLang="zh-CN" sz="15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200</a:t>
              </a:r>
              <a:r>
                <a:rPr lang="zh-CN" altLang="en-US" sz="15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千米</a:t>
              </a:r>
              <a:endParaRPr lang="zh-CN" altLang="en-US" sz="15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0512" name="图片 3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8127" y="2870043"/>
            <a:ext cx="626269" cy="11691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3" name="图片 3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168881" y="2911714"/>
            <a:ext cx="787003" cy="88463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0514" name="组合 66"/>
          <p:cNvGrpSpPr/>
          <p:nvPr/>
        </p:nvGrpSpPr>
        <p:grpSpPr>
          <a:xfrm>
            <a:off x="550071" y="1023383"/>
            <a:ext cx="5366147" cy="427435"/>
            <a:chOff x="679451" y="1632051"/>
            <a:chExt cx="7154496" cy="569077"/>
          </a:xfrm>
        </p:grpSpPr>
        <p:grpSp>
          <p:nvGrpSpPr>
            <p:cNvPr id="20515" name="组合 22"/>
            <p:cNvGrpSpPr/>
            <p:nvPr/>
          </p:nvGrpSpPr>
          <p:grpSpPr>
            <a:xfrm>
              <a:off x="679451" y="1632051"/>
              <a:ext cx="7154496" cy="515937"/>
              <a:chOff x="908805" y="3786287"/>
              <a:chExt cx="6634183" cy="515549"/>
            </a:xfrm>
          </p:grpSpPr>
          <p:sp>
            <p:nvSpPr>
              <p:cNvPr id="20516" name="文本框 55"/>
              <p:cNvSpPr/>
              <p:nvPr/>
            </p:nvSpPr>
            <p:spPr>
              <a:xfrm>
                <a:off x="1399573" y="3798256"/>
                <a:ext cx="6143415" cy="49135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 defTabSz="685800"/>
                <a:r>
                  <a:rPr lang="zh-CN" altLang="en-US" b="1" dirty="0">
                    <a:solidFill>
                      <a:prstClr val="black"/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哪一天行驶的里程数最多？</a:t>
                </a:r>
                <a:endParaRPr lang="zh-CN" altLang="en-US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  <p:pic>
            <p:nvPicPr>
              <p:cNvPr id="20517" name="Picture 1" descr="C:\Users\Administrator\AppData\Roaming\Tencent\Users\1512945301\QQ\WinTemp\RichOle\NP~58WUA7XJTG``GAR}M~IF.png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8805" y="3786287"/>
                <a:ext cx="515549" cy="515549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20518" name="Picture 1" descr="C:\Users\Administrator\AppData\Roaming\Tencent\Users\1512945301\QQ\WinTemp\RichOle\NP~58WUA7XJTG``GAR}M~IF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9586" y="1649539"/>
              <a:ext cx="550570" cy="55158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0519" name="TextBox 44"/>
          <p:cNvSpPr/>
          <p:nvPr/>
        </p:nvSpPr>
        <p:spPr>
          <a:xfrm>
            <a:off x="2282429" y="2859325"/>
            <a:ext cx="526827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20" name="TextBox 45"/>
          <p:cNvSpPr/>
          <p:nvPr/>
        </p:nvSpPr>
        <p:spPr>
          <a:xfrm>
            <a:off x="2697959" y="2859325"/>
            <a:ext cx="1398460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125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（千米）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21" name="TextBox 48"/>
          <p:cNvSpPr/>
          <p:nvPr/>
        </p:nvSpPr>
        <p:spPr>
          <a:xfrm>
            <a:off x="2275287" y="3084353"/>
            <a:ext cx="721592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160 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22" name="TextBox 49"/>
          <p:cNvSpPr/>
          <p:nvPr/>
        </p:nvSpPr>
        <p:spPr>
          <a:xfrm>
            <a:off x="2783684" y="3084353"/>
            <a:ext cx="1398460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190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（千米）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23" name="TextBox 50"/>
          <p:cNvSpPr/>
          <p:nvPr/>
        </p:nvSpPr>
        <p:spPr>
          <a:xfrm>
            <a:off x="2264571" y="3336766"/>
            <a:ext cx="624209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350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24" name="TextBox 51"/>
          <p:cNvSpPr/>
          <p:nvPr/>
        </p:nvSpPr>
        <p:spPr>
          <a:xfrm>
            <a:off x="2765823" y="3339147"/>
            <a:ext cx="1398460" cy="30008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205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（千米）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25" name="TextBox 56"/>
          <p:cNvSpPr/>
          <p:nvPr/>
        </p:nvSpPr>
        <p:spPr>
          <a:xfrm>
            <a:off x="1539479" y="4127342"/>
            <a:ext cx="1887777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125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190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205</a:t>
            </a:r>
            <a:r>
              <a:rPr lang="zh-CN" altLang="en-US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210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/>
            <a:r>
              <a:rPr lang="en-US" altLang="zh-CN" sz="15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5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526" name="TextBox 64"/>
          <p:cNvSpPr/>
          <p:nvPr/>
        </p:nvSpPr>
        <p:spPr>
          <a:xfrm>
            <a:off x="5561412" y="3834448"/>
            <a:ext cx="916357" cy="530915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 anchor="t" anchorCtr="0">
            <a:spAutoFit/>
          </a:bodyPr>
          <a:lstStyle/>
          <a:p>
            <a:pPr defTabSz="685800"/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205</a:t>
            </a:r>
            <a:r>
              <a:rPr lang="zh-CN" altLang="en-US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＜</a:t>
            </a:r>
            <a:r>
              <a:rPr lang="en-US" altLang="zh-CN" sz="15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210</a:t>
            </a:r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685800"/>
            <a:endParaRPr lang="zh-CN" altLang="en-US" sz="15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27" name="Picture 22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215535" y="320488"/>
            <a:ext cx="3587353" cy="1085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28" name="圆角矩形 55"/>
          <p:cNvSpPr/>
          <p:nvPr/>
        </p:nvSpPr>
        <p:spPr>
          <a:xfrm>
            <a:off x="5795965" y="264320"/>
            <a:ext cx="1384697" cy="157163"/>
          </a:xfrm>
          <a:prstGeom prst="roundRect">
            <a:avLst>
              <a:gd name="adj" fmla="val 16667"/>
            </a:avLst>
          </a:prstGeom>
          <a:solidFill>
            <a:srgbClr val="FF0000">
              <a:alpha val="29803"/>
            </a:srgbClr>
          </a:solidFill>
          <a:ln w="127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lIns="68579" tIns="34289" rIns="68579" bIns="34289" anchor="ctr" anchorCtr="0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pic>
        <p:nvPicPr>
          <p:cNvPr id="20529" name="曾（生1111）.mp3">
            <a:hlinkClick r:id="" action="ppaction://media"/>
          </p:cNvPr>
          <p:cNvPicPr>
            <a:picLocks noRot="1"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link="rId9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76250" y="3992799"/>
            <a:ext cx="2286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0" dur="1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05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 fill="hold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" fill="hold"/>
                                        <p:tgtEl>
                                          <p:spTgt spid="205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 fill="hold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 fill="hold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 fill="hold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 fill="hold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 fill="hold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 fill="hold"/>
                                        <p:tgtEl>
                                          <p:spTgt spid="20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 fill="hold"/>
                                        <p:tgtEl>
                                          <p:spTgt spid="20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4" dur="500" fill="hold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 fill="hold"/>
                                        <p:tgtEl>
                                          <p:spTgt spid="20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 fill="hold"/>
                                        <p:tgtEl>
                                          <p:spTgt spid="20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 fill="hold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 fill="hold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500" fill="hold"/>
                                        <p:tgtEl>
                                          <p:spTgt spid="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500" fill="hold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9" dur="500" fill="hold"/>
                                        <p:tgtEl>
                                          <p:spTgt spid="2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 fill="hold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 fill="hold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 fill="hold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 fill="hold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 fill="hold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 fill="hold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 fill="hold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 fill="hold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6" dur="500" fill="hold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1" dur="500" fill="hold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6" dur="500" fill="hold"/>
                                        <p:tgtEl>
                                          <p:spTgt spid="20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1" dur="500" fill="hold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5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29"/>
                </p:tgtEl>
              </p:cMediaNode>
            </p:audio>
            <p:audio>
              <p:cMediaNode>
                <p:cTn id="16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29"/>
                </p:tgtEl>
              </p:cMediaNode>
            </p:audio>
          </p:childTnLst>
        </p:cTn>
      </p:par>
    </p:tnLst>
    <p:bldLst>
      <p:bldP spid="20494" grpId="0"/>
      <p:bldP spid="20495" grpId="0"/>
      <p:bldP spid="20496" grpId="0"/>
      <p:bldP spid="20497" grpId="0"/>
      <p:bldP spid="20498" grpId="0"/>
      <p:bldP spid="20499" grpId="0"/>
      <p:bldP spid="20500" grpId="0" animBg="1"/>
      <p:bldP spid="20501" grpId="0" animBg="1"/>
      <p:bldP spid="20502" grpId="0" animBg="1"/>
      <p:bldP spid="20503" grpId="0" animBg="1"/>
      <p:bldP spid="20504" grpId="0" animBg="1"/>
      <p:bldP spid="20505" grpId="0" animBg="1"/>
      <p:bldP spid="20506" grpId="0"/>
      <p:bldP spid="20507" grpId="0"/>
      <p:bldP spid="20508" grpId="0"/>
      <p:bldP spid="20519" grpId="0"/>
      <p:bldP spid="20520" grpId="0"/>
      <p:bldP spid="20521" grpId="0"/>
      <p:bldP spid="20522" grpId="0"/>
      <p:bldP spid="20523" grpId="0"/>
      <p:bldP spid="20524" grpId="0"/>
      <p:bldP spid="20525" grpId="0"/>
      <p:bldP spid="205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TextBox 4"/>
          <p:cNvSpPr txBox="1"/>
          <p:nvPr/>
        </p:nvSpPr>
        <p:spPr>
          <a:xfrm>
            <a:off x="1359934" y="553103"/>
            <a:ext cx="5959079" cy="3924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1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1.</a:t>
            </a:r>
            <a:r>
              <a:rPr lang="zh-CN" altLang="en-US" sz="2100" b="1" dirty="0">
                <a:solidFill>
                  <a:prstClr val="black"/>
                </a:solidFill>
                <a:latin typeface="Times New Roman" panose="02020603050405020304"/>
                <a:ea typeface="楷体" panose="02010609060101010101" pitchFamily="49" charset="-122"/>
              </a:rPr>
              <a:t>乐乐家的电表读数如下。（单位：千瓦时）</a:t>
            </a:r>
            <a:endParaRPr lang="zh-CN" altLang="en-US" sz="2100" b="1" dirty="0">
              <a:solidFill>
                <a:prstClr val="black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17306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9985" y="2006057"/>
            <a:ext cx="5061347" cy="122198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3061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348026" y="3183193"/>
            <a:ext cx="5886450" cy="26312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3063" name="矩形 15367"/>
          <p:cNvSpPr/>
          <p:nvPr/>
        </p:nvSpPr>
        <p:spPr>
          <a:xfrm>
            <a:off x="6099811" y="843617"/>
            <a:ext cx="167351" cy="103873"/>
          </a:xfrm>
          <a:prstGeom prst="rect">
            <a:avLst/>
          </a:prstGeom>
          <a:noFill/>
          <a:ln w="9525">
            <a:noFill/>
          </a:ln>
        </p:spPr>
        <p:txBody>
          <a:bodyPr wrap="none" lIns="68579" tIns="34289" rIns="68579" bIns="34289">
            <a:spAutoFit/>
          </a:bodyPr>
          <a:lstStyle/>
          <a:p>
            <a:pPr defTabSz="685800" eaLnBrk="0" hangingPunct="0"/>
            <a:r>
              <a:rPr lang="zh-CN" altLang="en-US" sz="200" b="1">
                <a:solidFill>
                  <a:prstClr val="white"/>
                </a:solidFill>
                <a:latin typeface="Times New Roman" panose="02020603050405020304"/>
                <a:ea typeface="楷体" panose="02010609060101010101" pitchFamily="49" charset="-122"/>
              </a:rPr>
              <a:t>网</a:t>
            </a:r>
            <a:endParaRPr lang="en-US" altLang="zh-CN" sz="1400" b="1">
              <a:solidFill>
                <a:prstClr val="black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88520" y="3541397"/>
            <a:ext cx="5089208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zh-CN" sz="21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乐乐家下半年哪一个月的用电量最多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?</a:t>
            </a:r>
            <a:endParaRPr lang="en-US" altLang="zh-CN" sz="21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5" name="TextBox 12"/>
          <p:cNvSpPr txBox="1"/>
          <p:nvPr/>
        </p:nvSpPr>
        <p:spPr>
          <a:xfrm>
            <a:off x="1488521" y="4044317"/>
            <a:ext cx="4932045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pPr defTabSz="685800"/>
            <a:r>
              <a:rPr lang="zh-CN" altLang="zh-CN" sz="21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  <a:sym typeface="+mn-ea"/>
              </a:rPr>
              <a:t>乐乐家下半年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哪一个月的用电量最少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?</a:t>
            </a:r>
            <a:endParaRPr lang="en-US" altLang="zh-CN" sz="21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2708" y="3541573"/>
            <a:ext cx="971550" cy="3917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1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7</a:t>
            </a:r>
            <a:r>
              <a:rPr lang="zh-CN" altLang="en-US" sz="21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月</a:t>
            </a:r>
            <a:endParaRPr lang="zh-CN" altLang="en-US" sz="21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0089" y="4044494"/>
            <a:ext cx="972741" cy="3917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en-US" altLang="zh-CN" sz="21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12</a:t>
            </a:r>
            <a:r>
              <a:rPr lang="zh-CN" altLang="en-US" sz="21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月</a:t>
            </a:r>
            <a:endParaRPr lang="zh-CN" altLang="en-US" sz="21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" name="TextBox 15"/>
          <p:cNvSpPr txBox="1"/>
          <p:nvPr/>
        </p:nvSpPr>
        <p:spPr>
          <a:xfrm>
            <a:off x="5641183" y="3183194"/>
            <a:ext cx="1889522" cy="39241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pPr defTabSz="685800"/>
            <a:r>
              <a:rPr lang="zh-CN" altLang="en-US" sz="21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（答案不唯一）</a:t>
            </a:r>
            <a:endParaRPr lang="zh-CN" altLang="en-US" sz="21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488284" y="1005127"/>
          <a:ext cx="5725002" cy="1034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6293"/>
                <a:gridCol w="750094"/>
                <a:gridCol w="804386"/>
                <a:gridCol w="777240"/>
                <a:gridCol w="841534"/>
                <a:gridCol w="814864"/>
                <a:gridCol w="920591"/>
              </a:tblGrid>
              <a:tr h="61725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6</a:t>
                      </a:r>
                      <a:r>
                        <a:rPr lang="zh-CN" altLang="en-US" sz="18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月底</a:t>
                      </a:r>
                      <a:endParaRPr lang="zh-CN" altLang="en-US" sz="1800" b="1" dirty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7</a:t>
                      </a:r>
                      <a:r>
                        <a:rPr lang="zh-CN" altLang="en-US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zh-CN" altLang="en-US" sz="1800">
                          <a:latin typeface="Times New Roman" panose="02020603050405020304"/>
                          <a:ea typeface="楷体" panose="02010609060101010101" pitchFamily="49" charset="-122"/>
                          <a:sym typeface="+mn-ea"/>
                        </a:rPr>
                        <a:t>底</a:t>
                      </a:r>
                      <a:endParaRPr lang="zh-CN" altLang="en-US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8</a:t>
                      </a:r>
                      <a:r>
                        <a:rPr lang="zh-CN" altLang="en-US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zh-CN" altLang="en-US" sz="1800">
                          <a:latin typeface="Times New Roman" panose="02020603050405020304"/>
                          <a:ea typeface="楷体" panose="02010609060101010101" pitchFamily="49" charset="-122"/>
                          <a:sym typeface="+mn-ea"/>
                        </a:rPr>
                        <a:t>底</a:t>
                      </a:r>
                      <a:endParaRPr lang="zh-CN" altLang="en-US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9</a:t>
                      </a:r>
                      <a:r>
                        <a:rPr lang="zh-CN" altLang="en-US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zh-CN" altLang="en-US" sz="1800">
                          <a:latin typeface="Times New Roman" panose="02020603050405020304"/>
                          <a:ea typeface="楷体" panose="02010609060101010101" pitchFamily="49" charset="-122"/>
                          <a:sym typeface="+mn-ea"/>
                        </a:rPr>
                        <a:t>底</a:t>
                      </a:r>
                      <a:r>
                        <a:rPr lang="zh-CN" altLang="en-US" sz="1800" b="1" baseline="0">
                          <a:latin typeface="Times New Roman" panose="02020603050405020304"/>
                          <a:ea typeface="楷体" panose="02010609060101010101" pitchFamily="49" charset="-122"/>
                        </a:rPr>
                        <a:t>    </a:t>
                      </a:r>
                      <a:endParaRPr lang="zh-CN" altLang="en-US" sz="1800" b="1" baseline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10</a:t>
                      </a:r>
                      <a:r>
                        <a:rPr lang="zh-CN" altLang="en-US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zh-CN" altLang="en-US" sz="1800">
                          <a:latin typeface="Times New Roman" panose="02020603050405020304"/>
                          <a:ea typeface="楷体" panose="02010609060101010101" pitchFamily="49" charset="-122"/>
                          <a:sym typeface="+mn-ea"/>
                        </a:rPr>
                        <a:t>底</a:t>
                      </a:r>
                      <a:endParaRPr lang="zh-CN" altLang="en-US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11</a:t>
                      </a:r>
                      <a:r>
                        <a:rPr lang="zh-CN" altLang="en-US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zh-CN" altLang="en-US" sz="1800">
                          <a:latin typeface="Times New Roman" panose="02020603050405020304"/>
                          <a:ea typeface="楷体" panose="02010609060101010101" pitchFamily="49" charset="-122"/>
                          <a:sym typeface="+mn-ea"/>
                        </a:rPr>
                        <a:t>底</a:t>
                      </a:r>
                      <a:endParaRPr lang="zh-CN" altLang="en-US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12</a:t>
                      </a:r>
                      <a:r>
                        <a:rPr lang="zh-CN" altLang="en-US" sz="1800" b="1" dirty="0">
                          <a:latin typeface="Times New Roman" panose="02020603050405020304"/>
                          <a:ea typeface="楷体" panose="02010609060101010101" pitchFamily="49" charset="-122"/>
                        </a:rPr>
                        <a:t>月</a:t>
                      </a:r>
                      <a:r>
                        <a:rPr lang="zh-CN" altLang="en-US" sz="1800" dirty="0">
                          <a:latin typeface="Times New Roman" panose="02020603050405020304"/>
                          <a:ea typeface="楷体" panose="02010609060101010101" pitchFamily="49" charset="-122"/>
                          <a:sym typeface="+mn-ea"/>
                        </a:rPr>
                        <a:t>底</a:t>
                      </a:r>
                      <a:endParaRPr lang="zh-CN" altLang="en-US" sz="1800" b="1" dirty="0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</a:tr>
              <a:tr h="41719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430</a:t>
                      </a:r>
                      <a:endParaRPr lang="en-US" altLang="zh-CN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545</a:t>
                      </a:r>
                      <a:endParaRPr lang="en-US" altLang="zh-CN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640</a:t>
                      </a:r>
                      <a:endParaRPr lang="en-US" altLang="zh-CN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730</a:t>
                      </a:r>
                      <a:endParaRPr lang="en-US" altLang="zh-CN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825</a:t>
                      </a:r>
                      <a:endParaRPr lang="en-US" altLang="zh-CN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920</a:t>
                      </a:r>
                      <a:endParaRPr lang="en-US" altLang="zh-CN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>
                          <a:latin typeface="Times New Roman" panose="02020603050405020304"/>
                          <a:ea typeface="楷体" panose="02010609060101010101" pitchFamily="49" charset="-122"/>
                        </a:rPr>
                        <a:t>998</a:t>
                      </a:r>
                      <a:endParaRPr lang="en-US" altLang="zh-CN" sz="1800" b="1">
                        <a:latin typeface="Times New Roman" panose="02020603050405020304"/>
                        <a:ea typeface="楷体" panose="02010609060101010101" pitchFamily="49" charset="-122"/>
                      </a:endParaRPr>
                    </a:p>
                  </a:txBody>
                  <a:tcPr marL="68583" marR="68583" marT="34305" marB="34305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  <p:bldP spid="14" grpId="0"/>
      <p:bldP spid="1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92430" y="305992"/>
            <a:ext cx="2243138" cy="169902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5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8827" y="576266"/>
            <a:ext cx="4026694" cy="136564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6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89524" y="2095501"/>
            <a:ext cx="6351984" cy="69175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7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64" y="3490915"/>
            <a:ext cx="4374356" cy="13501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8" name="图片 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389526" y="2969419"/>
            <a:ext cx="5968603" cy="323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TABLE_BEAUTIFY" val="smartTable{1742cdca-d4e3-4768-a9f0-b1b79bb150e6}"/>
  <p:tag name="TABLE_ENDDRAG_ORIGIN_RECT" val="678*148"/>
  <p:tag name="TABLE_ENDDRAG_RECT" val="20*147*678*148"/>
</p:tagLst>
</file>

<file path=ppt/tags/tag2.xml><?xml version="1.0" encoding="utf-8"?>
<p:tagLst xmlns:p="http://schemas.openxmlformats.org/presentationml/2006/main">
  <p:tag name="KSO_WM_UNIT_TABLE_BEAUTIFY" val="smartTable{1742cdca-d4e3-4768-a9f0-b1b79bb150e6}"/>
  <p:tag name="TABLE_ENDDRAG_ORIGIN_RECT" val="678*148"/>
  <p:tag name="TABLE_ENDDRAG_RECT" val="20*147*678*148"/>
</p:tagLst>
</file>

<file path=ppt/tags/tag3.xml><?xml version="1.0" encoding="utf-8"?>
<p:tagLst xmlns:p="http://schemas.openxmlformats.org/presentationml/2006/main">
  <p:tag name="KSO_WM_UNIT_TABLE_BEAUTIFY" val="smartTable{22ee6c16-abb5-44ab-b03b-f24bb4f49d5e}"/>
  <p:tag name="TABLE_ENDDRAG_ORIGIN_RECT" val="662*101"/>
  <p:tag name="TABLE_ENDDRAG_RECT" val="36*141*662*101"/>
</p:tagLst>
</file>

<file path=ppt/tags/tag4.xml><?xml version="1.0" encoding="utf-8"?>
<p:tagLst xmlns:p="http://schemas.openxmlformats.org/presentationml/2006/main">
  <p:tag name="KSO_WM_UNIT_TABLE_BEAUTIFY" val="smartTable{c4dc31ee-2c71-437d-9a96-1e385c9d157b}"/>
</p:tagLst>
</file>

<file path=ppt/tags/tag5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1267</Words>
  <Application>WPS 演示</Application>
  <PresentationFormat>全屏显示(16:9)</PresentationFormat>
  <Paragraphs>284</Paragraphs>
  <Slides>17</Slides>
  <Notes>2</Notes>
  <HiddenSlides>0</HiddenSlides>
  <MMClips>2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黑体</vt:lpstr>
      <vt:lpstr>Times New Roman</vt:lpstr>
      <vt:lpstr>楷体</vt:lpstr>
      <vt:lpstr>Century Schoolbook</vt:lpstr>
      <vt:lpstr>楷体_GB2312</vt:lpstr>
      <vt:lpstr>新宋体</vt:lpstr>
      <vt:lpstr>Calibri</vt:lpstr>
      <vt:lpstr>华文新魏</vt:lpstr>
      <vt:lpstr>Arial</vt:lpstr>
      <vt:lpstr>Arial Unicode MS</vt:lpstr>
      <vt:lpstr>Century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123</dc:creator>
  <cp:lastModifiedBy>罗</cp:lastModifiedBy>
  <cp:revision>2</cp:revision>
  <dcterms:created xsi:type="dcterms:W3CDTF">2023-04-19T01:56:00Z</dcterms:created>
  <dcterms:modified xsi:type="dcterms:W3CDTF">2023-10-31T06:29:23Z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E5702722AE3A4BB9A5164D2C1E37D84A_12</vt:lpwstr>
  </property>
  <property fmtid="{D5CDD505-2E9C-101B-9397-08002B2CF9AE}" pid="3" name="KSOProductBuildVer">
    <vt:lpwstr>2052-12.1.0.15712</vt:lpwstr>
  </property>
</Properties>
</file>