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m4a" ContentType="audi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1" r:id="rId15"/>
    <p:sldId id="267" r:id="rId16"/>
    <p:sldId id="268" r:id="rId17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2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复习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新知探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2.png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microsoft.com/office/2007/relationships/media" Target="../media/media11.m4a"/><Relationship Id="rId6" Type="http://schemas.openxmlformats.org/officeDocument/2006/relationships/audio" Target="../media/media11.m4a"/><Relationship Id="rId5" Type="http://schemas.openxmlformats.org/officeDocument/2006/relationships/image" Target="../media/image7.png"/><Relationship Id="rId4" Type="http://schemas.microsoft.com/office/2007/relationships/media" Target="../media/media10.m4a"/><Relationship Id="rId3" Type="http://schemas.openxmlformats.org/officeDocument/2006/relationships/audio" Target="../media/media10.m4a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9" Type="http://schemas.microsoft.com/office/2007/relationships/media" Target="../media/media2.m4a"/><Relationship Id="rId8" Type="http://schemas.openxmlformats.org/officeDocument/2006/relationships/audio" Target="../media/media2.m4a"/><Relationship Id="rId7" Type="http://schemas.openxmlformats.org/officeDocument/2006/relationships/image" Target="../media/image7.png"/><Relationship Id="rId6" Type="http://schemas.microsoft.com/office/2007/relationships/media" Target="../media/media1.m4a"/><Relationship Id="rId5" Type="http://schemas.openxmlformats.org/officeDocument/2006/relationships/audio" Target="../media/media1.m4a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3.jpe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audio" Target="../media/media4.m4a"/><Relationship Id="rId8" Type="http://schemas.openxmlformats.org/officeDocument/2006/relationships/image" Target="../media/image7.png"/><Relationship Id="rId7" Type="http://schemas.microsoft.com/office/2007/relationships/media" Target="../media/media3.m4a"/><Relationship Id="rId6" Type="http://schemas.openxmlformats.org/officeDocument/2006/relationships/audio" Target="../media/media3.m4a"/><Relationship Id="rId5" Type="http://schemas.openxmlformats.org/officeDocument/2006/relationships/image" Target="../media/image15.png"/><Relationship Id="rId4" Type="http://schemas.openxmlformats.org/officeDocument/2006/relationships/image" Target="../media/image3.png"/><Relationship Id="rId3" Type="http://schemas.openxmlformats.org/officeDocument/2006/relationships/oleObject" Target="../embeddings/oleObject2.bin"/><Relationship Id="rId2" Type="http://schemas.openxmlformats.org/officeDocument/2006/relationships/image" Target="../media/image14.wmf"/><Relationship Id="rId17" Type="http://schemas.openxmlformats.org/officeDocument/2006/relationships/vmlDrawing" Target="../drawings/vmlDrawing1.vml"/><Relationship Id="rId16" Type="http://schemas.openxmlformats.org/officeDocument/2006/relationships/slideLayout" Target="../slideLayouts/slideLayout2.xml"/><Relationship Id="rId15" Type="http://schemas.openxmlformats.org/officeDocument/2006/relationships/tags" Target="../tags/tag1.xml"/><Relationship Id="rId14" Type="http://schemas.openxmlformats.org/officeDocument/2006/relationships/image" Target="../media/image4.png"/><Relationship Id="rId13" Type="http://schemas.openxmlformats.org/officeDocument/2006/relationships/image" Target="../media/image16.png"/><Relationship Id="rId12" Type="http://schemas.microsoft.com/office/2007/relationships/media" Target="../media/media5.m4a"/><Relationship Id="rId11" Type="http://schemas.openxmlformats.org/officeDocument/2006/relationships/audio" Target="../media/media5.m4a"/><Relationship Id="rId10" Type="http://schemas.microsoft.com/office/2007/relationships/media" Target="../media/media4.m4a"/><Relationship Id="rId1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9" Type="http://schemas.microsoft.com/office/2007/relationships/media" Target="../media/media8.m4a"/><Relationship Id="rId8" Type="http://schemas.openxmlformats.org/officeDocument/2006/relationships/audio" Target="../media/media8.m4a"/><Relationship Id="rId7" Type="http://schemas.microsoft.com/office/2007/relationships/media" Target="../media/media7.m4a"/><Relationship Id="rId6" Type="http://schemas.openxmlformats.org/officeDocument/2006/relationships/audio" Target="../media/media7.m4a"/><Relationship Id="rId5" Type="http://schemas.openxmlformats.org/officeDocument/2006/relationships/image" Target="../media/image7.png"/><Relationship Id="rId4" Type="http://schemas.microsoft.com/office/2007/relationships/media" Target="../media/media6.m4a"/><Relationship Id="rId3" Type="http://schemas.openxmlformats.org/officeDocument/2006/relationships/audio" Target="../media/media6.m4a"/><Relationship Id="rId2" Type="http://schemas.openxmlformats.org/officeDocument/2006/relationships/image" Target="../media/image18.png"/><Relationship Id="rId12" Type="http://schemas.openxmlformats.org/officeDocument/2006/relationships/slideLayout" Target="../slideLayouts/slideLayout2.xml"/><Relationship Id="rId11" Type="http://schemas.microsoft.com/office/2007/relationships/media" Target="../media/media9.m4a"/><Relationship Id="rId10" Type="http://schemas.openxmlformats.org/officeDocument/2006/relationships/audio" Target="../media/media9.m4a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1950720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/>
              <a:t>需要多少钱</a:t>
            </a:r>
            <a:endParaRPr lang="zh-CN" altLang="en-US" sz="6600" b="1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1584340" y="1145864"/>
            <a:ext cx="36226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r>
              <a:rPr lang="zh-CN" altLang="en-US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想一想，填一填。</a:t>
            </a:r>
            <a:endParaRPr lang="zh-CN" altLang="en-US" sz="3200" b="1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1557327" y="2560321"/>
          <a:ext cx="2286015" cy="1036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5"/>
                <a:gridCol w="762005"/>
                <a:gridCol w="762005"/>
              </a:tblGrid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chemeClr val="tx1"/>
                          </a:solidFill>
                        </a:rPr>
                        <a:t>×</a:t>
                      </a:r>
                      <a:endParaRPr lang="zh-CN" altLang="en-US" sz="2800" b="0">
                        <a:solidFill>
                          <a:schemeClr val="tx1"/>
                        </a:solidFill>
                      </a:endParaRPr>
                    </a:p>
                  </a:txBody>
                  <a:tcPr marL="91399" marR="91399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zh-CN" altLang="en-US" sz="2800" b="0">
                        <a:solidFill>
                          <a:schemeClr val="tx1"/>
                        </a:solidFill>
                      </a:endParaRPr>
                    </a:p>
                  </a:txBody>
                  <a:tcPr marL="91399" marR="91399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zh-CN" altLang="en-US" sz="2800" b="0">
                        <a:solidFill>
                          <a:schemeClr val="tx1"/>
                        </a:solidFill>
                      </a:endParaRPr>
                    </a:p>
                  </a:txBody>
                  <a:tcPr marL="91399" marR="91399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zh-CN" altLang="en-US" sz="2800" b="0">
                        <a:solidFill>
                          <a:schemeClr val="tx1"/>
                        </a:solidFill>
                      </a:endParaRPr>
                    </a:p>
                  </a:txBody>
                  <a:tcPr marL="91399" marR="91399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chemeClr val="tx1"/>
                        </a:solidFill>
                      </a:endParaRPr>
                    </a:p>
                  </a:txBody>
                  <a:tcPr marL="91399" marR="91399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chemeClr val="tx1"/>
                        </a:solidFill>
                      </a:endParaRPr>
                    </a:p>
                  </a:txBody>
                  <a:tcPr marL="91399" marR="91399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450" name="文本框 15"/>
          <p:cNvSpPr txBox="1">
            <a:spLocks noChangeArrowheads="1"/>
          </p:cNvSpPr>
          <p:nvPr/>
        </p:nvSpPr>
        <p:spPr bwMode="auto">
          <a:xfrm>
            <a:off x="2273315" y="1907865"/>
            <a:ext cx="164146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chemeClr val="tx1"/>
                </a:solidFill>
              </a:rPr>
              <a:t>14×7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519254" y="4416127"/>
            <a:ext cx="504825" cy="496887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452" name="文本框 16"/>
          <p:cNvSpPr txBox="1">
            <a:spLocks noChangeArrowheads="1"/>
          </p:cNvSpPr>
          <p:nvPr/>
        </p:nvSpPr>
        <p:spPr bwMode="auto">
          <a:xfrm>
            <a:off x="1985952" y="4439938"/>
            <a:ext cx="48577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</a:rPr>
              <a:t>＋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2462229" y="4409777"/>
            <a:ext cx="504825" cy="503237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454" name="文本框 18"/>
          <p:cNvSpPr txBox="1">
            <a:spLocks noChangeArrowheads="1"/>
          </p:cNvSpPr>
          <p:nvPr/>
        </p:nvSpPr>
        <p:spPr bwMode="auto">
          <a:xfrm>
            <a:off x="2928938" y="4455813"/>
            <a:ext cx="48577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</a:rPr>
              <a:t>＝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3392503" y="4405015"/>
            <a:ext cx="504825" cy="504825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/>
          </a:p>
        </p:txBody>
      </p:sp>
      <p:graphicFrame>
        <p:nvGraphicFramePr>
          <p:cNvPr id="21" name="表格 20"/>
          <p:cNvGraphicFramePr>
            <a:graphicFrameLocks noGrp="1"/>
          </p:cNvGraphicFramePr>
          <p:nvPr/>
        </p:nvGraphicFramePr>
        <p:xfrm>
          <a:off x="4414843" y="2560321"/>
          <a:ext cx="2357457" cy="1071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819"/>
                <a:gridCol w="785819"/>
                <a:gridCol w="785819"/>
              </a:tblGrid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chemeClr val="tx1"/>
                          </a:solidFill>
                        </a:rPr>
                        <a:t>×</a:t>
                      </a:r>
                      <a:endParaRPr lang="zh-CN" altLang="en-US" sz="2800" b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zh-CN" altLang="en-US" sz="2800" b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zh-CN" altLang="en-US" sz="2800" b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zh-CN" altLang="en-US" sz="2800" b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470" name="文本框 21"/>
          <p:cNvSpPr txBox="1">
            <a:spLocks noChangeArrowheads="1"/>
          </p:cNvSpPr>
          <p:nvPr/>
        </p:nvSpPr>
        <p:spPr bwMode="auto">
          <a:xfrm>
            <a:off x="5157803" y="1907865"/>
            <a:ext cx="154305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chemeClr val="tx1"/>
                </a:solidFill>
              </a:rPr>
              <a:t>13×6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4403739" y="4416127"/>
            <a:ext cx="503239" cy="496887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472" name="文本框 23"/>
          <p:cNvSpPr txBox="1">
            <a:spLocks noChangeArrowheads="1"/>
          </p:cNvSpPr>
          <p:nvPr/>
        </p:nvSpPr>
        <p:spPr bwMode="auto">
          <a:xfrm>
            <a:off x="4843472" y="4439938"/>
            <a:ext cx="48577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</a:rPr>
              <a:t>＋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5346715" y="4409777"/>
            <a:ext cx="503239" cy="503237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474" name="文本框 25"/>
          <p:cNvSpPr txBox="1">
            <a:spLocks noChangeArrowheads="1"/>
          </p:cNvSpPr>
          <p:nvPr/>
        </p:nvSpPr>
        <p:spPr bwMode="auto">
          <a:xfrm>
            <a:off x="5837253" y="4455813"/>
            <a:ext cx="48418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</a:rPr>
              <a:t>＝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6276990" y="4414537"/>
            <a:ext cx="504825" cy="503238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aphicFrame>
        <p:nvGraphicFramePr>
          <p:cNvPr id="28" name="表格 27"/>
          <p:cNvGraphicFramePr>
            <a:graphicFrameLocks noGrp="1"/>
          </p:cNvGraphicFramePr>
          <p:nvPr/>
        </p:nvGraphicFramePr>
        <p:xfrm>
          <a:off x="7272365" y="2560321"/>
          <a:ext cx="2214579" cy="1071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193"/>
                <a:gridCol w="738193"/>
                <a:gridCol w="738193"/>
              </a:tblGrid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chemeClr val="tx1"/>
                          </a:solidFill>
                        </a:rPr>
                        <a:t>×</a:t>
                      </a:r>
                      <a:endParaRPr lang="zh-CN" altLang="en-US" sz="2800" b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endParaRPr lang="zh-CN" altLang="en-US" sz="1800" b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>
                        <a:solidFill>
                          <a:schemeClr val="tx1"/>
                        </a:solidFill>
                      </a:endParaRPr>
                    </a:p>
                  </a:txBody>
                  <a:tcPr marL="91477" marR="91477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490" name="文本框 28"/>
          <p:cNvSpPr txBox="1">
            <a:spLocks noChangeArrowheads="1"/>
          </p:cNvSpPr>
          <p:nvPr/>
        </p:nvSpPr>
        <p:spPr bwMode="auto">
          <a:xfrm>
            <a:off x="7843869" y="1890402"/>
            <a:ext cx="178909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chemeClr val="tx1"/>
                </a:solidFill>
              </a:rPr>
              <a:t>12×8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7292990" y="4398664"/>
            <a:ext cx="503239" cy="498475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492" name="文本框 30"/>
          <p:cNvSpPr txBox="1">
            <a:spLocks noChangeArrowheads="1"/>
          </p:cNvSpPr>
          <p:nvPr/>
        </p:nvSpPr>
        <p:spPr bwMode="auto">
          <a:xfrm>
            <a:off x="7772430" y="4420889"/>
            <a:ext cx="484187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</a:rPr>
              <a:t>＋</a:t>
            </a: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8235964" y="4393902"/>
            <a:ext cx="503239" cy="504825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/>
          </a:p>
        </p:txBody>
      </p:sp>
      <p:sp>
        <p:nvSpPr>
          <p:cNvPr id="18494" name="文本框 32"/>
          <p:cNvSpPr txBox="1">
            <a:spLocks noChangeArrowheads="1"/>
          </p:cNvSpPr>
          <p:nvPr/>
        </p:nvSpPr>
        <p:spPr bwMode="auto">
          <a:xfrm>
            <a:off x="8724915" y="4439938"/>
            <a:ext cx="48577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</a:rPr>
              <a:t>＝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9166239" y="4411362"/>
            <a:ext cx="503239" cy="503238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2371740" y="3060388"/>
            <a:ext cx="7207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>
                <a:solidFill>
                  <a:srgbClr val="FF0000"/>
                </a:solidFill>
              </a:rPr>
              <a:t>70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3122615" y="3060388"/>
            <a:ext cx="7207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>
                <a:solidFill>
                  <a:srgbClr val="FF0000"/>
                </a:solidFill>
              </a:rPr>
              <a:t>28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7" name="文本框 36"/>
          <p:cNvSpPr txBox="1">
            <a:spLocks noChangeArrowheads="1"/>
          </p:cNvSpPr>
          <p:nvPr/>
        </p:nvSpPr>
        <p:spPr bwMode="auto">
          <a:xfrm>
            <a:off x="1417653" y="4430414"/>
            <a:ext cx="7207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</a:rPr>
              <a:t>70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2347928" y="4433589"/>
            <a:ext cx="7207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</a:rPr>
              <a:t>28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39" name="文本框 38"/>
          <p:cNvSpPr txBox="1">
            <a:spLocks noChangeArrowheads="1"/>
          </p:cNvSpPr>
          <p:nvPr/>
        </p:nvSpPr>
        <p:spPr bwMode="auto">
          <a:xfrm>
            <a:off x="3284553" y="4394556"/>
            <a:ext cx="7207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</a:rPr>
              <a:t>98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5272100" y="3116967"/>
            <a:ext cx="7207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>
                <a:solidFill>
                  <a:srgbClr val="FF0000"/>
                </a:solidFill>
              </a:rPr>
              <a:t>60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5846775" y="3118555"/>
            <a:ext cx="7207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>
                <a:solidFill>
                  <a:srgbClr val="FF0000"/>
                </a:solidFill>
              </a:rPr>
              <a:t>18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4308489" y="4430414"/>
            <a:ext cx="7207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</a:rPr>
              <a:t>60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>
            <a:off x="5207015" y="4416126"/>
            <a:ext cx="7207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</a:rPr>
              <a:t>18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53" name="文本框 52"/>
          <p:cNvSpPr txBox="1">
            <a:spLocks noChangeArrowheads="1"/>
          </p:cNvSpPr>
          <p:nvPr/>
        </p:nvSpPr>
        <p:spPr bwMode="auto">
          <a:xfrm>
            <a:off x="6151577" y="4430414"/>
            <a:ext cx="7207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</a:rPr>
              <a:t>78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54" name="文本框 53"/>
          <p:cNvSpPr txBox="1">
            <a:spLocks noChangeArrowheads="1"/>
          </p:cNvSpPr>
          <p:nvPr/>
        </p:nvSpPr>
        <p:spPr bwMode="auto">
          <a:xfrm>
            <a:off x="8123249" y="2560322"/>
            <a:ext cx="7207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>
                <a:solidFill>
                  <a:srgbClr val="FF0000"/>
                </a:solidFill>
              </a:rPr>
              <a:t>10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5" name="文本框 54"/>
          <p:cNvSpPr txBox="1">
            <a:spLocks noChangeArrowheads="1"/>
          </p:cNvSpPr>
          <p:nvPr/>
        </p:nvSpPr>
        <p:spPr bwMode="auto">
          <a:xfrm>
            <a:off x="8758249" y="2560323"/>
            <a:ext cx="7207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>
                <a:solidFill>
                  <a:srgbClr val="FF0000"/>
                </a:solidFill>
              </a:rPr>
              <a:t>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6" name="文本框 55"/>
          <p:cNvSpPr txBox="1">
            <a:spLocks noChangeArrowheads="1"/>
          </p:cNvSpPr>
          <p:nvPr/>
        </p:nvSpPr>
        <p:spPr bwMode="auto">
          <a:xfrm>
            <a:off x="7343801" y="3089981"/>
            <a:ext cx="7207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>
                <a:solidFill>
                  <a:srgbClr val="FF0000"/>
                </a:solidFill>
              </a:rPr>
              <a:t>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7" name="文本框 56"/>
          <p:cNvSpPr txBox="1">
            <a:spLocks noChangeArrowheads="1"/>
          </p:cNvSpPr>
          <p:nvPr/>
        </p:nvSpPr>
        <p:spPr bwMode="auto">
          <a:xfrm>
            <a:off x="8058181" y="3105854"/>
            <a:ext cx="7207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>
                <a:solidFill>
                  <a:srgbClr val="FF0000"/>
                </a:solidFill>
              </a:rPr>
              <a:t>80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8" name="文本框 57"/>
          <p:cNvSpPr txBox="1">
            <a:spLocks noChangeArrowheads="1"/>
          </p:cNvSpPr>
          <p:nvPr/>
        </p:nvSpPr>
        <p:spPr bwMode="auto">
          <a:xfrm>
            <a:off x="8769361" y="3104267"/>
            <a:ext cx="7207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>
                <a:solidFill>
                  <a:srgbClr val="FF0000"/>
                </a:solidFill>
              </a:rPr>
              <a:t>16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9" name="文本框 58"/>
          <p:cNvSpPr txBox="1">
            <a:spLocks noChangeArrowheads="1"/>
          </p:cNvSpPr>
          <p:nvPr/>
        </p:nvSpPr>
        <p:spPr bwMode="auto">
          <a:xfrm>
            <a:off x="7199328" y="4401839"/>
            <a:ext cx="7207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</a:rPr>
              <a:t>80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60" name="文本框 59"/>
          <p:cNvSpPr txBox="1">
            <a:spLocks noChangeArrowheads="1"/>
          </p:cNvSpPr>
          <p:nvPr/>
        </p:nvSpPr>
        <p:spPr bwMode="auto">
          <a:xfrm>
            <a:off x="8116903" y="4401839"/>
            <a:ext cx="7207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</a:rPr>
              <a:t>16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61" name="文本框 60"/>
          <p:cNvSpPr txBox="1">
            <a:spLocks noChangeArrowheads="1"/>
          </p:cNvSpPr>
          <p:nvPr/>
        </p:nvSpPr>
        <p:spPr bwMode="auto">
          <a:xfrm>
            <a:off x="9058289" y="4417714"/>
            <a:ext cx="7207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</a:rPr>
              <a:t>96</a:t>
            </a:r>
            <a:endParaRPr lang="zh-CN" alt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2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981326" y="1581152"/>
            <a:ext cx="5857875" cy="2016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Text Box 10"/>
          <p:cNvSpPr/>
          <p:nvPr/>
        </p:nvSpPr>
        <p:spPr>
          <a:xfrm>
            <a:off x="2266951" y="1009650"/>
            <a:ext cx="2626040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买</a:t>
            </a: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个泳圈需要多少钱？</a:t>
            </a:r>
            <a:endParaRPr lang="zh-CN" altLang="en-US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2" name="Text Box 10"/>
          <p:cNvSpPr/>
          <p:nvPr/>
        </p:nvSpPr>
        <p:spPr>
          <a:xfrm>
            <a:off x="4767264" y="3511551"/>
            <a:ext cx="1345240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18×4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3" name="Text Box 10"/>
          <p:cNvSpPr/>
          <p:nvPr/>
        </p:nvSpPr>
        <p:spPr>
          <a:xfrm>
            <a:off x="4767264" y="4108452"/>
            <a:ext cx="2273379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10×3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30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4" name="Text Box 10"/>
          <p:cNvSpPr/>
          <p:nvPr/>
        </p:nvSpPr>
        <p:spPr>
          <a:xfrm>
            <a:off x="4767263" y="4705352"/>
            <a:ext cx="1808508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2×3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5" name="Text Box 10"/>
          <p:cNvSpPr/>
          <p:nvPr/>
        </p:nvSpPr>
        <p:spPr>
          <a:xfrm>
            <a:off x="4767264" y="5300664"/>
            <a:ext cx="2273379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30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＋</a:t>
            </a: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36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3" grpId="0"/>
      <p:bldP spid="17414" grpId="0"/>
      <p:bldP spid="174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7" descr="17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1145" y="100648"/>
            <a:ext cx="1792288" cy="792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TextBox 9"/>
          <p:cNvSpPr txBox="1"/>
          <p:nvPr/>
        </p:nvSpPr>
        <p:spPr>
          <a:xfrm>
            <a:off x="610237" y="892495"/>
            <a:ext cx="8120063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latin typeface="宋体" panose="02010600030101010101" pitchFamily="2" charset="-122"/>
              </a:rPr>
              <a:t>.</a:t>
            </a:r>
            <a:r>
              <a:rPr lang="zh-CN" altLang="en-US" sz="2800" b="1">
                <a:latin typeface="宋体" panose="02010600030101010101" pitchFamily="2" charset="-122"/>
              </a:rPr>
              <a:t>圈一圈，算一算。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36980" y="2079625"/>
            <a:ext cx="9777731" cy="2832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圆角矩形 2"/>
          <p:cNvSpPr/>
          <p:nvPr/>
        </p:nvSpPr>
        <p:spPr>
          <a:xfrm>
            <a:off x="1457326" y="2901315"/>
            <a:ext cx="2453005" cy="1604010"/>
          </a:xfrm>
          <a:prstGeom prst="roundRect">
            <a:avLst/>
          </a:prstGeom>
          <a:noFill/>
          <a:ln w="38100">
            <a:solidFill>
              <a:schemeClr val="accent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美玉体" panose="02010600030101010101" charset="-122"/>
              <a:ea typeface="美玉体" panose="0201060003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29217" y="4918077"/>
            <a:ext cx="1746251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>
                <a:latin typeface="汉仪青云简" panose="00020600040101010101" charset="-122"/>
                <a:ea typeface="汉仪青云简" panose="00020600040101010101" charset="-122"/>
                <a:cs typeface="汉仪青云简" panose="00020600040101010101" charset="-122"/>
                <a:sym typeface="汉仪青云简" panose="00020600040101010101" charset="-122"/>
              </a:rPr>
              <a:t>10×4</a:t>
            </a:r>
            <a:r>
              <a:rPr lang="zh-CN" altLang="en-US" sz="2400">
                <a:latin typeface="汉仪青云简" panose="00020600040101010101" charset="-122"/>
                <a:ea typeface="汉仪青云简" panose="00020600040101010101" charset="-122"/>
                <a:cs typeface="汉仪青云简" panose="00020600040101010101" charset="-122"/>
                <a:sym typeface="汉仪青云简" panose="00020600040101010101" charset="-122"/>
              </a:rPr>
              <a:t>＝</a:t>
            </a:r>
            <a:r>
              <a:rPr lang="en-US" altLang="zh-CN" sz="2400">
                <a:latin typeface="汉仪青云简" panose="00020600040101010101" charset="-122"/>
                <a:ea typeface="汉仪青云简" panose="00020600040101010101" charset="-122"/>
                <a:cs typeface="汉仪青云简" panose="00020600040101010101" charset="-122"/>
                <a:sym typeface="汉仪青云简" panose="00020600040101010101" charset="-122"/>
              </a:rPr>
              <a:t>40</a:t>
            </a:r>
            <a:endParaRPr lang="zh-CN" altLang="en-US" sz="2400">
              <a:latin typeface="汉仪青云简" panose="00020600040101010101" charset="-122"/>
              <a:ea typeface="汉仪青云简" panose="00020600040101010101" charset="-122"/>
              <a:cs typeface="汉仪青云简" panose="00020600040101010101" charset="-122"/>
              <a:sym typeface="汉仪青云简" panose="00020600040101010101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909695" y="2891792"/>
            <a:ext cx="1611631" cy="1613535"/>
          </a:xfrm>
          <a:prstGeom prst="roundRect">
            <a:avLst/>
          </a:prstGeom>
          <a:noFill/>
          <a:ln w="38100">
            <a:solidFill>
              <a:schemeClr val="accent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美玉体" panose="02010600030101010101" charset="-122"/>
              <a:ea typeface="美玉体" panose="0201060003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740977" y="5345432"/>
            <a:ext cx="1746251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>
                <a:latin typeface="汉仪青云简" panose="00020600040101010101" charset="-122"/>
                <a:ea typeface="汉仪青云简" panose="00020600040101010101" charset="-122"/>
                <a:cs typeface="汉仪青云简" panose="00020600040101010101" charset="-122"/>
                <a:sym typeface="汉仪青云简" panose="00020600040101010101" charset="-122"/>
              </a:rPr>
              <a:t>5×4</a:t>
            </a:r>
            <a:r>
              <a:rPr lang="zh-CN" altLang="en-US" sz="2400">
                <a:latin typeface="汉仪青云简" panose="00020600040101010101" charset="-122"/>
                <a:ea typeface="汉仪青云简" panose="00020600040101010101" charset="-122"/>
                <a:cs typeface="汉仪青云简" panose="00020600040101010101" charset="-122"/>
                <a:sym typeface="汉仪青云简" panose="00020600040101010101" charset="-122"/>
              </a:rPr>
              <a:t>＝</a:t>
            </a:r>
            <a:r>
              <a:rPr lang="en-US" altLang="zh-CN" sz="2400">
                <a:latin typeface="汉仪青云简" panose="00020600040101010101" charset="-122"/>
                <a:ea typeface="汉仪青云简" panose="00020600040101010101" charset="-122"/>
                <a:cs typeface="汉仪青云简" panose="00020600040101010101" charset="-122"/>
                <a:sym typeface="汉仪青云简" panose="00020600040101010101" charset="-122"/>
              </a:rPr>
              <a:t>20</a:t>
            </a:r>
            <a:endParaRPr lang="zh-CN" altLang="en-US" sz="2400">
              <a:latin typeface="汉仪青云简" panose="00020600040101010101" charset="-122"/>
              <a:ea typeface="汉仪青云简" panose="00020600040101010101" charset="-122"/>
              <a:cs typeface="汉仪青云简" panose="00020600040101010101" charset="-122"/>
              <a:sym typeface="汉仪青云简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550477" y="5777232"/>
            <a:ext cx="1746251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>
                <a:latin typeface="汉仪青云简" panose="00020600040101010101" charset="-122"/>
                <a:ea typeface="汉仪青云简" panose="00020600040101010101" charset="-122"/>
                <a:cs typeface="汉仪青云简" panose="00020600040101010101" charset="-122"/>
                <a:sym typeface="汉仪青云简" panose="00020600040101010101" charset="-122"/>
              </a:rPr>
              <a:t>20+40</a:t>
            </a:r>
            <a:r>
              <a:rPr lang="zh-CN" altLang="en-US" sz="2400">
                <a:latin typeface="汉仪青云简" panose="00020600040101010101" charset="-122"/>
                <a:ea typeface="汉仪青云简" panose="00020600040101010101" charset="-122"/>
                <a:cs typeface="汉仪青云简" panose="00020600040101010101" charset="-122"/>
                <a:sym typeface="汉仪青云简" panose="00020600040101010101" charset="-122"/>
              </a:rPr>
              <a:t>＝</a:t>
            </a:r>
            <a:r>
              <a:rPr lang="en-US" altLang="zh-CN" sz="2400">
                <a:latin typeface="汉仪青云简" panose="00020600040101010101" charset="-122"/>
                <a:ea typeface="汉仪青云简" panose="00020600040101010101" charset="-122"/>
                <a:cs typeface="汉仪青云简" panose="00020600040101010101" charset="-122"/>
                <a:sym typeface="汉仪青云简" panose="00020600040101010101" charset="-122"/>
              </a:rPr>
              <a:t>60</a:t>
            </a:r>
            <a:endParaRPr lang="zh-CN" altLang="en-US" sz="2400">
              <a:latin typeface="汉仪青云简" panose="00020600040101010101" charset="-122"/>
              <a:ea typeface="汉仪青云简" panose="00020600040101010101" charset="-122"/>
              <a:cs typeface="汉仪青云简" panose="00020600040101010101" charset="-122"/>
              <a:sym typeface="汉仪青云简" panose="00020600040101010101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030346" y="2206625"/>
            <a:ext cx="10712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60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5911215" y="2838450"/>
            <a:ext cx="2688591" cy="57912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美玉体" panose="02010600030101010101" charset="-122"/>
              <a:ea typeface="美玉体" panose="0201060003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722996" y="2839087"/>
            <a:ext cx="59499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sz="240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3</a:t>
            </a:r>
            <a:endParaRPr lang="en-US" sz="2400">
              <a:latin typeface="方正准圆简体" panose="03000509000000000000" charset="-122"/>
              <a:ea typeface="方正准圆简体" panose="03000509000000000000" charset="-122"/>
              <a:cs typeface="方正准圆简体" panose="0300050900000000000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486266" y="2839722"/>
            <a:ext cx="6019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20</a:t>
            </a:r>
            <a:endParaRPr lang="zh-CN" altLang="en-US" sz="2400">
              <a:latin typeface="方正准圆简体" panose="03000509000000000000" charset="-122"/>
              <a:ea typeface="方正准圆简体" panose="03000509000000000000" charset="-122"/>
              <a:cs typeface="方正准圆简体" panose="03000509000000000000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281286" y="2848612"/>
            <a:ext cx="80518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60</a:t>
            </a:r>
            <a:endParaRPr lang="zh-CN" altLang="en-US" sz="2400">
              <a:latin typeface="方正准圆简体" panose="03000509000000000000" charset="-122"/>
              <a:ea typeface="方正准圆简体" panose="03000509000000000000" charset="-122"/>
              <a:cs typeface="方正准圆简体" panose="03000509000000000000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730616" y="3453765"/>
            <a:ext cx="3714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2</a:t>
            </a:r>
            <a:endParaRPr lang="zh-CN" altLang="en-US" sz="2400">
              <a:latin typeface="方正准圆简体" panose="03000509000000000000" charset="-122"/>
              <a:ea typeface="方正准圆简体" panose="03000509000000000000" charset="-122"/>
              <a:cs typeface="方正准圆简体" panose="03000509000000000000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557385" y="3469006"/>
            <a:ext cx="400051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3</a:t>
            </a:r>
            <a:endParaRPr lang="zh-CN" altLang="en-US" sz="2400">
              <a:latin typeface="方正准圆简体" panose="03000509000000000000" charset="-122"/>
              <a:ea typeface="方正准圆简体" panose="03000509000000000000" charset="-122"/>
              <a:cs typeface="方正准圆简体" panose="03000509000000000000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0349865" y="3453765"/>
            <a:ext cx="400051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6</a:t>
            </a:r>
            <a:endParaRPr lang="zh-CN" altLang="en-US" sz="2400">
              <a:latin typeface="方正准圆简体" panose="03000509000000000000" charset="-122"/>
              <a:ea typeface="方正准圆简体" panose="03000509000000000000" charset="-122"/>
              <a:cs typeface="方正准圆简体" panose="03000509000000000000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642986" y="4087497"/>
            <a:ext cx="80518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60</a:t>
            </a:r>
            <a:endParaRPr lang="zh-CN" altLang="en-US" sz="2400">
              <a:latin typeface="方正准圆简体" panose="03000509000000000000" charset="-122"/>
              <a:ea typeface="方正准圆简体" panose="03000509000000000000" charset="-122"/>
              <a:cs typeface="方正准圆简体" panose="03000509000000000000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557385" y="4096387"/>
            <a:ext cx="400051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6</a:t>
            </a:r>
            <a:endParaRPr lang="zh-CN" altLang="en-US" sz="2400">
              <a:latin typeface="方正准圆简体" panose="03000509000000000000" charset="-122"/>
              <a:ea typeface="方正准圆简体" panose="03000509000000000000" charset="-122"/>
              <a:cs typeface="方正准圆简体" panose="03000509000000000000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290175" y="4087497"/>
            <a:ext cx="737871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66</a:t>
            </a:r>
            <a:endParaRPr lang="zh-CN" altLang="en-US" sz="2400">
              <a:latin typeface="方正准圆简体" panose="03000509000000000000" charset="-122"/>
              <a:ea typeface="方正准圆简体" panose="03000509000000000000" charset="-122"/>
              <a:cs typeface="方正准圆简体" panose="03000509000000000000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841740" y="2214245"/>
            <a:ext cx="10712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66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5911215" y="3451862"/>
            <a:ext cx="2713991" cy="493395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美玉体" panose="02010600030101010101" charset="-122"/>
              <a:ea typeface="美玉体" panose="02010600030101010101" charset="-122"/>
            </a:endParaRPr>
          </a:p>
        </p:txBody>
      </p:sp>
      <p:pic>
        <p:nvPicPr>
          <p:cNvPr id="12" name="男9">
            <a:hlinkClick r:id="" action="ppaction://media"/>
          </p:cNvPr>
          <p:cNvPicPr>
            <a:picLocks noRot="1"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945631" y="5798187"/>
            <a:ext cx="619125" cy="619125"/>
          </a:xfrm>
          <a:prstGeom prst="rect">
            <a:avLst/>
          </a:prstGeom>
        </p:spPr>
      </p:pic>
      <p:cxnSp>
        <p:nvCxnSpPr>
          <p:cNvPr id="35" name="直接连接符 34"/>
          <p:cNvCxnSpPr/>
          <p:nvPr/>
        </p:nvCxnSpPr>
        <p:spPr>
          <a:xfrm>
            <a:off x="3892552" y="2890520"/>
            <a:ext cx="27305" cy="1603375"/>
          </a:xfrm>
          <a:prstGeom prst="line">
            <a:avLst/>
          </a:prstGeom>
          <a:ln w="38100" cmpd="sng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10">
            <a:hlinkClick r:id="" action="ppaction://media"/>
          </p:cNvPr>
          <p:cNvPicPr>
            <a:picLocks noRot="1"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39715" y="5527040"/>
            <a:ext cx="412751" cy="4127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4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9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20000" showWhenStopped="0">
                <p:cTn id="1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 showWhenStopped="0">
                <p:cTn id="10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3" grpId="0" animBg="1"/>
      <p:bldP spid="7" grpId="0"/>
      <p:bldP spid="4" grpId="0" animBg="1"/>
      <p:bldP spid="6" grpId="0"/>
      <p:bldP spid="8" grpId="0"/>
      <p:bldP spid="43" grpId="0"/>
      <p:bldP spid="9" grpId="0" animBg="1"/>
      <p:bldP spid="10" grpId="0"/>
      <p:bldP spid="11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1812926" y="1427742"/>
            <a:ext cx="8221663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r>
              <a:rPr lang="zh-CN" altLang="en-US" sz="32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算一算，说一说你是怎样想的。</a:t>
            </a:r>
            <a:endParaRPr lang="zh-CN" altLang="en-US" sz="3200" b="1" dirty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412" name="文本框 5"/>
          <p:cNvSpPr txBox="1">
            <a:spLocks noChangeArrowheads="1"/>
          </p:cNvSpPr>
          <p:nvPr/>
        </p:nvSpPr>
        <p:spPr bwMode="auto">
          <a:xfrm>
            <a:off x="1787524" y="2189741"/>
            <a:ext cx="7932739" cy="3046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3200" dirty="0">
                <a:solidFill>
                  <a:schemeClr val="tx1"/>
                </a:solidFill>
              </a:rPr>
              <a:t>13×3</a:t>
            </a:r>
            <a:r>
              <a:rPr lang="zh-CN" altLang="en-US" sz="3200" dirty="0">
                <a:solidFill>
                  <a:schemeClr val="tx1"/>
                </a:solidFill>
              </a:rPr>
              <a:t>＝       </a:t>
            </a:r>
            <a:r>
              <a:rPr lang="zh-CN" altLang="en-US" sz="3200" dirty="0" smtClean="0">
                <a:solidFill>
                  <a:schemeClr val="tx1"/>
                </a:solidFill>
              </a:rPr>
              <a:t>      </a:t>
            </a:r>
            <a:r>
              <a:rPr lang="en-US" altLang="zh-CN" sz="3200" dirty="0" smtClean="0">
                <a:solidFill>
                  <a:schemeClr val="tx1"/>
                </a:solidFill>
              </a:rPr>
              <a:t>12×5</a:t>
            </a:r>
            <a:r>
              <a:rPr lang="zh-CN" altLang="en-US" sz="3200" dirty="0">
                <a:solidFill>
                  <a:schemeClr val="tx1"/>
                </a:solidFill>
              </a:rPr>
              <a:t>＝        </a:t>
            </a:r>
            <a:r>
              <a:rPr lang="zh-CN" altLang="en-US" sz="3200" dirty="0" smtClean="0">
                <a:solidFill>
                  <a:schemeClr val="tx1"/>
                </a:solidFill>
              </a:rPr>
              <a:t>      </a:t>
            </a:r>
            <a:r>
              <a:rPr lang="en-US" altLang="zh-CN" sz="3200" dirty="0" smtClean="0">
                <a:solidFill>
                  <a:schemeClr val="tx1"/>
                </a:solidFill>
              </a:rPr>
              <a:t>24×2</a:t>
            </a:r>
            <a:r>
              <a:rPr lang="zh-CN" altLang="en-US" sz="3200" dirty="0">
                <a:solidFill>
                  <a:schemeClr val="tx1"/>
                </a:solidFill>
              </a:rPr>
              <a:t>＝         </a:t>
            </a:r>
            <a:r>
              <a:rPr lang="en-US" altLang="zh-CN" sz="3200" dirty="0">
                <a:solidFill>
                  <a:schemeClr val="tx1"/>
                </a:solidFill>
              </a:rPr>
              <a:t>15×3</a:t>
            </a:r>
            <a:r>
              <a:rPr lang="zh-CN" altLang="en-US" sz="3200" dirty="0" smtClean="0">
                <a:solidFill>
                  <a:schemeClr val="tx1"/>
                </a:solidFill>
              </a:rPr>
              <a:t>＝</a:t>
            </a:r>
            <a:r>
              <a:rPr lang="en-US" altLang="zh-CN" sz="3200" dirty="0" smtClean="0">
                <a:solidFill>
                  <a:schemeClr val="tx1"/>
                </a:solidFill>
              </a:rPr>
              <a:t>             31×3</a:t>
            </a:r>
            <a:r>
              <a:rPr lang="zh-CN" altLang="en-US" sz="3200" dirty="0">
                <a:solidFill>
                  <a:schemeClr val="tx1"/>
                </a:solidFill>
              </a:rPr>
              <a:t>＝       </a:t>
            </a:r>
            <a:r>
              <a:rPr lang="zh-CN" altLang="en-US" sz="3200" dirty="0" smtClean="0">
                <a:solidFill>
                  <a:schemeClr val="tx1"/>
                </a:solidFill>
              </a:rPr>
              <a:t>    </a:t>
            </a:r>
            <a:r>
              <a:rPr lang="en-US" altLang="zh-CN" sz="3200" dirty="0">
                <a:solidFill>
                  <a:schemeClr val="tx1"/>
                </a:solidFill>
              </a:rPr>
              <a:t>34×2</a:t>
            </a:r>
            <a:r>
              <a:rPr lang="zh-CN" altLang="en-US" sz="3200" dirty="0">
                <a:solidFill>
                  <a:schemeClr val="tx1"/>
                </a:solidFill>
              </a:rPr>
              <a:t>＝     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zh-CN" sz="3200" dirty="0" smtClean="0">
                <a:solidFill>
                  <a:schemeClr val="tx1"/>
                </a:solidFill>
              </a:rPr>
              <a:t>24×4</a:t>
            </a:r>
            <a:r>
              <a:rPr lang="zh-CN" altLang="en-US" sz="3200" dirty="0">
                <a:solidFill>
                  <a:schemeClr val="tx1"/>
                </a:solidFill>
              </a:rPr>
              <a:t>＝        </a:t>
            </a:r>
            <a:r>
              <a:rPr lang="zh-CN" altLang="en-US" sz="3200" dirty="0" smtClean="0">
                <a:solidFill>
                  <a:schemeClr val="tx1"/>
                </a:solidFill>
              </a:rPr>
              <a:t>     </a:t>
            </a:r>
            <a:r>
              <a:rPr lang="en-US" altLang="zh-CN" sz="3200" dirty="0">
                <a:solidFill>
                  <a:schemeClr val="tx1"/>
                </a:solidFill>
              </a:rPr>
              <a:t>13×5</a:t>
            </a:r>
            <a:r>
              <a:rPr lang="zh-CN" altLang="en-US" sz="3200" dirty="0">
                <a:solidFill>
                  <a:schemeClr val="tx1"/>
                </a:solidFill>
              </a:rPr>
              <a:t>＝      </a:t>
            </a:r>
            <a:endParaRPr lang="zh-CN" altLang="en-US" sz="3200" dirty="0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286107" y="2556446"/>
            <a:ext cx="7366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C00000"/>
                </a:solidFill>
              </a:rPr>
              <a:t>39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857875" y="3556578"/>
            <a:ext cx="7366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C00000"/>
                </a:solidFill>
              </a:rPr>
              <a:t>93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857875" y="2556446"/>
            <a:ext cx="7366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C00000"/>
                </a:solidFill>
              </a:rPr>
              <a:t>60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8358206" y="3532770"/>
            <a:ext cx="7366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C00000"/>
                </a:solidFill>
              </a:rPr>
              <a:t>68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8572520" y="2556446"/>
            <a:ext cx="73501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C00000"/>
                </a:solidFill>
              </a:rPr>
              <a:t>48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3214670" y="4485274"/>
            <a:ext cx="73501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C00000"/>
                </a:solidFill>
              </a:rPr>
              <a:t>96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3286107" y="3485140"/>
            <a:ext cx="7366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C00000"/>
                </a:solidFill>
              </a:rPr>
              <a:t>45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5857875" y="4532903"/>
            <a:ext cx="7366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C00000"/>
                </a:solidFill>
              </a:rPr>
              <a:t>65</a:t>
            </a:r>
            <a:endParaRPr lang="zh-CN" altLang="en-US" sz="280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24201" y="2133602"/>
            <a:ext cx="5857875" cy="2016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Text Box 10"/>
          <p:cNvSpPr/>
          <p:nvPr/>
        </p:nvSpPr>
        <p:spPr>
          <a:xfrm>
            <a:off x="2104887" y="1300491"/>
            <a:ext cx="7939994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小皮艇的价钱是皮球的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倍，一个小皮艇多少元？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08" name="Text Box 10"/>
          <p:cNvSpPr/>
          <p:nvPr/>
        </p:nvSpPr>
        <p:spPr>
          <a:xfrm>
            <a:off x="5402264" y="4205289"/>
            <a:ext cx="1345240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18×4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>
          <a:xfrm>
            <a:off x="1873249" y="1268415"/>
            <a:ext cx="2051051" cy="4465637"/>
          </a:xfrm>
          <a:prstGeom prst="rect">
            <a:avLst/>
          </a:prstGeom>
          <a:noFill/>
          <a:ln w="9525">
            <a:noFill/>
          </a:ln>
        </p:spPr>
        <p:txBody>
          <a:bodyPr>
            <a:normAutofit fontScale="90000"/>
          </a:bodyPr>
          <a:lstStyle/>
          <a:p>
            <a:pPr algn="l" defTabSz="914400" eaLnBrk="1" hangingPunct="1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4800" b="1">
                <a:latin typeface="黑体" panose="02010609060101010101" pitchFamily="49" charset="-122"/>
                <a:sym typeface="Wingdings" panose="05000000000000000000" pitchFamily="2" charset="2"/>
              </a:rPr>
              <a:t>13</a:t>
            </a:r>
            <a:r>
              <a:rPr lang="en-US" altLang="zh-CN" sz="4800" b="1">
                <a:latin typeface="黑体" panose="02010609060101010101" pitchFamily="49" charset="-122"/>
                <a:cs typeface="Arial" panose="020B0604020202020204" pitchFamily="34" charset="0"/>
                <a:sym typeface="Wingdings" panose="05000000000000000000" pitchFamily="2" charset="2"/>
              </a:rPr>
              <a:t>×3</a:t>
            </a:r>
            <a:br>
              <a:rPr lang="en-US" altLang="zh-CN" sz="4800" b="1">
                <a:latin typeface="黑体" panose="02010609060101010101" pitchFamily="49" charset="-122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altLang="zh-CN" sz="4800" b="1">
                <a:latin typeface="黑体" panose="02010609060101010101" pitchFamily="49" charset="-122"/>
                <a:sym typeface="Wingdings" panose="05000000000000000000" pitchFamily="2" charset="2"/>
              </a:rPr>
              <a:t>24×2</a:t>
            </a:r>
            <a:br>
              <a:rPr lang="en-US" altLang="zh-CN" sz="4800" b="1">
                <a:latin typeface="黑体" panose="02010609060101010101" pitchFamily="49" charset="-122"/>
                <a:sym typeface="Wingdings" panose="05000000000000000000" pitchFamily="2" charset="2"/>
              </a:rPr>
            </a:br>
            <a:r>
              <a:rPr lang="en-US" altLang="zh-CN" sz="4800" b="1">
                <a:latin typeface="黑体" panose="02010609060101010101" pitchFamily="49" charset="-122"/>
                <a:sym typeface="Wingdings" panose="05000000000000000000" pitchFamily="2" charset="2"/>
              </a:rPr>
              <a:t>31×3</a:t>
            </a:r>
            <a:br>
              <a:rPr lang="en-US" altLang="zh-CN" sz="4800" b="1">
                <a:latin typeface="黑体" panose="02010609060101010101" pitchFamily="49" charset="-122"/>
                <a:sym typeface="Wingdings" panose="05000000000000000000" pitchFamily="2" charset="2"/>
              </a:rPr>
            </a:br>
            <a:r>
              <a:rPr lang="en-US" altLang="zh-CN" sz="4800" b="1">
                <a:latin typeface="黑体" panose="02010609060101010101" pitchFamily="49" charset="-122"/>
                <a:sym typeface="Wingdings" panose="05000000000000000000" pitchFamily="2" charset="2"/>
              </a:rPr>
              <a:t>24×4</a:t>
            </a:r>
            <a:endParaRPr lang="en-US" altLang="zh-CN" sz="4800" b="1">
              <a:latin typeface="黑体" panose="02010609060101010101" pitchFamily="49" charset="-122"/>
            </a:endParaRPr>
          </a:p>
        </p:txBody>
      </p:sp>
      <p:sp>
        <p:nvSpPr>
          <p:cNvPr id="24579" name="Rectangle 3"/>
          <p:cNvSpPr>
            <a:spLocks noRot="1"/>
          </p:cNvSpPr>
          <p:nvPr/>
        </p:nvSpPr>
        <p:spPr>
          <a:xfrm>
            <a:off x="2411413" y="4581525"/>
            <a:ext cx="4470400" cy="10668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/>
            <a:endParaRPr lang="zh-CN" altLang="zh-CN" sz="8000">
              <a:ea typeface="宋体" panose="02010600030101010101" pitchFamily="2" charset="-122"/>
            </a:endParaRPr>
          </a:p>
        </p:txBody>
      </p:sp>
      <p:sp>
        <p:nvSpPr>
          <p:cNvPr id="24580" name="Rectangle 6"/>
          <p:cNvSpPr>
            <a:spLocks noRot="1"/>
          </p:cNvSpPr>
          <p:nvPr/>
        </p:nvSpPr>
        <p:spPr>
          <a:xfrm>
            <a:off x="5003800" y="1268413"/>
            <a:ext cx="2560639" cy="45148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70×5</a:t>
            </a:r>
            <a:b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</a:b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15×3</a:t>
            </a:r>
            <a:b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</a:b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34×2</a:t>
            </a:r>
            <a:b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</a:b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13×5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3"/>
          <p:cNvSpPr/>
          <p:nvPr/>
        </p:nvSpPr>
        <p:spPr>
          <a:xfrm>
            <a:off x="2587627" y="1368427"/>
            <a:ext cx="6086923" cy="452431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2×4          2×40</a:t>
            </a:r>
            <a:endParaRPr lang="en-US" altLang="zh-CN" sz="4800" b="1" dirty="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5×6          6×50</a:t>
            </a:r>
            <a:endParaRPr lang="en-US" altLang="zh-CN" sz="4800" b="1" dirty="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8×9          8×90</a:t>
            </a:r>
            <a:endParaRPr lang="en-US" altLang="zh-CN" sz="4800" b="1" dirty="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4×7          4×70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5" descr="c:\users\hand\appdata\roaming\360se6\User Data\temp\timg_image&amp;quality=80&amp;size=b9999_10000&amp;sec=1582955204241&amp;di=71d0bfb2681d8f9506e3ae06a8ec2551&amp;imgtype=0&amp;src=http:\\gbres.dfcfw.com\Files\picture\20140425\AB4980FA7AEA03A2A12E5FCC69036023.jp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AutoShape 8" descr="c:\users\hand\appdata\roaming\360se6\User Data\temp\timg_image&amp;quality=80&amp;size=b9999_10000&amp;sec=1582955234708&amp;di=f3b8adf49d84a68663e95dee5b5142ed&amp;imgtype=0&amp;src=http:\\pic2.16pic.com\00\57\89\16pic_5789335_b.jpg.jpg"/>
          <p:cNvSpPr>
            <a:spLocks noChangeAspect="1" noChangeArrowheads="1"/>
          </p:cNvSpPr>
          <p:nvPr/>
        </p:nvSpPr>
        <p:spPr bwMode="auto">
          <a:xfrm>
            <a:off x="307975" y="793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03886" y="425452"/>
            <a:ext cx="6904991" cy="460375"/>
            <a:chOff x="927" y="370"/>
            <a:chExt cx="10874" cy="725"/>
          </a:xfrm>
        </p:grpSpPr>
        <p:sp>
          <p:nvSpPr>
            <p:cNvPr id="12" name="文本框 13"/>
            <p:cNvSpPr txBox="1"/>
            <p:nvPr/>
          </p:nvSpPr>
          <p:spPr>
            <a:xfrm>
              <a:off x="1467" y="370"/>
              <a:ext cx="10334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400" b="1" dirty="0" smtClean="0">
                  <a:effectLst>
                    <a:glow rad="127000">
                      <a:schemeClr val="bg1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买</a:t>
              </a:r>
              <a:r>
                <a:rPr lang="en-US" altLang="zh-CN" sz="2400" b="1" dirty="0" smtClean="0">
                  <a:effectLst>
                    <a:glow rad="127000">
                      <a:schemeClr val="bg1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r>
                <a:rPr lang="zh-CN" altLang="en-US" sz="2400" b="1" dirty="0" smtClean="0">
                  <a:effectLst>
                    <a:glow rad="127000">
                      <a:schemeClr val="bg1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个泳圈需要多少元？</a:t>
              </a:r>
              <a:endParaRPr lang="zh-CN" altLang="en-US" sz="2400" b="1" dirty="0" smtClean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32" name="Picture 44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BFDFD">
                    <a:alpha val="100000"/>
                  </a:srgbClr>
                </a:clrFrom>
                <a:clrTo>
                  <a:srgbClr val="FB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27" y="452"/>
              <a:ext cx="540" cy="561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3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757921" y="106045"/>
            <a:ext cx="3063875" cy="14503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" name="圆角矩形 33"/>
          <p:cNvSpPr/>
          <p:nvPr/>
        </p:nvSpPr>
        <p:spPr>
          <a:xfrm>
            <a:off x="946786" y="2557145"/>
            <a:ext cx="9766935" cy="2593340"/>
          </a:xfrm>
          <a:prstGeom prst="roundRect">
            <a:avLst/>
          </a:prstGeom>
          <a:noFill/>
          <a:ln w="38100">
            <a:solidFill>
              <a:schemeClr val="accent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美玉体" panose="02010600030101010101" charset="-122"/>
              <a:ea typeface="美玉体" panose="02010600030101010101" charset="-122"/>
            </a:endParaRPr>
          </a:p>
        </p:txBody>
      </p:sp>
      <p:sp>
        <p:nvSpPr>
          <p:cNvPr id="38" name="TextBox 45"/>
          <p:cNvSpPr txBox="1"/>
          <p:nvPr/>
        </p:nvSpPr>
        <p:spPr>
          <a:xfrm>
            <a:off x="3914142" y="1322705"/>
            <a:ext cx="27362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2800" dirty="0">
                <a:latin typeface="方正准圆简体" panose="03000509000000000000" charset="-122"/>
                <a:ea typeface="方正准圆简体" panose="03000509000000000000" charset="-122"/>
              </a:rPr>
              <a:t>12×3</a:t>
            </a:r>
            <a:r>
              <a:rPr lang="zh-CN" altLang="en-US" sz="2800" dirty="0">
                <a:latin typeface="方正准圆简体" panose="03000509000000000000" charset="-122"/>
                <a:ea typeface="方正准圆简体" panose="03000509000000000000" charset="-122"/>
              </a:rPr>
              <a:t>＝    </a:t>
            </a:r>
            <a:endParaRPr lang="zh-CN" altLang="en-US" sz="2800" dirty="0">
              <a:latin typeface="方正准圆简体" panose="03000509000000000000" charset="-122"/>
              <a:ea typeface="方正准圆简体" panose="03000509000000000000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225291" y="2532380"/>
            <a:ext cx="0" cy="2585720"/>
          </a:xfrm>
          <a:prstGeom prst="line">
            <a:avLst/>
          </a:prstGeom>
          <a:ln w="38100" cmpd="sng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1322705" y="3689351"/>
            <a:ext cx="2591435" cy="95410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12</a:t>
            </a:r>
            <a:r>
              <a:rPr lang="zh-CN" altLang="en-US" sz="2800" dirty="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＋</a:t>
            </a:r>
            <a:r>
              <a:rPr lang="en-US" altLang="zh-CN" sz="2800" dirty="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12</a:t>
            </a:r>
            <a:r>
              <a:rPr lang="zh-CN" altLang="en-US" sz="2800" dirty="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＋</a:t>
            </a:r>
            <a:r>
              <a:rPr lang="en-US" altLang="zh-CN" sz="2800" dirty="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12</a:t>
            </a:r>
            <a:r>
              <a:rPr lang="zh-CN" altLang="en-US" sz="2800" dirty="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＝</a:t>
            </a:r>
            <a:r>
              <a:rPr lang="en-US" altLang="zh-CN" sz="2800" dirty="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36</a:t>
            </a:r>
            <a:endParaRPr lang="zh-CN" altLang="en-US" sz="2800" dirty="0">
              <a:latin typeface="方正准圆简体" panose="03000509000000000000" charset="-122"/>
              <a:ea typeface="方正准圆简体" panose="03000509000000000000" charset="-122"/>
              <a:cs typeface="方正准圆简体" panose="03000509000000000000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446906" y="3259138"/>
            <a:ext cx="1273175" cy="636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770881" y="3263900"/>
            <a:ext cx="1271588" cy="63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107555" y="3267075"/>
            <a:ext cx="1271588" cy="63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81831" y="4040188"/>
            <a:ext cx="1152525" cy="500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829619" y="4035427"/>
            <a:ext cx="1152525" cy="500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61531" y="4030663"/>
            <a:ext cx="1152525" cy="500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" name="文本框 48"/>
          <p:cNvSpPr txBox="1"/>
          <p:nvPr/>
        </p:nvSpPr>
        <p:spPr>
          <a:xfrm>
            <a:off x="8585836" y="3197860"/>
            <a:ext cx="241236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10×3</a:t>
            </a:r>
            <a:r>
              <a:rPr lang="zh-CN" altLang="en-US" sz="2800" dirty="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＝</a:t>
            </a:r>
            <a:r>
              <a:rPr lang="en-US" altLang="zh-CN" sz="2800" dirty="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30</a:t>
            </a:r>
            <a:endParaRPr lang="zh-CN" altLang="en-US" sz="2800" dirty="0">
              <a:latin typeface="方正准圆简体" panose="03000509000000000000" charset="-122"/>
              <a:ea typeface="方正准圆简体" panose="03000509000000000000" charset="-122"/>
              <a:cs typeface="方正准圆简体" panose="03000509000000000000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693786" y="3663315"/>
            <a:ext cx="241554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2×3</a:t>
            </a:r>
            <a:r>
              <a:rPr lang="zh-CN" altLang="en-US" sz="2800" dirty="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＝</a:t>
            </a:r>
            <a:r>
              <a:rPr lang="en-US" altLang="zh-CN" sz="2800" dirty="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6</a:t>
            </a:r>
            <a:endParaRPr lang="zh-CN" altLang="en-US" sz="2800" dirty="0">
              <a:latin typeface="方正准圆简体" panose="03000509000000000000" charset="-122"/>
              <a:ea typeface="方正准圆简体" panose="03000509000000000000" charset="-122"/>
              <a:cs typeface="方正准圆简体" panose="03000509000000000000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8669656" y="4102735"/>
            <a:ext cx="241363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30</a:t>
            </a:r>
            <a:r>
              <a:rPr lang="zh-CN" altLang="en-US" sz="2800" dirty="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＋</a:t>
            </a:r>
            <a:r>
              <a:rPr lang="en-US" altLang="zh-CN" sz="2800" dirty="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6</a:t>
            </a:r>
            <a:r>
              <a:rPr lang="zh-CN" altLang="en-US" sz="2800" dirty="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＝</a:t>
            </a:r>
            <a:r>
              <a:rPr lang="en-US" altLang="zh-CN" sz="2800" dirty="0">
                <a:latin typeface="方正准圆简体" panose="03000509000000000000" charset="-122"/>
                <a:ea typeface="方正准圆简体" panose="03000509000000000000" charset="-122"/>
                <a:cs typeface="方正准圆简体" panose="03000509000000000000" charset="-122"/>
              </a:rPr>
              <a:t>36</a:t>
            </a:r>
            <a:endParaRPr lang="zh-CN" altLang="en-US" sz="2800" dirty="0">
              <a:latin typeface="方正准圆简体" panose="03000509000000000000" charset="-122"/>
              <a:ea typeface="方正准圆简体" panose="03000509000000000000" charset="-122"/>
              <a:cs typeface="方正准圆简体" panose="03000509000000000000" charset="-122"/>
            </a:endParaRPr>
          </a:p>
        </p:txBody>
      </p:sp>
      <p:sp>
        <p:nvSpPr>
          <p:cNvPr id="77" name="TextBox 10"/>
          <p:cNvSpPr txBox="1"/>
          <p:nvPr/>
        </p:nvSpPr>
        <p:spPr>
          <a:xfrm>
            <a:off x="3446781" y="5455287"/>
            <a:ext cx="3714751" cy="461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2400" b="1" dirty="0" smtClean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答：买</a:t>
            </a:r>
            <a:r>
              <a:rPr lang="en-US" altLang="zh-CN" sz="2400" b="1" dirty="0" smtClean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b="1" dirty="0" smtClean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个泳圈需要</a:t>
            </a:r>
            <a:r>
              <a:rPr lang="en-US" altLang="zh-CN" sz="2400" b="1" dirty="0" smtClean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36</a:t>
            </a:r>
            <a:r>
              <a:rPr lang="zh-CN" altLang="en-US" sz="2400" b="1" dirty="0" smtClean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元。</a:t>
            </a:r>
            <a:endParaRPr lang="zh-CN" altLang="en-US" sz="2400" b="1" dirty="0" smtClean="0"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2" name="圆角矩形 51"/>
          <p:cNvSpPr/>
          <p:nvPr/>
        </p:nvSpPr>
        <p:spPr>
          <a:xfrm>
            <a:off x="9065260" y="1227455"/>
            <a:ext cx="558165" cy="328930"/>
          </a:xfrm>
          <a:prstGeom prst="roundRect">
            <a:avLst/>
          </a:prstGeom>
          <a:noFill/>
          <a:ln w="508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美玉体" panose="02010600030101010101" charset="-122"/>
              <a:ea typeface="美玉体" panose="02010600030101010101" charset="-122"/>
            </a:endParaRPr>
          </a:p>
        </p:txBody>
      </p:sp>
      <p:sp>
        <p:nvSpPr>
          <p:cNvPr id="53" name="圆角矩形 52"/>
          <p:cNvSpPr/>
          <p:nvPr/>
        </p:nvSpPr>
        <p:spPr>
          <a:xfrm>
            <a:off x="4292601" y="3197225"/>
            <a:ext cx="4263391" cy="783590"/>
          </a:xfrm>
          <a:prstGeom prst="roundRect">
            <a:avLst/>
          </a:prstGeom>
          <a:noFill/>
          <a:ln w="508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美玉体" panose="02010600030101010101" charset="-122"/>
              <a:ea typeface="美玉体" panose="02010600030101010101" charset="-122"/>
            </a:endParaRPr>
          </a:p>
        </p:txBody>
      </p:sp>
      <p:sp>
        <p:nvSpPr>
          <p:cNvPr id="54" name="圆角矩形 53"/>
          <p:cNvSpPr/>
          <p:nvPr/>
        </p:nvSpPr>
        <p:spPr>
          <a:xfrm>
            <a:off x="4316095" y="4005580"/>
            <a:ext cx="4248151" cy="586740"/>
          </a:xfrm>
          <a:prstGeom prst="roundRect">
            <a:avLst/>
          </a:prstGeom>
          <a:noFill/>
          <a:ln w="508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美玉体" panose="02010600030101010101" charset="-122"/>
              <a:ea typeface="美玉体" panose="02010600030101010101" charset="-122"/>
            </a:endParaRPr>
          </a:p>
        </p:txBody>
      </p:sp>
      <p:sp>
        <p:nvSpPr>
          <p:cNvPr id="76" name="TextBox 45"/>
          <p:cNvSpPr txBox="1"/>
          <p:nvPr/>
        </p:nvSpPr>
        <p:spPr>
          <a:xfrm>
            <a:off x="5240020" y="1322706"/>
            <a:ext cx="1711960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2800" dirty="0">
                <a:solidFill>
                  <a:srgbClr val="7030A0"/>
                </a:solidFill>
                <a:latin typeface="方正准圆简体" panose="03000509000000000000" charset="-122"/>
                <a:ea typeface="方正准圆简体" panose="03000509000000000000" charset="-122"/>
              </a:rPr>
              <a:t>36</a:t>
            </a:r>
            <a:r>
              <a:rPr lang="zh-CN" altLang="en-US" sz="2800" dirty="0">
                <a:solidFill>
                  <a:srgbClr val="7030A0"/>
                </a:solidFill>
                <a:latin typeface="方正准圆简体" panose="03000509000000000000" charset="-122"/>
                <a:ea typeface="方正准圆简体" panose="03000509000000000000" charset="-122"/>
              </a:rPr>
              <a:t>（元）</a:t>
            </a:r>
            <a:endParaRPr lang="zh-CN" altLang="en-US" sz="2800" dirty="0">
              <a:solidFill>
                <a:srgbClr val="7030A0"/>
              </a:solidFill>
              <a:latin typeface="方正准圆简体" panose="03000509000000000000" charset="-122"/>
              <a:ea typeface="方正准圆简体" panose="03000509000000000000" charset="-122"/>
            </a:endParaRPr>
          </a:p>
        </p:txBody>
      </p:sp>
      <p:sp>
        <p:nvSpPr>
          <p:cNvPr id="11" name="文本框 13"/>
          <p:cNvSpPr txBox="1"/>
          <p:nvPr/>
        </p:nvSpPr>
        <p:spPr>
          <a:xfrm>
            <a:off x="4270375" y="425452"/>
            <a:ext cx="434467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说说你是怎样想的。</a:t>
            </a:r>
            <a:endParaRPr lang="zh-CN" altLang="en-US" sz="2400" b="1" dirty="0" smtClean="0"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男3">
            <a:hlinkClick r:id="" action="ppaction://media"/>
          </p:cNvPr>
          <p:cNvPicPr>
            <a:picLocks noRot="1"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482456" y="5375912"/>
            <a:ext cx="619125" cy="619125"/>
          </a:xfrm>
          <a:prstGeom prst="rect">
            <a:avLst/>
          </a:prstGeom>
        </p:spPr>
      </p:pic>
      <p:pic>
        <p:nvPicPr>
          <p:cNvPr id="5" name="女3">
            <a:hlinkClick r:id="" action="ppaction://media"/>
          </p:cNvPr>
          <p:cNvPicPr>
            <a:picLocks noRot="1"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217410" y="5778500"/>
            <a:ext cx="412751" cy="4127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33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20000" showWhenStopped="0">
                <p:cTn id="9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showWhenStopped="0">
                <p:cTn id="9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4" grpId="0" animBg="1"/>
      <p:bldP spid="38" grpId="0"/>
      <p:bldP spid="36" grpId="0"/>
      <p:bldP spid="49" grpId="0"/>
      <p:bldP spid="50" grpId="0"/>
      <p:bldP spid="51" grpId="0"/>
      <p:bldP spid="77" grpId="0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对角圆角矩形 27"/>
          <p:cNvSpPr/>
          <p:nvPr/>
        </p:nvSpPr>
        <p:spPr>
          <a:xfrm>
            <a:off x="5815013" y="3852828"/>
            <a:ext cx="4143404" cy="2214578"/>
          </a:xfrm>
          <a:prstGeom prst="round2DiagRect">
            <a:avLst/>
          </a:prstGeom>
          <a:solidFill>
            <a:srgbClr val="FFFF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对角圆角矩形 26"/>
          <p:cNvSpPr/>
          <p:nvPr/>
        </p:nvSpPr>
        <p:spPr>
          <a:xfrm>
            <a:off x="1600171" y="3924266"/>
            <a:ext cx="3857652" cy="2286016"/>
          </a:xfrm>
          <a:prstGeom prst="round2DiagRect">
            <a:avLst/>
          </a:prstGeom>
          <a:solidFill>
            <a:srgbClr val="FFFF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321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385858" y="1281060"/>
            <a:ext cx="4719991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743575" y="1281060"/>
            <a:ext cx="445579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2100237" y="709557"/>
            <a:ext cx="7000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淘气和笑笑是这样算的，你看懂了吗？</a:t>
            </a:r>
            <a:endParaRPr lang="zh-CN" altLang="en-US" sz="3200" dirty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43045" y="4067143"/>
            <a:ext cx="364333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淘气将</a:t>
            </a:r>
            <a:r>
              <a:rPr lang="en-US" sz="3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12×3</a:t>
            </a:r>
            <a:r>
              <a:rPr lang="zh-CN" altLang="en-US" sz="3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的点阵平均分成两部分</a:t>
            </a:r>
            <a:r>
              <a:rPr lang="en-US" sz="3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en-US" sz="3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然后用表内乘法和加法计算出结果。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15013" y="3924268"/>
            <a:ext cx="41434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笑笑借助表格的计算方法</a:t>
            </a:r>
            <a:r>
              <a:rPr lang="en-US" sz="3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:</a:t>
            </a:r>
            <a:r>
              <a:rPr lang="zh-CN" altLang="en-US" sz="3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把</a:t>
            </a:r>
            <a:r>
              <a:rPr lang="en-US" sz="3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12</a:t>
            </a:r>
            <a:r>
              <a:rPr lang="zh-CN" altLang="en-US" sz="3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看成</a:t>
            </a:r>
            <a:r>
              <a:rPr lang="en-US" sz="3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10+2,</a:t>
            </a:r>
            <a:r>
              <a:rPr lang="zh-CN" altLang="en-US" sz="3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分别与</a:t>
            </a:r>
            <a:r>
              <a:rPr lang="en-US" sz="3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3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相乘后</a:t>
            </a:r>
            <a:r>
              <a:rPr lang="en-US" sz="3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en-US" sz="3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再把两个积相加。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7" grpId="0" animBg="1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81276" y="1506540"/>
            <a:ext cx="5857875" cy="2016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Text Box 10"/>
          <p:cNvSpPr/>
          <p:nvPr/>
        </p:nvSpPr>
        <p:spPr>
          <a:xfrm>
            <a:off x="1866901" y="935038"/>
            <a:ext cx="2626040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买</a:t>
            </a: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个泳圈需要多少钱？</a:t>
            </a:r>
            <a:endParaRPr lang="zh-CN" altLang="en-US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364" name="Picture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38338" y="3649663"/>
            <a:ext cx="1714500" cy="866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5" name="Picture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95714" y="3649663"/>
            <a:ext cx="1714500" cy="866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6" name="Picture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653089" y="3649663"/>
            <a:ext cx="1714500" cy="866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7" name="Picture 1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81213" y="5006976"/>
            <a:ext cx="1428751" cy="622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8" name="Picture 1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81401" y="5006976"/>
            <a:ext cx="1428751" cy="622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9" name="Picture 1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53026" y="5006976"/>
            <a:ext cx="1428751" cy="622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70" name="Text Box 10"/>
          <p:cNvSpPr/>
          <p:nvPr/>
        </p:nvSpPr>
        <p:spPr>
          <a:xfrm>
            <a:off x="7673976" y="3792538"/>
            <a:ext cx="1234633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10×3</a:t>
            </a: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30</a:t>
            </a:r>
            <a:endParaRPr lang="zh-CN" altLang="en-US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71" name="Text Box 10"/>
          <p:cNvSpPr/>
          <p:nvPr/>
        </p:nvSpPr>
        <p:spPr>
          <a:xfrm>
            <a:off x="7673976" y="4373563"/>
            <a:ext cx="1000595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2×3</a:t>
            </a: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endParaRPr lang="zh-CN" altLang="en-US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72" name="Text Box 10"/>
          <p:cNvSpPr/>
          <p:nvPr/>
        </p:nvSpPr>
        <p:spPr>
          <a:xfrm>
            <a:off x="7673976" y="4940302"/>
            <a:ext cx="1234633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30</a:t>
            </a: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＋</a:t>
            </a: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36</a:t>
            </a:r>
            <a:endParaRPr lang="zh-CN" altLang="en-US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0" grpId="0"/>
      <p:bldP spid="15371" grpId="0"/>
      <p:bldP spid="1537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6519545" y="2159001"/>
          <a:ext cx="4829811" cy="2661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" r:id="rId1" imgW="3000375" imgH="2495550" progId="Paint.Picture">
                  <p:embed/>
                </p:oleObj>
              </mc:Choice>
              <mc:Fallback>
                <p:oleObj name="" r:id="rId1" imgW="3000375" imgH="2495550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519545" y="2159001"/>
                        <a:ext cx="4829811" cy="26612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对象 35"/>
          <p:cNvGraphicFramePr>
            <a:graphicFrameLocks noChangeAspect="1"/>
          </p:cNvGraphicFramePr>
          <p:nvPr/>
        </p:nvGraphicFramePr>
        <p:xfrm>
          <a:off x="1226820" y="2159002"/>
          <a:ext cx="4829811" cy="27743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" r:id="rId3" imgW="3000375" imgH="2495550" progId="Paint.Picture">
                  <p:embed/>
                </p:oleObj>
              </mc:Choice>
              <mc:Fallback>
                <p:oleObj name="" r:id="rId3" imgW="3000375" imgH="2495550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226820" y="2159002"/>
                        <a:ext cx="4829811" cy="27743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AutoShape 5" descr="c:\users\hand\appdata\roaming\360se6\User Data\temp\timg_image&amp;quality=80&amp;size=b9999_10000&amp;sec=1582955204241&amp;di=71d0bfb2681d8f9506e3ae06a8ec2551&amp;imgtype=0&amp;src=http:\\gbres.dfcfw.com\Files\picture\20140425\AB4980FA7AEA03A2A12E5FCC69036023.jp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AutoShape 8" descr="c:\users\hand\appdata\roaming\360se6\User Data\temp\timg_image&amp;quality=80&amp;size=b9999_10000&amp;sec=1582955234708&amp;di=f3b8adf49d84a68663e95dee5b5142ed&amp;imgtype=0&amp;src=http:\\pic2.16pic.com\00\57\89\16pic_5789335_b.jpg.jpg"/>
          <p:cNvSpPr>
            <a:spLocks noChangeAspect="1" noChangeArrowheads="1"/>
          </p:cNvSpPr>
          <p:nvPr/>
        </p:nvSpPr>
        <p:spPr bwMode="auto">
          <a:xfrm>
            <a:off x="307975" y="793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77191" y="425452"/>
            <a:ext cx="7981315" cy="461645"/>
            <a:chOff x="927" y="370"/>
            <a:chExt cx="12569" cy="727"/>
          </a:xfrm>
        </p:grpSpPr>
        <p:sp>
          <p:nvSpPr>
            <p:cNvPr id="12" name="文本框 13"/>
            <p:cNvSpPr txBox="1"/>
            <p:nvPr/>
          </p:nvSpPr>
          <p:spPr>
            <a:xfrm>
              <a:off x="1467" y="370"/>
              <a:ext cx="12029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effectLst>
                    <a:glow rad="127000">
                      <a:schemeClr val="bg1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淘气和笑笑是这样算的，你看懂了吗，与同伴说一说。</a:t>
              </a:r>
              <a:endParaRPr lang="zh-CN" altLang="en-US" sz="2400" b="1" dirty="0" smtClean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32" name="Picture 44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BFDFD">
                    <a:alpha val="100000"/>
                  </a:srgbClr>
                </a:clrFrom>
                <a:clrTo>
                  <a:srgbClr val="FB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27" y="452"/>
              <a:ext cx="540" cy="56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4" name="组合 23"/>
          <p:cNvGrpSpPr/>
          <p:nvPr/>
        </p:nvGrpSpPr>
        <p:grpSpPr>
          <a:xfrm>
            <a:off x="1740535" y="2730502"/>
            <a:ext cx="3864611" cy="921385"/>
            <a:chOff x="4863" y="4473"/>
            <a:chExt cx="6642" cy="1505"/>
          </a:xfrm>
        </p:grpSpPr>
        <p:sp>
          <p:nvSpPr>
            <p:cNvPr id="6" name="MH_Other_7"/>
            <p:cNvSpPr/>
            <p:nvPr/>
          </p:nvSpPr>
          <p:spPr>
            <a:xfrm>
              <a:off x="9440" y="4473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7" name="MH_Other_7"/>
            <p:cNvSpPr/>
            <p:nvPr/>
          </p:nvSpPr>
          <p:spPr>
            <a:xfrm>
              <a:off x="10008" y="4473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9" name="MH_Other_7"/>
            <p:cNvSpPr/>
            <p:nvPr/>
          </p:nvSpPr>
          <p:spPr>
            <a:xfrm>
              <a:off x="10575" y="4473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10" name="MH_Other_7"/>
            <p:cNvSpPr/>
            <p:nvPr/>
          </p:nvSpPr>
          <p:spPr>
            <a:xfrm>
              <a:off x="11143" y="4473"/>
              <a:ext cx="363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11" name="MH_Other_7"/>
            <p:cNvSpPr/>
            <p:nvPr/>
          </p:nvSpPr>
          <p:spPr>
            <a:xfrm>
              <a:off x="9440" y="5040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13" name="MH_Other_7"/>
            <p:cNvSpPr/>
            <p:nvPr/>
          </p:nvSpPr>
          <p:spPr>
            <a:xfrm>
              <a:off x="10008" y="5040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14" name="MH_Other_7"/>
            <p:cNvSpPr/>
            <p:nvPr/>
          </p:nvSpPr>
          <p:spPr>
            <a:xfrm>
              <a:off x="10575" y="5040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15" name="MH_Other_7"/>
            <p:cNvSpPr/>
            <p:nvPr/>
          </p:nvSpPr>
          <p:spPr>
            <a:xfrm>
              <a:off x="11143" y="5040"/>
              <a:ext cx="363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16" name="MH_Other_7"/>
            <p:cNvSpPr/>
            <p:nvPr/>
          </p:nvSpPr>
          <p:spPr>
            <a:xfrm>
              <a:off x="9440" y="5608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18" name="MH_Other_7"/>
            <p:cNvSpPr/>
            <p:nvPr/>
          </p:nvSpPr>
          <p:spPr>
            <a:xfrm>
              <a:off x="10008" y="5608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21" name="MH_Other_7"/>
            <p:cNvSpPr/>
            <p:nvPr/>
          </p:nvSpPr>
          <p:spPr>
            <a:xfrm>
              <a:off x="10575" y="5608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23" name="MH_Other_7"/>
            <p:cNvSpPr/>
            <p:nvPr/>
          </p:nvSpPr>
          <p:spPr>
            <a:xfrm>
              <a:off x="11143" y="5608"/>
              <a:ext cx="363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55" name="MH_Other_7"/>
            <p:cNvSpPr/>
            <p:nvPr/>
          </p:nvSpPr>
          <p:spPr>
            <a:xfrm>
              <a:off x="7130" y="4473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56" name="MH_Other_7"/>
            <p:cNvSpPr/>
            <p:nvPr/>
          </p:nvSpPr>
          <p:spPr>
            <a:xfrm>
              <a:off x="7698" y="4473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57" name="MH_Other_7"/>
            <p:cNvSpPr/>
            <p:nvPr/>
          </p:nvSpPr>
          <p:spPr>
            <a:xfrm>
              <a:off x="8265" y="4473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58" name="MH_Other_7"/>
            <p:cNvSpPr/>
            <p:nvPr/>
          </p:nvSpPr>
          <p:spPr>
            <a:xfrm>
              <a:off x="8833" y="4473"/>
              <a:ext cx="363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59" name="MH_Other_7"/>
            <p:cNvSpPr/>
            <p:nvPr/>
          </p:nvSpPr>
          <p:spPr>
            <a:xfrm>
              <a:off x="7130" y="5040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60" name="MH_Other_7"/>
            <p:cNvSpPr/>
            <p:nvPr/>
          </p:nvSpPr>
          <p:spPr>
            <a:xfrm>
              <a:off x="7698" y="5040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61" name="MH_Other_7"/>
            <p:cNvSpPr/>
            <p:nvPr/>
          </p:nvSpPr>
          <p:spPr>
            <a:xfrm>
              <a:off x="8265" y="5040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62" name="MH_Other_7"/>
            <p:cNvSpPr/>
            <p:nvPr/>
          </p:nvSpPr>
          <p:spPr>
            <a:xfrm>
              <a:off x="8833" y="5040"/>
              <a:ext cx="363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63" name="MH_Other_7"/>
            <p:cNvSpPr/>
            <p:nvPr/>
          </p:nvSpPr>
          <p:spPr>
            <a:xfrm>
              <a:off x="7130" y="5608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64" name="MH_Other_7"/>
            <p:cNvSpPr/>
            <p:nvPr/>
          </p:nvSpPr>
          <p:spPr>
            <a:xfrm>
              <a:off x="7698" y="5608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65" name="MH_Other_7"/>
            <p:cNvSpPr/>
            <p:nvPr/>
          </p:nvSpPr>
          <p:spPr>
            <a:xfrm>
              <a:off x="8265" y="5608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66" name="MH_Other_7"/>
            <p:cNvSpPr/>
            <p:nvPr/>
          </p:nvSpPr>
          <p:spPr>
            <a:xfrm>
              <a:off x="8833" y="5608"/>
              <a:ext cx="363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80" name="MH_Other_7"/>
            <p:cNvSpPr/>
            <p:nvPr/>
          </p:nvSpPr>
          <p:spPr>
            <a:xfrm>
              <a:off x="4863" y="4473"/>
              <a:ext cx="363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81" name="MH_Other_7"/>
            <p:cNvSpPr/>
            <p:nvPr/>
          </p:nvSpPr>
          <p:spPr>
            <a:xfrm>
              <a:off x="5428" y="4473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82" name="MH_Other_7"/>
            <p:cNvSpPr/>
            <p:nvPr/>
          </p:nvSpPr>
          <p:spPr>
            <a:xfrm>
              <a:off x="5995" y="4473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83" name="MH_Other_7"/>
            <p:cNvSpPr/>
            <p:nvPr/>
          </p:nvSpPr>
          <p:spPr>
            <a:xfrm>
              <a:off x="6563" y="4473"/>
              <a:ext cx="363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84" name="MH_Other_7"/>
            <p:cNvSpPr/>
            <p:nvPr/>
          </p:nvSpPr>
          <p:spPr>
            <a:xfrm>
              <a:off x="4863" y="5040"/>
              <a:ext cx="363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85" name="MH_Other_7"/>
            <p:cNvSpPr/>
            <p:nvPr/>
          </p:nvSpPr>
          <p:spPr>
            <a:xfrm>
              <a:off x="5428" y="5040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86" name="MH_Other_7"/>
            <p:cNvSpPr/>
            <p:nvPr/>
          </p:nvSpPr>
          <p:spPr>
            <a:xfrm>
              <a:off x="5995" y="5040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87" name="MH_Other_7"/>
            <p:cNvSpPr/>
            <p:nvPr/>
          </p:nvSpPr>
          <p:spPr>
            <a:xfrm>
              <a:off x="6563" y="5040"/>
              <a:ext cx="363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88" name="MH_Other_7"/>
            <p:cNvSpPr/>
            <p:nvPr/>
          </p:nvSpPr>
          <p:spPr>
            <a:xfrm>
              <a:off x="4863" y="5608"/>
              <a:ext cx="363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89" name="MH_Other_7"/>
            <p:cNvSpPr/>
            <p:nvPr/>
          </p:nvSpPr>
          <p:spPr>
            <a:xfrm>
              <a:off x="5428" y="5608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90" name="MH_Other_7"/>
            <p:cNvSpPr/>
            <p:nvPr/>
          </p:nvSpPr>
          <p:spPr>
            <a:xfrm>
              <a:off x="5995" y="5608"/>
              <a:ext cx="365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  <p:sp>
          <p:nvSpPr>
            <p:cNvPr id="91" name="MH_Other_7"/>
            <p:cNvSpPr/>
            <p:nvPr/>
          </p:nvSpPr>
          <p:spPr>
            <a:xfrm>
              <a:off x="6563" y="5608"/>
              <a:ext cx="363" cy="370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strike="noStrike" kern="0" noProof="1">
                <a:solidFill>
                  <a:prstClr val="white"/>
                </a:solidFill>
                <a:latin typeface="汉仪青云简" panose="00020600040101010101" charset="-122"/>
                <a:ea typeface="汉仪青云简" panose="00020600040101010101" charset="-122"/>
                <a:cs typeface="Times New Roman" panose="02020603050405020304" pitchFamily="18" charset="0"/>
                <a:sym typeface="汉仪青云简" panose="00020600040101010101" charset="-122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8565516" y="2863215"/>
            <a:ext cx="7207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latin typeface="汉仪青云简" panose="00020600040101010101" charset="-122"/>
                <a:ea typeface="汉仪青云简" panose="00020600040101010101" charset="-122"/>
                <a:cs typeface="Caveat" panose="00000500000000000000" charset="0"/>
                <a:sym typeface="汉仪青云简" panose="00020600040101010101" charset="-122"/>
              </a:rPr>
              <a:t>10</a:t>
            </a:r>
            <a:endParaRPr lang="en-US" altLang="zh-CN" sz="2800">
              <a:latin typeface="汉仪青云简" panose="00020600040101010101" charset="-122"/>
              <a:ea typeface="汉仪青云简" panose="00020600040101010101" charset="-122"/>
              <a:cs typeface="Caveat" panose="00000500000000000000" charset="0"/>
              <a:sym typeface="汉仪青云简" panose="00020600040101010101" charset="-122"/>
            </a:endParaRPr>
          </a:p>
        </p:txBody>
      </p:sp>
      <p:sp>
        <p:nvSpPr>
          <p:cNvPr id="30" name="TextBox 48"/>
          <p:cNvSpPr txBox="1"/>
          <p:nvPr/>
        </p:nvSpPr>
        <p:spPr>
          <a:xfrm>
            <a:off x="9516111" y="2855595"/>
            <a:ext cx="7207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latin typeface="汉仪青云简" panose="00020600040101010101" charset="-122"/>
                <a:ea typeface="汉仪青云简" panose="00020600040101010101" charset="-122"/>
                <a:cs typeface="Caveat" panose="00000500000000000000" charset="0"/>
                <a:sym typeface="汉仪青云简" panose="00020600040101010101" charset="-122"/>
              </a:rPr>
              <a:t>2</a:t>
            </a:r>
            <a:endParaRPr lang="en-US" altLang="zh-CN" sz="2800">
              <a:latin typeface="汉仪青云简" panose="00020600040101010101" charset="-122"/>
              <a:ea typeface="汉仪青云简" panose="00020600040101010101" charset="-122"/>
              <a:cs typeface="Caveat" panose="00000500000000000000" charset="0"/>
              <a:sym typeface="汉仪青云简" panose="00020600040101010101" charset="-122"/>
            </a:endParaRPr>
          </a:p>
        </p:txBody>
      </p:sp>
      <p:sp>
        <p:nvSpPr>
          <p:cNvPr id="31" name="TextBox 48"/>
          <p:cNvSpPr txBox="1"/>
          <p:nvPr/>
        </p:nvSpPr>
        <p:spPr>
          <a:xfrm>
            <a:off x="7628891" y="3542665"/>
            <a:ext cx="7207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latin typeface="汉仪青云简" panose="00020600040101010101" charset="-122"/>
                <a:ea typeface="汉仪青云简" panose="00020600040101010101" charset="-122"/>
                <a:cs typeface="Caveat" panose="00000500000000000000" charset="0"/>
                <a:sym typeface="汉仪青云简" panose="00020600040101010101" charset="-122"/>
              </a:rPr>
              <a:t>3</a:t>
            </a:r>
            <a:endParaRPr lang="en-US" altLang="zh-CN" sz="2800">
              <a:latin typeface="汉仪青云简" panose="00020600040101010101" charset="-122"/>
              <a:ea typeface="汉仪青云简" panose="00020600040101010101" charset="-122"/>
              <a:cs typeface="Caveat" panose="00000500000000000000" charset="0"/>
              <a:sym typeface="汉仪青云简" panose="00020600040101010101" charset="-122"/>
            </a:endParaRPr>
          </a:p>
        </p:txBody>
      </p:sp>
      <p:sp>
        <p:nvSpPr>
          <p:cNvPr id="34" name="TextBox 48"/>
          <p:cNvSpPr txBox="1"/>
          <p:nvPr/>
        </p:nvSpPr>
        <p:spPr>
          <a:xfrm>
            <a:off x="8590916" y="3542665"/>
            <a:ext cx="7207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latin typeface="汉仪青云简" panose="00020600040101010101" charset="-122"/>
                <a:ea typeface="汉仪青云简" panose="00020600040101010101" charset="-122"/>
                <a:cs typeface="Caveat" panose="00000500000000000000" charset="0"/>
                <a:sym typeface="汉仪青云简" panose="00020600040101010101" charset="-122"/>
              </a:rPr>
              <a:t>30</a:t>
            </a:r>
            <a:endParaRPr lang="en-US" altLang="zh-CN" sz="2800">
              <a:latin typeface="汉仪青云简" panose="00020600040101010101" charset="-122"/>
              <a:ea typeface="汉仪青云简" panose="00020600040101010101" charset="-122"/>
              <a:cs typeface="Caveat" panose="00000500000000000000" charset="0"/>
              <a:sym typeface="汉仪青云简" panose="00020600040101010101" charset="-122"/>
            </a:endParaRPr>
          </a:p>
        </p:txBody>
      </p:sp>
      <p:sp>
        <p:nvSpPr>
          <p:cNvPr id="37" name="TextBox 48"/>
          <p:cNvSpPr txBox="1"/>
          <p:nvPr/>
        </p:nvSpPr>
        <p:spPr>
          <a:xfrm>
            <a:off x="9516111" y="3542665"/>
            <a:ext cx="7207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latin typeface="汉仪青云简" panose="00020600040101010101" charset="-122"/>
                <a:ea typeface="汉仪青云简" panose="00020600040101010101" charset="-122"/>
                <a:cs typeface="Caveat" panose="00000500000000000000" charset="0"/>
                <a:sym typeface="汉仪青云简" panose="00020600040101010101" charset="-122"/>
              </a:rPr>
              <a:t>6</a:t>
            </a:r>
            <a:endParaRPr lang="en-US" altLang="zh-CN" sz="2800">
              <a:latin typeface="汉仪青云简" panose="00020600040101010101" charset="-122"/>
              <a:ea typeface="汉仪青云简" panose="00020600040101010101" charset="-122"/>
              <a:cs typeface="Caveat" panose="00000500000000000000" charset="0"/>
              <a:sym typeface="汉仪青云简" panose="00020600040101010101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260715" y="4102736"/>
            <a:ext cx="1440180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仪青云简" panose="00020600040101010101" charset="-122"/>
                <a:ea typeface="汉仪青云简" panose="00020600040101010101" charset="-122"/>
                <a:cs typeface="Caveat" panose="00000500000000000000" charset="0"/>
                <a:sym typeface="汉仪青云简" panose="00020600040101010101" charset="-122"/>
              </a:rPr>
              <a:t>30+6=36</a:t>
            </a:r>
            <a:endParaRPr lang="en-US" altLang="zh-CN" sz="2800">
              <a:latin typeface="汉仪青云简" panose="00020600040101010101" charset="-122"/>
              <a:ea typeface="汉仪青云简" panose="00020600040101010101" charset="-122"/>
              <a:cs typeface="Caveat" panose="00000500000000000000" charset="0"/>
              <a:sym typeface="汉仪青云简" panose="00020600040101010101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081531" y="3719830"/>
            <a:ext cx="23368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仪青云简" panose="00020600040101010101" charset="-122"/>
                <a:ea typeface="汉仪青云简" panose="00020600040101010101" charset="-122"/>
                <a:cs typeface="汉仪青云简" panose="00020600040101010101" charset="-122"/>
                <a:sym typeface="汉仪青云简" panose="00020600040101010101" charset="-122"/>
              </a:rPr>
              <a:t>10</a:t>
            </a:r>
            <a:r>
              <a:rPr lang="zh-CN" altLang="zh-CN" sz="2800">
                <a:latin typeface="汉仪青云简" panose="00020600040101010101" charset="-122"/>
                <a:ea typeface="汉仪青云简" panose="00020600040101010101" charset="-122"/>
                <a:cs typeface="汉仪青云简" panose="00020600040101010101" charset="-122"/>
                <a:sym typeface="汉仪青云简" panose="00020600040101010101" charset="-122"/>
              </a:rPr>
              <a:t>×</a:t>
            </a:r>
            <a:r>
              <a:rPr lang="en-US" altLang="zh-CN" sz="2800">
                <a:latin typeface="汉仪青云简" panose="00020600040101010101" charset="-122"/>
                <a:ea typeface="汉仪青云简" panose="00020600040101010101" charset="-122"/>
                <a:cs typeface="汉仪青云简" panose="00020600040101010101" charset="-122"/>
                <a:sym typeface="汉仪青云简" panose="00020600040101010101" charset="-122"/>
              </a:rPr>
              <a:t>3=30</a:t>
            </a:r>
            <a:endParaRPr lang="en-US" altLang="zh-CN" sz="2800">
              <a:latin typeface="汉仪青云简" panose="00020600040101010101" charset="-122"/>
              <a:ea typeface="汉仪青云简" panose="00020600040101010101" charset="-122"/>
              <a:cs typeface="汉仪青云简" panose="00020600040101010101" charset="-122"/>
              <a:sym typeface="汉仪青云简" panose="00020600040101010101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004311" y="3684905"/>
            <a:ext cx="23368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仪青云简" panose="00020600040101010101" charset="-122"/>
                <a:ea typeface="汉仪青云简" panose="00020600040101010101" charset="-122"/>
                <a:cs typeface="汉仪青云简" panose="00020600040101010101" charset="-122"/>
                <a:sym typeface="汉仪青云简" panose="00020600040101010101" charset="-122"/>
              </a:rPr>
              <a:t>2</a:t>
            </a:r>
            <a:r>
              <a:rPr lang="zh-CN" altLang="zh-CN" sz="2800">
                <a:latin typeface="汉仪青云简" panose="00020600040101010101" charset="-122"/>
                <a:ea typeface="汉仪青云简" panose="00020600040101010101" charset="-122"/>
                <a:cs typeface="汉仪青云简" panose="00020600040101010101" charset="-122"/>
                <a:sym typeface="汉仪青云简" panose="00020600040101010101" charset="-122"/>
              </a:rPr>
              <a:t>×</a:t>
            </a:r>
            <a:r>
              <a:rPr lang="en-US" altLang="zh-CN" sz="2800">
                <a:latin typeface="汉仪青云简" panose="00020600040101010101" charset="-122"/>
                <a:ea typeface="汉仪青云简" panose="00020600040101010101" charset="-122"/>
                <a:cs typeface="汉仪青云简" panose="00020600040101010101" charset="-122"/>
                <a:sym typeface="汉仪青云简" panose="00020600040101010101" charset="-122"/>
              </a:rPr>
              <a:t>3=6</a:t>
            </a:r>
            <a:endParaRPr lang="en-US" altLang="zh-CN" sz="2800">
              <a:latin typeface="汉仪青云简" panose="00020600040101010101" charset="-122"/>
              <a:ea typeface="汉仪青云简" panose="00020600040101010101" charset="-122"/>
              <a:cs typeface="汉仪青云简" panose="00020600040101010101" charset="-122"/>
              <a:sym typeface="汉仪青云简" panose="00020600040101010101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611121" y="4171316"/>
            <a:ext cx="1438911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仪青云简" panose="00020600040101010101" charset="-122"/>
                <a:ea typeface="汉仪青云简" panose="00020600040101010101" charset="-122"/>
                <a:cs typeface="Caveat" panose="00000500000000000000" charset="0"/>
                <a:sym typeface="汉仪青云简" panose="00020600040101010101" charset="-122"/>
              </a:rPr>
              <a:t>30+6=36</a:t>
            </a:r>
            <a:endParaRPr lang="en-US" altLang="zh-CN" sz="2800">
              <a:latin typeface="汉仪青云简" panose="00020600040101010101" charset="-122"/>
              <a:ea typeface="汉仪青云简" panose="00020600040101010101" charset="-122"/>
              <a:cs typeface="Caveat" panose="00000500000000000000" charset="0"/>
              <a:sym typeface="汉仪青云简" panose="00020600040101010101" charset="-122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1712595" y="2672715"/>
            <a:ext cx="2932431" cy="108331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latin typeface="汉仪青云简" panose="00020600040101010101" charset="-122"/>
              <a:ea typeface="汉仪青云简" panose="00020600040101010101" charset="-122"/>
              <a:sym typeface="汉仪青云简" panose="00020600040101010101" charset="-122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4700906" y="2672080"/>
            <a:ext cx="932815" cy="108331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latin typeface="汉仪青云简" panose="00020600040101010101" charset="-122"/>
              <a:ea typeface="汉仪青云简" panose="00020600040101010101" charset="-122"/>
              <a:sym typeface="汉仪青云简" panose="00020600040101010101" charset="-122"/>
            </a:endParaRPr>
          </a:p>
        </p:txBody>
      </p:sp>
      <p:pic>
        <p:nvPicPr>
          <p:cNvPr id="46" name="图片 45" descr="cebd597b4f985832d90e43e1efe000f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9866" y="4933315"/>
            <a:ext cx="6027420" cy="1812290"/>
          </a:xfrm>
          <a:prstGeom prst="rect">
            <a:avLst/>
          </a:prstGeom>
        </p:spPr>
      </p:pic>
      <p:sp>
        <p:nvSpPr>
          <p:cNvPr id="159" name="TextBox 3"/>
          <p:cNvSpPr txBox="1"/>
          <p:nvPr/>
        </p:nvSpPr>
        <p:spPr>
          <a:xfrm>
            <a:off x="3271520" y="5548630"/>
            <a:ext cx="538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20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都是把整体</a:t>
            </a:r>
            <a:r>
              <a:rPr lang="en-US" altLang="zh-CN" sz="20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20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分块</a:t>
            </a:r>
            <a:r>
              <a:rPr lang="en-US" altLang="zh-CN" sz="20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en-US" sz="20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求积，再求这些积的和； </a:t>
            </a:r>
            <a:endParaRPr lang="zh-CN" altLang="en-US" sz="20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60" name="TextBox 3"/>
          <p:cNvSpPr txBox="1"/>
          <p:nvPr/>
        </p:nvSpPr>
        <p:spPr>
          <a:xfrm>
            <a:off x="3271521" y="5973447"/>
            <a:ext cx="54222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0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在整体</a:t>
            </a:r>
            <a:r>
              <a:rPr lang="en-US" altLang="zh-CN" sz="20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20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分块</a:t>
            </a:r>
            <a:r>
              <a:rPr lang="en-US" altLang="zh-CN" sz="20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en-US" sz="20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时，可以分成相同的部分，</a:t>
            </a:r>
            <a:r>
              <a:rPr lang="en-US" altLang="zh-CN" sz="20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endParaRPr lang="en-US" altLang="zh-CN" sz="20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0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0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也可以分成不同的部分。</a:t>
            </a:r>
            <a:endParaRPr lang="zh-CN" altLang="en-US" sz="20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62" name="TextBox 55"/>
          <p:cNvSpPr txBox="1"/>
          <p:nvPr/>
        </p:nvSpPr>
        <p:spPr>
          <a:xfrm>
            <a:off x="3390266" y="5094605"/>
            <a:ext cx="372046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MV Boli" panose="02000500030200090000" pitchFamily="2" charset="0"/>
              </a:rPr>
              <a:t>点子图和表格的异同点：</a:t>
            </a:r>
            <a:endParaRPr lang="zh-CN" altLang="en-US" sz="20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MV Boli" panose="02000500030200090000" pitchFamily="2" charset="0"/>
            </a:endParaRPr>
          </a:p>
        </p:txBody>
      </p:sp>
      <p:pic>
        <p:nvPicPr>
          <p:cNvPr id="8" name="男5">
            <a:hlinkClick r:id="" action="ppaction://media"/>
          </p:cNvPr>
          <p:cNvPicPr>
            <a:picLocks noRot="1"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86240" y="5407027"/>
            <a:ext cx="619125" cy="619125"/>
          </a:xfrm>
          <a:prstGeom prst="rect">
            <a:avLst/>
          </a:prstGeom>
        </p:spPr>
      </p:pic>
      <p:pic>
        <p:nvPicPr>
          <p:cNvPr id="17" name="女6">
            <a:hlinkClick r:id="" action="ppaction://media"/>
          </p:cNvPr>
          <p:cNvPicPr>
            <a:picLocks noRot="1"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embed="rId10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028556" y="5349242"/>
            <a:ext cx="619125" cy="619125"/>
          </a:xfrm>
          <a:prstGeom prst="rect">
            <a:avLst/>
          </a:prstGeom>
        </p:spPr>
      </p:pic>
      <p:pic>
        <p:nvPicPr>
          <p:cNvPr id="20" name="男6">
            <a:hlinkClick r:id="" action="ppaction://media"/>
          </p:cNvPr>
          <p:cNvPicPr>
            <a:picLocks noRot="1" noChangeAspect="1"/>
          </p:cNvPicPr>
          <p:nvPr>
            <a:audioFile r:link="rId11"/>
            <p:extLst>
              <p:ext uri="{DAA4B4D4-6D71-4841-9C94-3DE7FCFB9230}">
                <p14:media xmlns:p14="http://schemas.microsoft.com/office/powerpoint/2010/main" r:embed="rId1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647680" y="5238752"/>
            <a:ext cx="619125" cy="619125"/>
          </a:xfrm>
          <a:prstGeom prst="rect">
            <a:avLst/>
          </a:prstGeom>
        </p:spPr>
      </p:pic>
      <p:pic>
        <p:nvPicPr>
          <p:cNvPr id="35" name="图片 34" descr="88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10843527" y="3757890"/>
            <a:ext cx="955040" cy="964565"/>
          </a:xfrm>
          <a:prstGeom prst="rect">
            <a:avLst/>
          </a:prstGeom>
        </p:spPr>
      </p:pic>
      <p:pic>
        <p:nvPicPr>
          <p:cNvPr id="33" name="图片 2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8757921" y="106045"/>
            <a:ext cx="3063875" cy="145034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15"/>
            </p:custDataLst>
          </p:nvPr>
        </p:nvGraphicFramePr>
        <p:xfrm>
          <a:off x="7529829" y="2785747"/>
          <a:ext cx="2808288" cy="1368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096"/>
                <a:gridCol w="936096"/>
                <a:gridCol w="936096"/>
              </a:tblGrid>
              <a:tr h="684530">
                <a:tc>
                  <a:txBody>
                    <a:bodyPr/>
                    <a:lstStyle/>
                    <a:p>
                      <a:pPr algn="ctr"/>
                      <a:endParaRPr lang="en-US" altLang="zh-CN" sz="2800" b="0" smtClean="0">
                        <a:solidFill>
                          <a:schemeClr val="tx1"/>
                        </a:solidFill>
                        <a:latin typeface="汉仪青云简" panose="00020600040101010101" charset="-122"/>
                        <a:ea typeface="汉仪青云简" panose="00020600040101010101" charset="-122"/>
                        <a:sym typeface="汉仪青云简" panose="00020600040101010101" charset="-122"/>
                      </a:endParaRPr>
                    </a:p>
                  </a:txBody>
                  <a:tcPr marL="91449" marR="91449" marT="45734" marB="4573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chemeClr val="tx1"/>
                        </a:solidFill>
                        <a:latin typeface="汉仪青云简" panose="00020600040101010101" charset="-122"/>
                        <a:ea typeface="汉仪青云简" panose="00020600040101010101" charset="-122"/>
                        <a:sym typeface="汉仪青云简" panose="00020600040101010101" charset="-122"/>
                      </a:endParaRPr>
                    </a:p>
                  </a:txBody>
                  <a:tcPr marL="91449" marR="91449" marT="45734" marB="4573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chemeClr val="tx1"/>
                        </a:solidFill>
                        <a:latin typeface="汉仪青云简" panose="00020600040101010101" charset="-122"/>
                        <a:ea typeface="汉仪青云简" panose="00020600040101010101" charset="-122"/>
                        <a:sym typeface="汉仪青云简" panose="00020600040101010101" charset="-122"/>
                      </a:endParaRPr>
                    </a:p>
                  </a:txBody>
                  <a:tcPr marL="91449" marR="91449" marT="45734" marB="4573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chemeClr val="tx1"/>
                        </a:solidFill>
                        <a:latin typeface="汉仪青云简" panose="00020600040101010101" charset="-122"/>
                        <a:ea typeface="汉仪青云简" panose="00020600040101010101" charset="-122"/>
                        <a:sym typeface="汉仪青云简" panose="00020600040101010101" charset="-122"/>
                      </a:endParaRPr>
                    </a:p>
                  </a:txBody>
                  <a:tcPr marL="91449" marR="91449" marT="45734" marB="4573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chemeClr val="tx1"/>
                        </a:solidFill>
                        <a:latin typeface="汉仪青云简" panose="00020600040101010101" charset="-122"/>
                        <a:ea typeface="汉仪青云简" panose="00020600040101010101" charset="-122"/>
                        <a:sym typeface="汉仪青云简" panose="00020600040101010101" charset="-122"/>
                      </a:endParaRPr>
                    </a:p>
                  </a:txBody>
                  <a:tcPr marL="91449" marR="91449" marT="45734" marB="4573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chemeClr val="tx1"/>
                        </a:solidFill>
                        <a:latin typeface="汉仪青云简" panose="00020600040101010101" charset="-122"/>
                        <a:ea typeface="汉仪青云简" panose="00020600040101010101" charset="-122"/>
                        <a:sym typeface="汉仪青云简" panose="00020600040101010101" charset="-122"/>
                      </a:endParaRPr>
                    </a:p>
                  </a:txBody>
                  <a:tcPr marL="91449" marR="91449" marT="45734" marB="4573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TextBox 48"/>
          <p:cNvSpPr txBox="1"/>
          <p:nvPr/>
        </p:nvSpPr>
        <p:spPr>
          <a:xfrm>
            <a:off x="7656831" y="2860040"/>
            <a:ext cx="7207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汉仪青云简" panose="00020600040101010101" charset="-122"/>
                <a:ea typeface="汉仪青云简" panose="00020600040101010101" charset="-122"/>
                <a:cs typeface="Caveat" panose="00000500000000000000" charset="0"/>
                <a:sym typeface="汉仪青云简" panose="00020600040101010101" charset="-122"/>
              </a:rPr>
              <a:t>×</a:t>
            </a:r>
            <a:endParaRPr lang="zh-CN" altLang="en-US" sz="2800">
              <a:latin typeface="汉仪青云简" panose="00020600040101010101" charset="-122"/>
              <a:ea typeface="汉仪青云简" panose="00020600040101010101" charset="-122"/>
              <a:cs typeface="Caveat" panose="00000500000000000000" charset="0"/>
              <a:sym typeface="汉仪青云简" panose="0002060004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407A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407A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407A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407A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407A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1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78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8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showWhenStopped="0">
                <p:cTn id="8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showWhenStopped="0">
                <p:cTn id="8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showWhenStopped="0">
                <p:cTn id="8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showWhenStopped="0">
                <p:cTn id="8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showWhenStopped="0">
                <p:cTn id="9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49" grpId="0"/>
      <p:bldP spid="30" grpId="0"/>
      <p:bldP spid="31" grpId="0"/>
      <p:bldP spid="31" grpId="1"/>
      <p:bldP spid="34" grpId="0"/>
      <p:bldP spid="37" grpId="0"/>
      <p:bldP spid="39" grpId="0"/>
      <p:bldP spid="41" grpId="0"/>
      <p:bldP spid="42" grpId="0"/>
      <p:bldP spid="43" grpId="0"/>
      <p:bldP spid="43" grpId="1"/>
      <p:bldP spid="44" grpId="0" animBg="1"/>
      <p:bldP spid="45" grpId="0" animBg="1"/>
      <p:bldP spid="159" grpId="0"/>
      <p:bldP spid="160" grpId="0"/>
      <p:bldP spid="1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2027217" y="1138248"/>
            <a:ext cx="468789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32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圈一圈，算一算。</a:t>
            </a:r>
            <a:endParaRPr lang="zh-CN" altLang="en-US" sz="32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5364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500167" y="1838326"/>
            <a:ext cx="9144000" cy="2795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圆角矩形 8"/>
          <p:cNvSpPr/>
          <p:nvPr/>
        </p:nvSpPr>
        <p:spPr>
          <a:xfrm>
            <a:off x="1785886" y="2624142"/>
            <a:ext cx="1214447" cy="78581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1785886" y="3481398"/>
            <a:ext cx="1214447" cy="78581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3071770" y="2624142"/>
            <a:ext cx="1214447" cy="78581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3071770" y="3481398"/>
            <a:ext cx="1214447" cy="78581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4286217" y="2624142"/>
            <a:ext cx="1214447" cy="78581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4286217" y="3481398"/>
            <a:ext cx="1214447" cy="78581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4214778" y="1909764"/>
            <a:ext cx="9286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mtClean="0">
                <a:ea typeface="楷体_GB2312"/>
              </a:rPr>
              <a:t>60</a:t>
            </a:r>
            <a:endParaRPr lang="zh-CN" altLang="en-US" sz="3200">
              <a:ea typeface="楷体_GB231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58182" y="2481267"/>
            <a:ext cx="642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mtClean="0">
                <a:solidFill>
                  <a:schemeClr val="tx1"/>
                </a:solidFill>
                <a:ea typeface="楷体_GB2312"/>
              </a:rPr>
              <a:t>20</a:t>
            </a:r>
            <a:endParaRPr lang="zh-CN" altLang="en-US" sz="3200">
              <a:solidFill>
                <a:schemeClr val="tx1"/>
              </a:solidFill>
              <a:ea typeface="楷体_GB231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15438" y="2552706"/>
            <a:ext cx="642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mtClean="0">
                <a:solidFill>
                  <a:schemeClr val="tx1"/>
                </a:solidFill>
                <a:ea typeface="楷体_GB2312"/>
              </a:rPr>
              <a:t>3</a:t>
            </a:r>
            <a:endParaRPr lang="zh-CN" altLang="en-US" sz="3200">
              <a:solidFill>
                <a:schemeClr val="tx1"/>
              </a:solidFill>
              <a:ea typeface="楷体_GB231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929818" y="2481267"/>
            <a:ext cx="642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mtClean="0">
                <a:solidFill>
                  <a:schemeClr val="tx1"/>
                </a:solidFill>
                <a:ea typeface="楷体_GB2312"/>
              </a:rPr>
              <a:t>60</a:t>
            </a:r>
            <a:endParaRPr lang="zh-CN" altLang="en-US" sz="3200">
              <a:solidFill>
                <a:schemeClr val="tx1"/>
              </a:solidFill>
              <a:ea typeface="楷体_GB231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429621" y="3124210"/>
            <a:ext cx="642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mtClean="0">
                <a:solidFill>
                  <a:schemeClr val="tx1"/>
                </a:solidFill>
                <a:ea typeface="楷体_GB2312"/>
              </a:rPr>
              <a:t>2</a:t>
            </a:r>
            <a:endParaRPr lang="zh-CN" altLang="en-US" sz="3200">
              <a:solidFill>
                <a:schemeClr val="tx1"/>
              </a:solidFill>
              <a:ea typeface="楷体_GB231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86877" y="3124210"/>
            <a:ext cx="642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mtClean="0">
                <a:solidFill>
                  <a:schemeClr val="tx1"/>
                </a:solidFill>
                <a:ea typeface="楷体_GB2312"/>
              </a:rPr>
              <a:t>3</a:t>
            </a:r>
            <a:endParaRPr lang="zh-CN" altLang="en-US" sz="3200">
              <a:solidFill>
                <a:schemeClr val="tx1"/>
              </a:solidFill>
              <a:ea typeface="楷体_GB231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001257" y="3124210"/>
            <a:ext cx="642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mtClean="0">
                <a:solidFill>
                  <a:schemeClr val="tx1"/>
                </a:solidFill>
                <a:ea typeface="楷体_GB2312"/>
              </a:rPr>
              <a:t>6</a:t>
            </a:r>
            <a:endParaRPr lang="zh-CN" altLang="en-US" sz="3200">
              <a:solidFill>
                <a:schemeClr val="tx1"/>
              </a:solidFill>
              <a:ea typeface="楷体_GB231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358182" y="3695712"/>
            <a:ext cx="642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mtClean="0">
                <a:solidFill>
                  <a:schemeClr val="tx1"/>
                </a:solidFill>
                <a:ea typeface="楷体_GB2312"/>
              </a:rPr>
              <a:t>60</a:t>
            </a:r>
            <a:endParaRPr lang="zh-CN" altLang="en-US" sz="3200">
              <a:solidFill>
                <a:schemeClr val="tx1"/>
              </a:solidFill>
              <a:ea typeface="楷体_GB231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215438" y="3753881"/>
            <a:ext cx="642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mtClean="0">
                <a:solidFill>
                  <a:schemeClr val="tx1"/>
                </a:solidFill>
                <a:ea typeface="楷体_GB2312"/>
              </a:rPr>
              <a:t>6</a:t>
            </a:r>
            <a:endParaRPr lang="zh-CN" altLang="en-US" sz="3200">
              <a:solidFill>
                <a:schemeClr val="tx1"/>
              </a:solidFill>
              <a:ea typeface="楷体_GB231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858381" y="3753880"/>
            <a:ext cx="642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mtClean="0">
                <a:solidFill>
                  <a:schemeClr val="tx1"/>
                </a:solidFill>
                <a:ea typeface="楷体_GB2312"/>
              </a:rPr>
              <a:t>66</a:t>
            </a:r>
            <a:endParaRPr lang="zh-CN" altLang="en-US" sz="3200">
              <a:solidFill>
                <a:schemeClr val="tx1"/>
              </a:solidFill>
              <a:ea typeface="楷体_GB231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715373" y="1909763"/>
            <a:ext cx="642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mtClean="0">
                <a:solidFill>
                  <a:srgbClr val="C00000"/>
                </a:solidFill>
                <a:ea typeface="楷体_GB2312"/>
              </a:rPr>
              <a:t>66</a:t>
            </a:r>
            <a:endParaRPr lang="zh-CN" altLang="en-US" sz="3200">
              <a:solidFill>
                <a:srgbClr val="C00000"/>
              </a:solidFill>
              <a:ea typeface="楷体_GB231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895601" y="1628777"/>
            <a:ext cx="5857875" cy="2016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Text Box 10"/>
          <p:cNvSpPr/>
          <p:nvPr/>
        </p:nvSpPr>
        <p:spPr>
          <a:xfrm>
            <a:off x="2181225" y="1057275"/>
            <a:ext cx="2626040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买</a:t>
            </a: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个泳圈需要多少钱？</a:t>
            </a:r>
            <a:endParaRPr lang="zh-CN" altLang="en-US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6" name="Text Box 10"/>
          <p:cNvSpPr/>
          <p:nvPr/>
        </p:nvSpPr>
        <p:spPr>
          <a:xfrm>
            <a:off x="4681539" y="3559177"/>
            <a:ext cx="2273379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12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10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＋</a:t>
            </a: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7" name="Text Box 10"/>
          <p:cNvSpPr/>
          <p:nvPr/>
        </p:nvSpPr>
        <p:spPr>
          <a:xfrm>
            <a:off x="4681539" y="4156077"/>
            <a:ext cx="2273379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10×3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30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8" name="Text Box 10"/>
          <p:cNvSpPr/>
          <p:nvPr/>
        </p:nvSpPr>
        <p:spPr>
          <a:xfrm>
            <a:off x="4681537" y="4752977"/>
            <a:ext cx="1808508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2×3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9" name="Text Box 10"/>
          <p:cNvSpPr/>
          <p:nvPr/>
        </p:nvSpPr>
        <p:spPr>
          <a:xfrm>
            <a:off x="4681539" y="5348289"/>
            <a:ext cx="2273379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30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＋</a:t>
            </a: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36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  <p:bldP spid="18438" grpId="0"/>
      <p:bldP spid="184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ebd597b4f985832d90e43e1efe000f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02891" y="4982847"/>
            <a:ext cx="6109335" cy="1417955"/>
          </a:xfrm>
          <a:prstGeom prst="rect">
            <a:avLst/>
          </a:prstGeom>
        </p:spPr>
      </p:pic>
      <p:sp>
        <p:nvSpPr>
          <p:cNvPr id="15363" name="TextBox 9"/>
          <p:cNvSpPr txBox="1"/>
          <p:nvPr/>
        </p:nvSpPr>
        <p:spPr>
          <a:xfrm>
            <a:off x="3289301" y="5151120"/>
            <a:ext cx="5676265" cy="10156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sz="2000" b="1">
                <a:latin typeface="方正准圆简体" panose="03000509000000000000" charset="-122"/>
                <a:ea typeface="方正准圆简体" panose="03000509000000000000" charset="-122"/>
              </a:rPr>
              <a:t>表格法是把两位数分成整十数和一位数</a:t>
            </a:r>
            <a:r>
              <a:rPr lang="zh-CN" sz="2000" b="1">
                <a:latin typeface="方正准圆简体" panose="03000509000000000000" charset="-122"/>
                <a:ea typeface="方正准圆简体" panose="03000509000000000000" charset="-122"/>
              </a:rPr>
              <a:t>，</a:t>
            </a:r>
            <a:r>
              <a:rPr sz="2000" b="1">
                <a:latin typeface="方正准圆简体" panose="03000509000000000000" charset="-122"/>
                <a:ea typeface="方正准圆简体" panose="03000509000000000000" charset="-122"/>
              </a:rPr>
              <a:t>然后分别和另一个乘数相乘，最后把所得的积加起来。</a:t>
            </a:r>
            <a:endParaRPr lang="zh-CN" altLang="en-US" sz="2000" b="1">
              <a:latin typeface="方正准圆简体" panose="03000509000000000000" charset="-122"/>
              <a:ea typeface="方正准圆简体" panose="03000509000000000000" charset="-122"/>
            </a:endParaRPr>
          </a:p>
        </p:txBody>
      </p:sp>
      <p:pic>
        <p:nvPicPr>
          <p:cNvPr id="15362" name="图片 7" descr="17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1145" y="100648"/>
            <a:ext cx="1792288" cy="792162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1654175" y="2853690"/>
          <a:ext cx="1836000" cy="1036320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612000"/>
                <a:gridCol w="612000"/>
                <a:gridCol w="612000"/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×</a:t>
                      </a:r>
                      <a:endParaRPr lang="en-US" altLang="zh-CN" sz="2800" b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10</a:t>
                      </a:r>
                      <a:endParaRPr lang="en-US" altLang="zh-CN" sz="2800" b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4</a:t>
                      </a:r>
                      <a:endParaRPr lang="en-US" altLang="zh-CN" sz="2800" b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7</a:t>
                      </a:r>
                      <a:endParaRPr lang="en-US" altLang="zh-CN" sz="2800" b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0" name="文本框 15"/>
          <p:cNvSpPr txBox="1"/>
          <p:nvPr/>
        </p:nvSpPr>
        <p:spPr>
          <a:xfrm>
            <a:off x="1866265" y="2205356"/>
            <a:ext cx="137731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Arial" panose="020B0604020202020204" pitchFamily="34" charset="0"/>
              </a:rPr>
              <a:t>14×7=</a:t>
            </a:r>
            <a:endParaRPr lang="en-US" altLang="zh-CN" sz="2800">
              <a:latin typeface="Arial" panose="020B0604020202020204" pitchFamily="34" charset="0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1370014" y="4116388"/>
            <a:ext cx="504825" cy="496888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rgbClr val="BBE0E3">
              <a:shade val="50000"/>
            </a:srgbClr>
          </a:lnRef>
          <a:fillRef idx="1">
            <a:srgbClr val="BBE0E3"/>
          </a:fillRef>
          <a:effectRef idx="0">
            <a:srgbClr val="BBE0E3"/>
          </a:effectRef>
          <a:fontRef idx="minor">
            <a:srgbClr val="FFFFFF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43" name="文本框 16"/>
          <p:cNvSpPr txBox="1"/>
          <p:nvPr/>
        </p:nvSpPr>
        <p:spPr>
          <a:xfrm>
            <a:off x="1866902" y="4138613"/>
            <a:ext cx="4857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Arial" panose="020B0604020202020204" pitchFamily="34" charset="0"/>
              </a:rPr>
              <a:t>＋</a:t>
            </a:r>
            <a:endParaRPr lang="zh-CN" altLang="en-US" sz="2800">
              <a:latin typeface="Arial" panose="020B0604020202020204" pitchFamily="34" charset="0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2312989" y="4110038"/>
            <a:ext cx="504825" cy="503238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rgbClr val="BBE0E3">
              <a:shade val="50000"/>
            </a:srgbClr>
          </a:lnRef>
          <a:fillRef idx="1">
            <a:srgbClr val="BBE0E3"/>
          </a:fillRef>
          <a:effectRef idx="0">
            <a:srgbClr val="BBE0E3"/>
          </a:effectRef>
          <a:fontRef idx="minor">
            <a:srgbClr val="FFFFFF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45" name="文本框 18"/>
          <p:cNvSpPr txBox="1"/>
          <p:nvPr/>
        </p:nvSpPr>
        <p:spPr>
          <a:xfrm>
            <a:off x="2803526" y="4154488"/>
            <a:ext cx="4857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Arial" panose="020B0604020202020204" pitchFamily="34" charset="0"/>
              </a:rPr>
              <a:t>＝</a:t>
            </a:r>
            <a:endParaRPr lang="zh-CN" altLang="en-US" sz="2800">
              <a:latin typeface="Arial" panose="020B0604020202020204" pitchFamily="34" charset="0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3243263" y="4103690"/>
            <a:ext cx="504825" cy="504825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rgbClr val="BBE0E3">
              <a:shade val="50000"/>
            </a:srgbClr>
          </a:lnRef>
          <a:fillRef idx="1">
            <a:srgbClr val="BBE0E3"/>
          </a:fillRef>
          <a:effectRef idx="0">
            <a:srgbClr val="BBE0E3"/>
          </a:effectRef>
          <a:fontRef idx="minor">
            <a:srgbClr val="FFFFFF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</a:endParaRPr>
          </a:p>
        </p:txBody>
      </p:sp>
      <p:graphicFrame>
        <p:nvGraphicFramePr>
          <p:cNvPr id="47" name="表格 46"/>
          <p:cNvGraphicFramePr>
            <a:graphicFrameLocks noGrp="1"/>
          </p:cNvGraphicFramePr>
          <p:nvPr/>
        </p:nvGraphicFramePr>
        <p:xfrm>
          <a:off x="5123815" y="2853690"/>
          <a:ext cx="1836000" cy="1036320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612000"/>
                <a:gridCol w="612000"/>
                <a:gridCol w="612000"/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×</a:t>
                      </a:r>
                      <a:endParaRPr lang="en-US" altLang="zh-CN" sz="2800" b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10</a:t>
                      </a:r>
                      <a:endParaRPr lang="en-US" altLang="zh-CN" sz="2800" b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3</a:t>
                      </a:r>
                      <a:endParaRPr lang="en-US" altLang="zh-CN" sz="2800" b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6</a:t>
                      </a:r>
                      <a:endParaRPr lang="en-US" altLang="zh-CN" sz="2800" b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8" name="文本框 21"/>
          <p:cNvSpPr txBox="1"/>
          <p:nvPr/>
        </p:nvSpPr>
        <p:spPr>
          <a:xfrm>
            <a:off x="5396231" y="2205356"/>
            <a:ext cx="1399540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Arial" panose="020B0604020202020204" pitchFamily="34" charset="0"/>
              </a:rPr>
              <a:t>13×6=</a:t>
            </a:r>
            <a:endParaRPr lang="en-US" altLang="zh-CN" sz="2800">
              <a:latin typeface="Arial" panose="020B0604020202020204" pitchFamily="34" charset="0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4841241" y="4116388"/>
            <a:ext cx="503239" cy="496888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rgbClr val="BBE0E3">
              <a:shade val="50000"/>
            </a:srgbClr>
          </a:lnRef>
          <a:fillRef idx="1">
            <a:srgbClr val="BBE0E3"/>
          </a:fillRef>
          <a:effectRef idx="0">
            <a:srgbClr val="BBE0E3"/>
          </a:effectRef>
          <a:fontRef idx="minor">
            <a:srgbClr val="FFFFFF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62" name="文本框 23"/>
          <p:cNvSpPr txBox="1"/>
          <p:nvPr/>
        </p:nvSpPr>
        <p:spPr>
          <a:xfrm>
            <a:off x="5338130" y="4138613"/>
            <a:ext cx="4857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Arial" panose="020B0604020202020204" pitchFamily="34" charset="0"/>
              </a:rPr>
              <a:t>＋</a:t>
            </a:r>
            <a:endParaRPr lang="zh-CN" altLang="en-US" sz="2800">
              <a:latin typeface="Arial" panose="020B0604020202020204" pitchFamily="34" charset="0"/>
            </a:endParaRPr>
          </a:p>
        </p:txBody>
      </p:sp>
      <p:sp>
        <p:nvSpPr>
          <p:cNvPr id="63" name="圆角矩形 62"/>
          <p:cNvSpPr/>
          <p:nvPr/>
        </p:nvSpPr>
        <p:spPr>
          <a:xfrm>
            <a:off x="5784215" y="4110038"/>
            <a:ext cx="503239" cy="503238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rgbClr val="BBE0E3">
              <a:shade val="50000"/>
            </a:srgbClr>
          </a:lnRef>
          <a:fillRef idx="1">
            <a:srgbClr val="BBE0E3"/>
          </a:fillRef>
          <a:effectRef idx="0">
            <a:srgbClr val="BBE0E3"/>
          </a:effectRef>
          <a:fontRef idx="minor">
            <a:srgbClr val="FFFFFF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64" name="文本框 25"/>
          <p:cNvSpPr txBox="1"/>
          <p:nvPr/>
        </p:nvSpPr>
        <p:spPr>
          <a:xfrm>
            <a:off x="6274753" y="4154488"/>
            <a:ext cx="48418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Arial" panose="020B0604020202020204" pitchFamily="34" charset="0"/>
              </a:rPr>
              <a:t>＝</a:t>
            </a:r>
            <a:endParaRPr lang="zh-CN" altLang="en-US" sz="2800">
              <a:latin typeface="Arial" panose="020B0604020202020204" pitchFamily="34" charset="0"/>
            </a:endParaRPr>
          </a:p>
        </p:txBody>
      </p:sp>
      <p:sp>
        <p:nvSpPr>
          <p:cNvPr id="65" name="圆角矩形 64"/>
          <p:cNvSpPr/>
          <p:nvPr/>
        </p:nvSpPr>
        <p:spPr>
          <a:xfrm>
            <a:off x="6714492" y="4114800"/>
            <a:ext cx="504825" cy="503238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rgbClr val="BBE0E3">
              <a:shade val="50000"/>
            </a:srgbClr>
          </a:lnRef>
          <a:fillRef idx="1">
            <a:srgbClr val="BBE0E3"/>
          </a:fillRef>
          <a:effectRef idx="0">
            <a:srgbClr val="BBE0E3"/>
          </a:effectRef>
          <a:fontRef idx="minor">
            <a:srgbClr val="FFFFFF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</a:endParaRPr>
          </a:p>
        </p:txBody>
      </p:sp>
      <p:graphicFrame>
        <p:nvGraphicFramePr>
          <p:cNvPr id="66" name="表格 65"/>
          <p:cNvGraphicFramePr>
            <a:graphicFrameLocks noGrp="1"/>
          </p:cNvGraphicFramePr>
          <p:nvPr/>
        </p:nvGraphicFramePr>
        <p:xfrm>
          <a:off x="8585835" y="2836228"/>
          <a:ext cx="1836000" cy="1036320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612000"/>
                <a:gridCol w="612000"/>
                <a:gridCol w="612000"/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×</a:t>
                      </a:r>
                      <a:endParaRPr lang="en-US" altLang="zh-CN" sz="2800" b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0" name="文本框 28"/>
          <p:cNvSpPr txBox="1"/>
          <p:nvPr/>
        </p:nvSpPr>
        <p:spPr>
          <a:xfrm>
            <a:off x="8931275" y="2205356"/>
            <a:ext cx="15875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Arial" panose="020B0604020202020204" pitchFamily="34" charset="0"/>
              </a:rPr>
              <a:t>12×8=</a:t>
            </a:r>
            <a:endParaRPr lang="en-US" altLang="zh-CN" sz="2800">
              <a:latin typeface="Arial" panose="020B0604020202020204" pitchFamily="34" charset="0"/>
            </a:endParaRPr>
          </a:p>
        </p:txBody>
      </p:sp>
      <p:sp>
        <p:nvSpPr>
          <p:cNvPr id="71" name="圆角矩形 70"/>
          <p:cNvSpPr/>
          <p:nvPr/>
        </p:nvSpPr>
        <p:spPr>
          <a:xfrm>
            <a:off x="8303261" y="4098927"/>
            <a:ext cx="503239" cy="498475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rgbClr val="BBE0E3">
              <a:shade val="50000"/>
            </a:srgbClr>
          </a:lnRef>
          <a:fillRef idx="1">
            <a:srgbClr val="BBE0E3"/>
          </a:fillRef>
          <a:effectRef idx="0">
            <a:srgbClr val="BBE0E3"/>
          </a:effectRef>
          <a:fontRef idx="minor">
            <a:srgbClr val="FFFFFF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72" name="文本框 30"/>
          <p:cNvSpPr txBox="1"/>
          <p:nvPr/>
        </p:nvSpPr>
        <p:spPr>
          <a:xfrm>
            <a:off x="8800149" y="4121150"/>
            <a:ext cx="48418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Arial" panose="020B0604020202020204" pitchFamily="34" charset="0"/>
              </a:rPr>
              <a:t>＋</a:t>
            </a:r>
            <a:endParaRPr lang="zh-CN" altLang="en-US" sz="2800">
              <a:latin typeface="Arial" panose="020B0604020202020204" pitchFamily="34" charset="0"/>
            </a:endParaRPr>
          </a:p>
        </p:txBody>
      </p:sp>
      <p:sp>
        <p:nvSpPr>
          <p:cNvPr id="73" name="圆角矩形 72"/>
          <p:cNvSpPr/>
          <p:nvPr/>
        </p:nvSpPr>
        <p:spPr>
          <a:xfrm>
            <a:off x="9246235" y="4092577"/>
            <a:ext cx="503239" cy="504825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rgbClr val="BBE0E3">
              <a:shade val="50000"/>
            </a:srgbClr>
          </a:lnRef>
          <a:fillRef idx="1">
            <a:srgbClr val="BBE0E3"/>
          </a:fillRef>
          <a:effectRef idx="0">
            <a:srgbClr val="BBE0E3"/>
          </a:effectRef>
          <a:fontRef idx="minor">
            <a:srgbClr val="FFFFFF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74" name="文本框 32"/>
          <p:cNvSpPr txBox="1"/>
          <p:nvPr/>
        </p:nvSpPr>
        <p:spPr>
          <a:xfrm>
            <a:off x="9735186" y="4138613"/>
            <a:ext cx="4857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Arial" panose="020B0604020202020204" pitchFamily="34" charset="0"/>
              </a:rPr>
              <a:t>＝</a:t>
            </a:r>
            <a:endParaRPr lang="zh-CN" altLang="en-US" sz="2800">
              <a:latin typeface="Arial" panose="020B0604020202020204" pitchFamily="34" charset="0"/>
            </a:endParaRPr>
          </a:p>
        </p:txBody>
      </p:sp>
      <p:sp>
        <p:nvSpPr>
          <p:cNvPr id="75" name="圆角矩形 74"/>
          <p:cNvSpPr/>
          <p:nvPr/>
        </p:nvSpPr>
        <p:spPr>
          <a:xfrm>
            <a:off x="10176510" y="4111625"/>
            <a:ext cx="503239" cy="503238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rgbClr val="BBE0E3">
              <a:shade val="50000"/>
            </a:srgbClr>
          </a:lnRef>
          <a:fillRef idx="1">
            <a:srgbClr val="BBE0E3"/>
          </a:fillRef>
          <a:effectRef idx="0">
            <a:srgbClr val="BBE0E3"/>
          </a:effectRef>
          <a:fontRef idx="minor">
            <a:srgbClr val="FFFFFF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2250440" y="3407729"/>
            <a:ext cx="7207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70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2845753" y="3407729"/>
            <a:ext cx="7207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28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1268414" y="4129089"/>
            <a:ext cx="7207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70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2198688" y="4132264"/>
            <a:ext cx="7207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28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3135313" y="4132264"/>
            <a:ext cx="7207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98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5700079" y="3406141"/>
            <a:ext cx="7207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60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6302693" y="3407729"/>
            <a:ext cx="7207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18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4745991" y="4129089"/>
            <a:ext cx="7207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60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5644516" y="4114801"/>
            <a:ext cx="7207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18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6589079" y="4129089"/>
            <a:ext cx="7207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78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9151939" y="2880996"/>
            <a:ext cx="7207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10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9786939" y="2869883"/>
            <a:ext cx="7207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2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8528686" y="3393123"/>
            <a:ext cx="7207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8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9170036" y="3395029"/>
            <a:ext cx="7207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80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9798051" y="3393441"/>
            <a:ext cx="7207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16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8191184" y="4115119"/>
            <a:ext cx="7207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80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9127174" y="4100514"/>
            <a:ext cx="7207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16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10068560" y="4116389"/>
            <a:ext cx="7207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96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2970848" y="2205039"/>
            <a:ext cx="7207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98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6448744" y="2205039"/>
            <a:ext cx="7207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78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9927908" y="2205039"/>
            <a:ext cx="7207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7030A0"/>
                </a:solidFill>
                <a:latin typeface="Arial" panose="020B0604020202020204" pitchFamily="34" charset="0"/>
              </a:rPr>
              <a:t>96</a:t>
            </a:r>
            <a:endParaRPr lang="en-US" altLang="zh-CN" sz="28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106" name="TextBox 9"/>
          <p:cNvSpPr txBox="1"/>
          <p:nvPr/>
        </p:nvSpPr>
        <p:spPr>
          <a:xfrm>
            <a:off x="1410335" y="1011877"/>
            <a:ext cx="8120063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</a:rPr>
              <a:t>想一想，填一填。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pic>
        <p:nvPicPr>
          <p:cNvPr id="2" name="女11">
            <a:hlinkClick r:id="" action="ppaction://media"/>
          </p:cNvPr>
          <p:cNvPicPr>
            <a:picLocks noRot="1"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207126" y="1010922"/>
            <a:ext cx="619125" cy="619125"/>
          </a:xfrm>
          <a:prstGeom prst="rect">
            <a:avLst/>
          </a:prstGeom>
        </p:spPr>
      </p:pic>
      <p:pic>
        <p:nvPicPr>
          <p:cNvPr id="4" name="女12">
            <a:hlinkClick r:id="" action="ppaction://media"/>
          </p:cNvPr>
          <p:cNvPicPr>
            <a:picLocks noRot="1"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784466" y="1010922"/>
            <a:ext cx="619125" cy="619125"/>
          </a:xfrm>
          <a:prstGeom prst="rect">
            <a:avLst/>
          </a:prstGeom>
        </p:spPr>
      </p:pic>
      <p:pic>
        <p:nvPicPr>
          <p:cNvPr id="5" name="男11">
            <a:hlinkClick r:id="" action="ppaction://media"/>
          </p:cNvPr>
          <p:cNvPicPr>
            <a:picLocks noRot="1"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800466" y="892812"/>
            <a:ext cx="619125" cy="619125"/>
          </a:xfrm>
          <a:prstGeom prst="rect">
            <a:avLst/>
          </a:prstGeom>
        </p:spPr>
      </p:pic>
      <p:pic>
        <p:nvPicPr>
          <p:cNvPr id="7" name="20210602_121805">
            <a:hlinkClick r:id="" action="ppaction://media"/>
          </p:cNvPr>
          <p:cNvPicPr>
            <a:picLocks noRot="1"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10120" y="1630045"/>
            <a:ext cx="619125" cy="6191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37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8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1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showWhenStopped="0">
                <p:cTn id="1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 showWhenStopped="0">
                <p:cTn id="12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20000" showWhenStopped="0">
                <p:cTn id="12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 showWhenStopped="0">
                <p:cTn id="1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showWhenStopped="0">
                <p:cTn id="1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20000" showWhenStopped="0">
                <p:cTn id="1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showWhenStopped="0">
                <p:cTn id="12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5363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101" grpId="0"/>
      <p:bldP spid="102" grpId="0"/>
      <p:bldP spid="103" grpId="0"/>
    </p:bldLst>
  </p:timing>
</p:sld>
</file>

<file path=ppt/tags/tag1.xml><?xml version="1.0" encoding="utf-8"?>
<p:tagLst xmlns:p="http://schemas.openxmlformats.org/presentationml/2006/main">
  <p:tag name="KSO_WM_UNIT_TABLE_BEAUTIFY" val="smartTable{bff65ba1-7278-4268-a639-883da1daa31c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957</Words>
  <Application>WPS 演示</Application>
  <PresentationFormat>自定义</PresentationFormat>
  <Paragraphs>327</Paragraphs>
  <Slides>15</Slides>
  <Notes>0</Notes>
  <HiddenSlides>0</HiddenSlides>
  <MMClips>11</MMClips>
  <ScaleCrop>false</ScaleCrop>
  <HeadingPairs>
    <vt:vector size="8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黑体</vt:lpstr>
      <vt:lpstr>美玉体</vt:lpstr>
      <vt:lpstr>方正准圆简体</vt:lpstr>
      <vt:lpstr>华文楷体</vt:lpstr>
      <vt:lpstr>汉仪青云简</vt:lpstr>
      <vt:lpstr>Times New Roman</vt:lpstr>
      <vt:lpstr>Caveat</vt:lpstr>
      <vt:lpstr>MV Boli</vt:lpstr>
      <vt:lpstr>楷体_GB2312</vt:lpstr>
      <vt:lpstr>新宋体</vt:lpstr>
      <vt:lpstr>楷体_GB2312</vt:lpstr>
      <vt:lpstr>Arial</vt:lpstr>
      <vt:lpstr>Calibri</vt:lpstr>
      <vt:lpstr>Arial Unicode MS</vt:lpstr>
      <vt:lpstr>RomanS</vt:lpstr>
      <vt:lpstr>第一PPT模板网-WWW.1PPT.COM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13×3 24×2 31×3 24×4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2022-06-04T11:25:00Z</cp:lastPrinted>
  <dcterms:created xsi:type="dcterms:W3CDTF">2022-06-04T11:25:00Z</dcterms:created>
  <dcterms:modified xsi:type="dcterms:W3CDTF">2023-10-31T06:30:57Z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A3206CA7203348DDB4D6963853171F12_12</vt:lpwstr>
  </property>
  <property fmtid="{D5CDD505-2E9C-101B-9397-08002B2CF9AE}" pid="3" name="KSOProductBuildVer">
    <vt:lpwstr>2052-12.1.0.15712</vt:lpwstr>
  </property>
</Properties>
</file>