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315" r:id="rId3"/>
    <p:sldId id="316" r:id="rId5"/>
    <p:sldId id="317" r:id="rId6"/>
    <p:sldId id="318" r:id="rId7"/>
    <p:sldId id="319" r:id="rId8"/>
    <p:sldId id="320" r:id="rId9"/>
    <p:sldId id="321" r:id="rId10"/>
    <p:sldId id="322" r:id="rId11"/>
    <p:sldId id="323" r:id="rId12"/>
    <p:sldId id="324" r:id="rId13"/>
    <p:sldId id="325" r:id="rId14"/>
  </p:sldIdLst>
  <p:sldSz cx="9144000" cy="5143500" type="screen16x9"/>
  <p:notesSz cx="6858000" cy="9144000"/>
  <p:embeddedFontLst>
    <p:embeddedFont>
      <p:font typeface="等线" panose="02010600030101010101" pitchFamily="2" charset="-122"/>
      <p:regular r:id="rId19"/>
    </p:embeddedFont>
    <p:embeddedFont>
      <p:font typeface="微软雅黑" panose="020B0503020204020204" charset="-122"/>
      <p:regular r:id="rId20"/>
    </p:embeddedFont>
    <p:embeddedFont>
      <p:font typeface="楷体" panose="02010609060101010101" pitchFamily="49" charset="-122"/>
      <p:regular r:id="rId21"/>
    </p:embeddedFont>
    <p:embeddedFont>
      <p:font typeface="黑体" panose="02010609060101010101" pitchFamily="49" charset="-122"/>
      <p:regular r:id="rId22"/>
    </p:embeddedFont>
  </p:embeddedFontLst>
  <p:custDataLst>
    <p:tags r:id="rId23"/>
  </p:custDataLst>
  <p:defaultTextStyle>
    <a:defPPr>
      <a:defRPr lang="zh-CN"/>
    </a:defPPr>
    <a:lvl1pPr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1pPr>
    <a:lvl2pPr marL="342900" indent="1143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2pPr>
    <a:lvl3pPr marL="685800" indent="2286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3pPr>
    <a:lvl4pPr marL="1028700" indent="3429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4pPr>
    <a:lvl5pPr marL="1371600" indent="457200" algn="l" defTabSz="685800" rtl="0" fontAlgn="base">
      <a:spcBef>
        <a:spcPct val="0"/>
      </a:spcBef>
      <a:spcAft>
        <a:spcPct val="0"/>
      </a:spcAft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5pPr>
    <a:lvl6pPr marL="2286000" algn="l" defTabSz="914400" rtl="0" eaLnBrk="1" latinLnBrk="0" hangingPunct="1"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6pPr>
    <a:lvl7pPr marL="2743200" algn="l" defTabSz="914400" rtl="0" eaLnBrk="1" latinLnBrk="0" hangingPunct="1"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7pPr>
    <a:lvl8pPr marL="3200400" algn="l" defTabSz="914400" rtl="0" eaLnBrk="1" latinLnBrk="0" hangingPunct="1"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8pPr>
    <a:lvl9pPr marL="3657600" algn="l" defTabSz="914400" rtl="0" eaLnBrk="1" latinLnBrk="0" hangingPunct="1">
      <a:defRPr sz="1300" kern="1200">
        <a:solidFill>
          <a:schemeClr val="tx1"/>
        </a:solidFill>
        <a:latin typeface="等线" panose="02010600030101010101" pitchFamily="2" charset="-122"/>
        <a:ea typeface="等线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94" userDrawn="1">
          <p15:clr>
            <a:srgbClr val="A4A3A4"/>
          </p15:clr>
        </p15:guide>
        <p15:guide id="2" pos="45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7030A0"/>
    <a:srgbClr val="FFE5B9"/>
    <a:srgbClr val="D39867"/>
    <a:srgbClr val="F1DECF"/>
    <a:srgbClr val="F8EFE8"/>
    <a:srgbClr val="E9CBB5"/>
    <a:srgbClr val="88AD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88" autoAdjust="0"/>
    <p:restoredTop sz="94255" autoAdjust="0"/>
  </p:normalViewPr>
  <p:slideViewPr>
    <p:cSldViewPr snapToGrid="0">
      <p:cViewPr varScale="1">
        <p:scale>
          <a:sx n="155" d="100"/>
          <a:sy n="155" d="100"/>
        </p:scale>
        <p:origin x="-636" y="-78"/>
      </p:cViewPr>
      <p:guideLst>
        <p:guide orient="horz" pos="894"/>
        <p:guide pos="453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3" Type="http://schemas.openxmlformats.org/officeDocument/2006/relationships/tags" Target="tags/tag55.xml"/><Relationship Id="rId22" Type="http://schemas.openxmlformats.org/officeDocument/2006/relationships/font" Target="fonts/font4.fntdata"/><Relationship Id="rId21" Type="http://schemas.openxmlformats.org/officeDocument/2006/relationships/font" Target="fonts/font3.fntdata"/><Relationship Id="rId20" Type="http://schemas.openxmlformats.org/officeDocument/2006/relationships/font" Target="fonts/font2.fntdata"/><Relationship Id="rId2" Type="http://schemas.openxmlformats.org/officeDocument/2006/relationships/theme" Target="theme/theme1.xml"/><Relationship Id="rId19" Type="http://schemas.openxmlformats.org/officeDocument/2006/relationships/font" Target="fonts/font1.fntdata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78243B8-AC0E-4480-9250-2A5451B2C95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2376770-8345-47EA-8C9F-1C2CE60911C8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0E676417-5D80-4A13-B4F5-5210A503B220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二级</a:t>
            </a:r>
            <a:endParaRPr lang="zh-CN" altLang="en-US" noProof="0"/>
          </a:p>
          <a:p>
            <a:pPr lvl="2"/>
            <a:r>
              <a:rPr lang="zh-CN" altLang="en-US" noProof="0"/>
              <a:t>三级</a:t>
            </a:r>
            <a:endParaRPr lang="zh-CN" altLang="en-US" noProof="0"/>
          </a:p>
          <a:p>
            <a:pPr lvl="3"/>
            <a:r>
              <a:rPr lang="zh-CN" altLang="en-US" noProof="0"/>
              <a:t>四级</a:t>
            </a:r>
            <a:endParaRPr lang="zh-CN" altLang="en-US" noProof="0"/>
          </a:p>
          <a:p>
            <a:pPr lvl="4"/>
            <a:r>
              <a:rPr lang="zh-CN" altLang="en-US" noProof="0"/>
              <a:t>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C715FFDC-66E7-4109-AE52-E69BD73EFA4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614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614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771671D5-4B21-4840-B1BF-65E82548795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457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4579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ED61E48-8EED-4114-87AB-0465037C93AD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662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662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30BA0EE-6974-4381-A31A-3616428647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819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819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6549DB0-5AD2-43DA-A5A6-D8AFC3DAA33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024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024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5A7EF32F-90D3-4BC9-AE6B-8278ED193D44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229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229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4611E9CC-D70D-49A4-AA8B-32399DE0A79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4338" name="文本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6387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EEEA245B-85B0-46C7-B4C3-AF6FBBFCACA8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843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18435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2CA6019C-DF43-4F98-A739-C740AD914E65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048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0483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C622051D-5526-4414-9638-02C3BD67AB9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2530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2531" name="灯片编号占位符 3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BC988E5-47D1-41F9-BC2E-176714DD1F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4" Type="http://schemas.openxmlformats.org/officeDocument/2006/relationships/tags" Target="../tags/tag30.xml"/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4" Type="http://schemas.openxmlformats.org/officeDocument/2006/relationships/tags" Target="../tags/tag33.xml"/><Relationship Id="rId3" Type="http://schemas.openxmlformats.org/officeDocument/2006/relationships/tags" Target="../tags/tag32.xml"/><Relationship Id="rId2" Type="http://schemas.openxmlformats.org/officeDocument/2006/relationships/tags" Target="../tags/tag31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4" Type="http://schemas.openxmlformats.org/officeDocument/2006/relationships/tags" Target="../tags/tag6.xml"/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4" Type="http://schemas.openxmlformats.org/officeDocument/2006/relationships/tags" Target="../tags/tag9.xml"/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4" Type="http://schemas.openxmlformats.org/officeDocument/2006/relationships/tags" Target="../tags/tag15.xml"/><Relationship Id="rId3" Type="http://schemas.openxmlformats.org/officeDocument/2006/relationships/tags" Target="../tags/tag14.xml"/><Relationship Id="rId2" Type="http://schemas.openxmlformats.org/officeDocument/2006/relationships/tags" Target="../tags/tag13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21.xml"/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4" Type="http://schemas.openxmlformats.org/officeDocument/2006/relationships/tags" Target="../tags/tag27.xml"/><Relationship Id="rId3" Type="http://schemas.openxmlformats.org/officeDocument/2006/relationships/tags" Target="../tags/tag26.xml"/><Relationship Id="rId2" Type="http://schemas.openxmlformats.org/officeDocument/2006/relationships/tags" Target="../tags/tag25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6300" y="456300"/>
            <a:ext cx="8226900" cy="529200"/>
          </a:xfrm>
        </p:spPr>
        <p:txBody>
          <a:bodyPr lIns="90000" tIns="46800" rIns="90000" bIns="46800" rtlCol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700" b="1" i="0" u="none" strike="noStrike" kern="1200" cap="none" spc="3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 noProof="1">
                <a:sym typeface="+mn-ea"/>
              </a:rPr>
              <a:t>单击此处编辑母版标题样式</a:t>
            </a:r>
            <a:endParaRPr noProof="1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6300" y="1117800"/>
            <a:ext cx="8226900" cy="3569400"/>
          </a:xfrm>
        </p:spPr>
        <p:txBody>
          <a:bodyPr/>
          <a:lstStyle>
            <a:lvl1pPr marL="171450" marR="0" lvl="0" indent="-1714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●"/>
              <a:defRPr kumimoji="0" lang="zh-CN" altLang="en-US" sz="13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514350" marR="0" lvl="1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tabLst>
                <a:tab pos="1609725" algn="l"/>
              </a:tabLst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2pPr>
            <a:lvl3pPr marL="857250" marR="0" lvl="2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●"/>
              <a:defRPr kumimoji="0" lang="zh-CN" altLang="en-US" sz="120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3pPr>
            <a:lvl4pPr marL="1200150" marR="0" lvl="3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charset="0"/>
              <a:buChar char="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4pPr>
            <a:lvl5pPr marL="1543050" marR="0" lvl="4" indent="-17145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defRPr kumimoji="0" lang="zh-CN" altLang="en-US" sz="1050" b="0" i="0" u="none" strike="noStrike" kern="1200" cap="none" spc="150" normalizeH="0" baseline="0" noProof="1" dirty="0">
                <a:solidFill>
                  <a:schemeClr val="tx1">
                    <a:lumMod val="65000"/>
                    <a:lumOff val="3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noProof="1">
                <a:sym typeface="+mn-ea"/>
              </a:rPr>
              <a:t>单击此处编辑母版文本样式</a:t>
            </a:r>
            <a:endParaRPr noProof="1">
              <a:sym typeface="+mn-ea"/>
            </a:endParaRPr>
          </a:p>
          <a:p>
            <a:pPr lvl="1"/>
            <a:r>
              <a:rPr noProof="1">
                <a:sym typeface="+mn-ea"/>
              </a:rPr>
              <a:t>第二级</a:t>
            </a:r>
            <a:endParaRPr noProof="1">
              <a:sym typeface="+mn-ea"/>
            </a:endParaRPr>
          </a:p>
          <a:p>
            <a:pPr lvl="2"/>
            <a:r>
              <a:rPr noProof="1">
                <a:sym typeface="+mn-ea"/>
              </a:rPr>
              <a:t>第三级</a:t>
            </a:r>
            <a:endParaRPr noProof="1">
              <a:sym typeface="+mn-ea"/>
            </a:endParaRPr>
          </a:p>
          <a:p>
            <a:pPr lvl="3"/>
            <a:r>
              <a:rPr noProof="1">
                <a:sym typeface="+mn-ea"/>
              </a:rPr>
              <a:t>第四级</a:t>
            </a:r>
            <a:endParaRPr noProof="1">
              <a:sym typeface="+mn-ea"/>
            </a:endParaRPr>
          </a:p>
          <a:p>
            <a:pPr lvl="4"/>
            <a:r>
              <a:rPr noProof="1">
                <a:sym typeface="+mn-ea"/>
              </a:rPr>
              <a:t>第五级</a:t>
            </a:r>
            <a:endParaRPr noProof="1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4961A7B-9E9A-496B-8D12-71C1161CEF76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5D31CE5-E305-4636-8D57-8A79AE6A6EC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03B2078-6C3B-4C0A-BCD5-07DF00FA86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86B240FE-B1E2-4466-ABB7-EC38DF60D3B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3887CA94-AA66-4B9C-B379-65A7E10A756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DB165857-7780-4D06-9B15-CB130B2BFAF2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6B9F9DE8-C5FF-42B1-9926-DB8440139883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34F0170-8DA7-4D0B-A7D5-ECD0382C8920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AB14F472-FFED-42CB-BCDD-4C87A4EFDF91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5AC0027-0F4A-45FD-BF43-9DC7A0A821D9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ED874664-4B00-4C4C-9377-C8114B0B443F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BFD9F896-37D8-4AE9-804D-985EBCF65D6B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/>
            </a:lvl1pPr>
          </a:lstStyle>
          <a:p>
            <a:fld id="{480289BB-CD78-4D66-B44D-BC2558D96F3E}" type="slidenum">
              <a:rPr lang="zh-CN" altLang="en-US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0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45.xml"/><Relationship Id="rId18" Type="http://schemas.openxmlformats.org/officeDocument/2006/relationships/tags" Target="../tags/tag44.xml"/><Relationship Id="rId17" Type="http://schemas.openxmlformats.org/officeDocument/2006/relationships/tags" Target="../tags/tag43.xml"/><Relationship Id="rId16" Type="http://schemas.openxmlformats.org/officeDocument/2006/relationships/tags" Target="../tags/tag42.xml"/><Relationship Id="rId15" Type="http://schemas.openxmlformats.org/officeDocument/2006/relationships/tags" Target="../tags/tag41.xml"/><Relationship Id="rId14" Type="http://schemas.openxmlformats.org/officeDocument/2006/relationships/tags" Target="../tags/tag4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 noChangeArrowheads="1"/>
          </p:cNvSpPr>
          <p:nvPr>
            <p:ph type="title" idx="4294967295"/>
            <p:custDataLst>
              <p:tags r:id="rId14"/>
            </p:custDataLst>
          </p:nvPr>
        </p:nvSpPr>
        <p:spPr bwMode="auto">
          <a:xfrm>
            <a:off x="455613" y="455613"/>
            <a:ext cx="8228012" cy="53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170" tIns="46990" rIns="90170" bIns="4699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 smtClean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5"/>
            </p:custDataLst>
          </p:nvPr>
        </p:nvSpPr>
        <p:spPr>
          <a:xfrm>
            <a:off x="455613" y="1117600"/>
            <a:ext cx="8228012" cy="3570288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6"/>
            </p:custDataLst>
          </p:nvPr>
        </p:nvSpPr>
        <p:spPr>
          <a:xfrm>
            <a:off x="458788" y="4735513"/>
            <a:ext cx="2025650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750" baseline="0" noProof="1" smtClean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760FBDFE-C587-4B4C-A407-44438C67B59E}" type="datetimeFigureOut">
              <a:rPr lang="zh-CN" altLang="en-US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7"/>
            </p:custDataLst>
          </p:nvPr>
        </p:nvSpPr>
        <p:spPr>
          <a:xfrm>
            <a:off x="3087688" y="4735513"/>
            <a:ext cx="2968625" cy="238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750" baseline="0" noProof="1" dirty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8"/>
            </p:custDataLst>
          </p:nvPr>
        </p:nvSpPr>
        <p:spPr>
          <a:xfrm>
            <a:off x="6657975" y="4735513"/>
            <a:ext cx="2025650" cy="238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normAutofit/>
          </a:bodyPr>
          <a:lstStyle>
            <a:lvl1pPr algn="r" eaLnBrk="0" hangingPunct="0">
              <a:defRPr sz="700">
                <a:solidFill>
                  <a:srgbClr val="898989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fld id="{F91558CA-F7FB-4E6C-AE6E-E2284AE85DB7}" type="slidenum">
              <a:rPr lang="zh-CN" altLang="en-US"/>
            </a:fld>
            <a:endParaRPr lang="zh-CN" altLang="en-US"/>
          </a:p>
        </p:txBody>
      </p:sp>
    </p:spTree>
    <p:custDataLst>
      <p:tags r:id="rId19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l" defTabSz="685800" rtl="0" fontAlgn="base">
        <a:spcBef>
          <a:spcPct val="0"/>
        </a:spcBef>
        <a:spcAft>
          <a:spcPct val="0"/>
        </a:spcAft>
        <a:defRPr sz="2700" b="1" kern="1200" spc="300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  <a:cs typeface="+mj-cs"/>
        </a:defRPr>
      </a:lvl1pPr>
      <a:lvl2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2pPr>
      <a:lvl3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3pPr>
      <a:lvl4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4pPr>
      <a:lvl5pPr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l" defTabSz="685800" rtl="0" fontAlgn="base">
        <a:spcBef>
          <a:spcPct val="0"/>
        </a:spcBef>
        <a:spcAft>
          <a:spcPct val="0"/>
        </a:spcAft>
        <a:defRPr sz="2700" b="1">
          <a:solidFill>
            <a:srgbClr val="262626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171450" indent="-171450" algn="l" defTabSz="685800" rtl="0" fontAlgn="base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●"/>
        <a:defRPr sz="13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5143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857250" indent="-171450" algn="l" defTabSz="685800" rtl="0" fontAlgn="base">
        <a:lnSpc>
          <a:spcPct val="120000"/>
        </a:lnSpc>
        <a:spcBef>
          <a:spcPct val="0"/>
        </a:spcBef>
        <a:spcAft>
          <a:spcPts val="600"/>
        </a:spcAft>
        <a:buFont typeface="Arial" panose="020B0604020202020204" pitchFamily="34" charset="0"/>
        <a:buChar char="●"/>
        <a:tabLst>
          <a:tab pos="1206500" algn="l"/>
          <a:tab pos="1206500" algn="l"/>
          <a:tab pos="1206500" algn="l"/>
          <a:tab pos="1206500" algn="l"/>
        </a:tabLst>
        <a:defRPr sz="12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2001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Wingdings" panose="05000000000000000000" pitchFamily="2" charset="2"/>
        <a:buChar char="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1543050" indent="-171450" algn="l" defTabSz="685800" rtl="0" fontAlgn="base">
        <a:lnSpc>
          <a:spcPct val="120000"/>
        </a:lnSpc>
        <a:spcBef>
          <a:spcPct val="0"/>
        </a:spcBef>
        <a:spcAft>
          <a:spcPts val="300"/>
        </a:spcAft>
        <a:buFont typeface="Arial" panose="020B0604020202020204" pitchFamily="34" charset="0"/>
        <a:buChar char="•"/>
        <a:tabLst>
          <a:tab pos="1206500" algn="l"/>
          <a:tab pos="1206500" algn="l"/>
          <a:tab pos="1206500" algn="l"/>
          <a:tab pos="1206500" algn="l"/>
        </a:tabLst>
        <a:defRPr sz="1000" kern="1200" spc="150">
          <a:solidFill>
            <a:srgbClr val="595959"/>
          </a:solidFill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1.xml"/><Relationship Id="rId1" Type="http://schemas.openxmlformats.org/officeDocument/2006/relationships/tags" Target="../tags/tag5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2.xml"/><Relationship Id="rId1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tags" Target="../tags/tag46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4.xml"/><Relationship Id="rId2" Type="http://schemas.openxmlformats.org/officeDocument/2006/relationships/tags" Target="../tags/tag47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4.xml"/><Relationship Id="rId4" Type="http://schemas.openxmlformats.org/officeDocument/2006/relationships/slideLayout" Target="../slideLayouts/slideLayout5.xml"/><Relationship Id="rId3" Type="http://schemas.openxmlformats.org/officeDocument/2006/relationships/tags" Target="../tags/tag48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6.xml"/><Relationship Id="rId4" Type="http://schemas.openxmlformats.org/officeDocument/2006/relationships/tags" Target="../tags/tag49.xml"/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7.xml"/><Relationship Id="rId3" Type="http://schemas.openxmlformats.org/officeDocument/2006/relationships/tags" Target="../tags/tag50.xml"/><Relationship Id="rId2" Type="http://schemas.openxmlformats.org/officeDocument/2006/relationships/image" Target="../media/image9.png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7.xml"/><Relationship Id="rId4" Type="http://schemas.openxmlformats.org/officeDocument/2006/relationships/slideLayout" Target="../slideLayouts/slideLayout8.xml"/><Relationship Id="rId3" Type="http://schemas.openxmlformats.org/officeDocument/2006/relationships/tags" Target="../tags/tag51.xml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8.xml"/><Relationship Id="rId4" Type="http://schemas.openxmlformats.org/officeDocument/2006/relationships/slideLayout" Target="../slideLayouts/slideLayout9.xml"/><Relationship Id="rId3" Type="http://schemas.openxmlformats.org/officeDocument/2006/relationships/tags" Target="../tags/tag52.xml"/><Relationship Id="rId2" Type="http://schemas.openxmlformats.org/officeDocument/2006/relationships/image" Target="../media/image13.png"/><Relationship Id="rId1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0.xml"/><Relationship Id="rId2" Type="http://schemas.openxmlformats.org/officeDocument/2006/relationships/tags" Target="../tags/tag53.xml"/><Relationship Id="rId1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矩形 2"/>
          <p:cNvSpPr>
            <a:spLocks noChangeArrowheads="1"/>
          </p:cNvSpPr>
          <p:nvPr/>
        </p:nvSpPr>
        <p:spPr bwMode="auto">
          <a:xfrm>
            <a:off x="0" y="246967"/>
            <a:ext cx="426402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>
              <a:buFont typeface="Arial" panose="020B0604020202020204" pitchFamily="34" charset="0"/>
              <a:buNone/>
            </a:pPr>
            <a:r>
              <a:rPr lang="zh-CN" altLang="en-US" sz="2400" b="1" dirty="0">
                <a:solidFill>
                  <a:srgbClr val="00206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北师版数学三年级上册</a:t>
            </a:r>
            <a:endParaRPr lang="zh-CN" altLang="en-US" sz="2400" b="1" dirty="0">
              <a:solidFill>
                <a:srgbClr val="00206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122" name="组合 5"/>
          <p:cNvGrpSpPr/>
          <p:nvPr/>
        </p:nvGrpSpPr>
        <p:grpSpPr bwMode="auto">
          <a:xfrm>
            <a:off x="2043906" y="879715"/>
            <a:ext cx="5056188" cy="935037"/>
            <a:chOff x="1111145" y="1643698"/>
            <a:chExt cx="5056293" cy="935037"/>
          </a:xfrm>
        </p:grpSpPr>
        <p:grpSp>
          <p:nvGrpSpPr>
            <p:cNvPr id="5123" name="组合 4"/>
            <p:cNvGrpSpPr/>
            <p:nvPr/>
          </p:nvGrpSpPr>
          <p:grpSpPr bwMode="auto">
            <a:xfrm>
              <a:off x="1939852" y="1757363"/>
              <a:ext cx="707197" cy="706755"/>
              <a:chOff x="2566869" y="996222"/>
              <a:chExt cx="707197" cy="706755"/>
            </a:xfrm>
          </p:grpSpPr>
          <p:pic>
            <p:nvPicPr>
              <p:cNvPr id="5124" name="图片 2"/>
              <p:cNvPicPr>
                <a:picLocks noChangeAspect="1" noChangeArrowheads="1"/>
              </p:cNvPicPr>
              <p:nvPr/>
            </p:nvPicPr>
            <p:blipFill>
              <a:blip r:embed="rId1" cstate="email"/>
              <a:srcRect/>
              <a:stretch>
                <a:fillRect/>
              </a:stretch>
            </p:blipFill>
            <p:spPr bwMode="auto">
              <a:xfrm>
                <a:off x="2566869" y="996432"/>
                <a:ext cx="707197" cy="7011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4" name="文本框 13"/>
              <p:cNvSpPr txBox="1"/>
              <p:nvPr/>
            </p:nvSpPr>
            <p:spPr>
              <a:xfrm>
                <a:off x="2730370" y="996857"/>
                <a:ext cx="377833" cy="706437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zh-CN" altLang="en-US" sz="4000" b="1">
                    <a:solidFill>
                      <a:schemeClr val="accent5">
                        <a:lumMod val="75000"/>
                      </a:schemeClr>
                    </a:solidFill>
                    <a:latin typeface="宋体" panose="02010600030101010101" pitchFamily="2" charset="-122"/>
                    <a:ea typeface="宋体" panose="02010600030101010101" pitchFamily="2" charset="-122"/>
                  </a:rPr>
                  <a:t>四</a:t>
                </a:r>
                <a:endParaRPr lang="en-US" altLang="zh-CN" sz="4000" b="1">
                  <a:solidFill>
                    <a:schemeClr val="accent5">
                      <a:lumMod val="75000"/>
                    </a:schemeClr>
                  </a:solidFill>
                  <a:latin typeface="宋体" panose="02010600030101010101" pitchFamily="2" charset="-122"/>
                  <a:ea typeface="宋体" panose="02010600030101010101" pitchFamily="2" charset="-122"/>
                </a:endParaRPr>
              </a:p>
            </p:txBody>
          </p:sp>
        </p:grpSp>
        <p:sp>
          <p:nvSpPr>
            <p:cNvPr id="5126" name="Rectangle 7"/>
            <p:cNvSpPr txBox="1">
              <a:spLocks noChangeArrowheads="1"/>
            </p:cNvSpPr>
            <p:nvPr/>
          </p:nvSpPr>
          <p:spPr bwMode="auto">
            <a:xfrm>
              <a:off x="1111145" y="1643698"/>
              <a:ext cx="5056293" cy="935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/>
            <a:p>
              <a:pPr algn="ctr">
                <a:buFont typeface="Arial" panose="020B0604020202020204" pitchFamily="34" charset="0"/>
                <a:buNone/>
              </a:pPr>
              <a:r>
                <a:rPr lang="zh-CN" altLang="en-US" sz="4400" b="1" dirty="0">
                  <a:latin typeface="Arial" panose="020B0604020202020204" pitchFamily="34" charset="0"/>
                  <a:ea typeface="黑体" panose="02010609060101010101" pitchFamily="49" charset="-122"/>
                </a:rPr>
                <a:t>乘与除</a:t>
              </a:r>
              <a:endParaRPr lang="zh-CN" altLang="en-US" sz="4400" b="1" dirty="0">
                <a:latin typeface="Arial" panose="020B0604020202020204" pitchFamily="34" charset="0"/>
                <a:ea typeface="黑体" panose="02010609060101010101" pitchFamily="49" charset="-122"/>
              </a:endParaRPr>
            </a:p>
          </p:txBody>
        </p:sp>
      </p:grpSp>
      <p:sp>
        <p:nvSpPr>
          <p:cNvPr id="5127" name="矩形 2"/>
          <p:cNvSpPr>
            <a:spLocks noChangeArrowheads="1"/>
          </p:cNvSpPr>
          <p:nvPr/>
        </p:nvSpPr>
        <p:spPr bwMode="auto">
          <a:xfrm>
            <a:off x="0" y="2105400"/>
            <a:ext cx="9144000" cy="90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12000"/>
              </a:lnSpc>
              <a:buFont typeface="Arial" panose="020B0604020202020204" pitchFamily="34" charset="0"/>
              <a:buNone/>
            </a:pPr>
            <a:r>
              <a:rPr lang="zh-CN" altLang="en-US" sz="5400" b="1" dirty="0" smtClean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丰</a:t>
            </a:r>
            <a:r>
              <a:rPr lang="zh-CN" altLang="en-US" sz="5400" b="1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收了</a:t>
            </a:r>
            <a:endParaRPr lang="zh-CN" altLang="en-US" sz="5400" b="1" dirty="0">
              <a:solidFill>
                <a:srgbClr val="0070C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文本框 1"/>
          <p:cNvSpPr txBox="1">
            <a:spLocks noChangeArrowheads="1"/>
          </p:cNvSpPr>
          <p:nvPr/>
        </p:nvSpPr>
        <p:spPr bwMode="auto">
          <a:xfrm>
            <a:off x="782638" y="1187450"/>
            <a:ext cx="8001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今天我们学到了什么？小朋友们思考一下。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2" name="组合 6"/>
          <p:cNvGrpSpPr/>
          <p:nvPr/>
        </p:nvGrpSpPr>
        <p:grpSpPr bwMode="auto">
          <a:xfrm>
            <a:off x="942975" y="2076450"/>
            <a:ext cx="7315200" cy="2551113"/>
            <a:chOff x="942975" y="2076450"/>
            <a:chExt cx="7315200" cy="2551111"/>
          </a:xfrm>
        </p:grpSpPr>
        <p:sp>
          <p:nvSpPr>
            <p:cNvPr id="6" name="矩形: 圆角 5"/>
            <p:cNvSpPr/>
            <p:nvPr/>
          </p:nvSpPr>
          <p:spPr>
            <a:xfrm>
              <a:off x="942975" y="2076450"/>
              <a:ext cx="7315200" cy="2551111"/>
            </a:xfrm>
            <a:prstGeom prst="roundRect">
              <a:avLst/>
            </a:prstGeom>
            <a:solidFill>
              <a:schemeClr val="bg1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23556" name="文本框 5"/>
            <p:cNvSpPr txBox="1">
              <a:spLocks noChangeArrowheads="1"/>
            </p:cNvSpPr>
            <p:nvPr/>
          </p:nvSpPr>
          <p:spPr bwMode="auto">
            <a:xfrm>
              <a:off x="995363" y="2124868"/>
              <a:ext cx="7210425" cy="2454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3200" b="1" dirty="0">
                  <a:solidFill>
                    <a:srgbClr val="00955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探索并掌握整十整百整千数除以一位数的口算方法，并能用所学知识去解决一些实际问题，为进一步学习任意两位数除以一位数除法打下基础。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1" name="组合 7"/>
          <p:cNvGrpSpPr/>
          <p:nvPr/>
        </p:nvGrpSpPr>
        <p:grpSpPr bwMode="auto">
          <a:xfrm>
            <a:off x="2686050" y="350838"/>
            <a:ext cx="3059113" cy="881062"/>
            <a:chOff x="480055" y="278392"/>
            <a:chExt cx="3058366" cy="880899"/>
          </a:xfrm>
        </p:grpSpPr>
        <p:pic>
          <p:nvPicPr>
            <p:cNvPr id="10" name="图片 5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480055" y="278392"/>
              <a:ext cx="3058366" cy="880899"/>
            </a:xfrm>
            <a:prstGeom prst="rect">
              <a:avLst/>
            </a:prstGeom>
            <a:noFill/>
            <a:ln>
              <a:noFill/>
            </a:ln>
            <a:effectLst>
              <a:outerShdw blurRad="25400" sx="101000" sy="101000" algn="ctr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11" name="文本框 6"/>
            <p:cNvSpPr txBox="1">
              <a:spLocks noChangeArrowheads="1"/>
            </p:cNvSpPr>
            <p:nvPr/>
          </p:nvSpPr>
          <p:spPr bwMode="auto">
            <a:xfrm>
              <a:off x="1300593" y="511711"/>
              <a:ext cx="2129905" cy="647580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>
              <a:lvl1pPr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1pPr>
              <a:lvl2pPr marL="742950" indent="-285750"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2pPr>
              <a:lvl3pPr marL="1143000" indent="-228600"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3pPr>
              <a:lvl4pPr marL="1600200" indent="-228600"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4pPr>
              <a:lvl5pPr marL="2057400" indent="-228600"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等线" panose="02010600030101010101" pitchFamily="2" charset="-122"/>
                  <a:ea typeface="等线" panose="02010600030101010101" pitchFamily="2" charset="-122"/>
                </a:defRPr>
              </a:lvl9pPr>
            </a:lstStyle>
            <a:p>
              <a:pPr algn="ctr">
                <a:defRPr/>
              </a:pPr>
              <a:r>
                <a:rPr lang="zh-CN" altLang="en-US" sz="3600" b="1">
                  <a:solidFill>
                    <a:srgbClr val="FF6161"/>
                  </a:solidFill>
                  <a:effectLst>
                    <a:outerShdw blurRad="12700" dist="12700" sx="101000" sy="101000" algn="ctr" rotWithShape="0">
                      <a:prstClr val="black">
                        <a:alpha val="40000"/>
                      </a:prstClr>
                    </a:outerShdw>
                  </a:effectLst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zh-CN" altLang="en-US" sz="3600" b="1">
                <a:solidFill>
                  <a:srgbClr val="FF6161"/>
                </a:solidFill>
                <a:effectLst>
                  <a:outerShdw blurRad="12700" dist="12700" sx="101000" sy="101000" algn="ctr" rotWithShape="0">
                    <a:prstClr val="black">
                      <a:alpha val="40000"/>
                    </a:prstClr>
                  </a:outerShdw>
                </a:effectLst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25604" name="TextBox 4"/>
          <p:cNvSpPr txBox="1">
            <a:spLocks noChangeArrowheads="1"/>
          </p:cNvSpPr>
          <p:nvPr/>
        </p:nvSpPr>
        <p:spPr bwMode="auto">
          <a:xfrm>
            <a:off x="866775" y="1582738"/>
            <a:ext cx="5762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算一算，说一说你是怎样想的。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25605" name="文本框 55"/>
          <p:cNvSpPr txBox="1">
            <a:spLocks noChangeArrowheads="1"/>
          </p:cNvSpPr>
          <p:nvPr/>
        </p:nvSpPr>
        <p:spPr bwMode="auto">
          <a:xfrm>
            <a:off x="895350" y="2166938"/>
            <a:ext cx="7902575" cy="221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60÷3=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              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200÷5=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           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240÷8= 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</a:t>
            </a:r>
            <a:endParaRPr lang="en-US" altLang="zh-CN" sz="280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120÷4=</a:t>
            </a:r>
            <a:r>
              <a:rPr lang="en-US" altLang="zh-CN" sz="2800">
                <a:latin typeface="Times New Roman" panose="02020603050405020304" pitchFamily="18" charset="0"/>
                <a:ea typeface="楷体" panose="02010609060101010101" pitchFamily="49" charset="-122"/>
              </a:rPr>
              <a:t>             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560÷7=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           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900÷3=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   </a:t>
            </a:r>
            <a:endParaRPr lang="en-US" altLang="zh-CN" sz="2800">
              <a:latin typeface="Times New Roman" panose="02020603050405020304" pitchFamily="18" charset="0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210÷3=</a:t>
            </a:r>
            <a:r>
              <a:rPr lang="zh-CN" altLang="en-US" sz="2800">
                <a:latin typeface="Times New Roman" panose="02020603050405020304" pitchFamily="18" charset="0"/>
                <a:ea typeface="楷体" panose="02010609060101010101" pitchFamily="49" charset="-122"/>
              </a:rPr>
              <a:t>               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270÷9=</a:t>
            </a:r>
            <a:endParaRPr lang="zh-CN" altLang="en-US" sz="280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6"/>
          <p:cNvGrpSpPr/>
          <p:nvPr/>
        </p:nvGrpSpPr>
        <p:grpSpPr bwMode="auto">
          <a:xfrm>
            <a:off x="628650" y="2058988"/>
            <a:ext cx="7988300" cy="2454275"/>
            <a:chOff x="628927" y="2058264"/>
            <a:chExt cx="7988023" cy="2454275"/>
          </a:xfrm>
        </p:grpSpPr>
        <p:sp>
          <p:nvSpPr>
            <p:cNvPr id="2" name="矩形: 圆角 1"/>
            <p:cNvSpPr/>
            <p:nvPr/>
          </p:nvSpPr>
          <p:spPr>
            <a:xfrm>
              <a:off x="628927" y="2069376"/>
              <a:ext cx="7988023" cy="2406650"/>
            </a:xfrm>
            <a:prstGeom prst="roundRect">
              <a:avLst/>
            </a:prstGeom>
            <a:solidFill>
              <a:schemeClr val="bg1"/>
            </a:solidFill>
            <a:ln w="25400" cmpd="dbl">
              <a:solidFill>
                <a:srgbClr val="CFB1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171" name="文本框 1"/>
            <p:cNvSpPr txBox="1">
              <a:spLocks noChangeArrowheads="1"/>
            </p:cNvSpPr>
            <p:nvPr/>
          </p:nvSpPr>
          <p:spPr bwMode="auto">
            <a:xfrm>
              <a:off x="646251" y="2058264"/>
              <a:ext cx="7953375" cy="2454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 eaLnBrk="0" hangingPunct="0">
                <a:lnSpc>
                  <a:spcPct val="120000"/>
                </a:lnSpc>
              </a:pPr>
              <a:r>
                <a:rPr lang="en-US" altLang="zh-CN" sz="3200" b="1" dirty="0">
                  <a:solidFill>
                    <a:srgbClr val="00B050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等线" panose="02010600030101010101" pitchFamily="2" charset="-122"/>
                </a:rPr>
                <a:t>    </a:t>
              </a:r>
              <a:r>
                <a:rPr lang="zh-CN" altLang="en-US" sz="3200" b="1" dirty="0">
                  <a:solidFill>
                    <a:srgbClr val="0000FF"/>
                  </a:solidFill>
                  <a:latin typeface="楷体" panose="02010609060101010101" pitchFamily="49" charset="-122"/>
                  <a:ea typeface="楷体" panose="02010609060101010101" pitchFamily="49" charset="-122"/>
                  <a:sym typeface="等线" panose="02010600030101010101" pitchFamily="2" charset="-122"/>
                </a:rPr>
                <a:t>进一步探索并掌握两位数乘一位数的计算方法，经历多种算法交流学习的过程，结合具体情境，用乘法解决简单的实际问题，感受数学在生活中的应用。</a:t>
              </a:r>
              <a:endParaRPr lang="zh-CN" altLang="en-US" sz="3200" b="1" dirty="0">
                <a:solidFill>
                  <a:srgbClr val="0000FF"/>
                </a:solidFill>
                <a:latin typeface="楷体" panose="02010609060101010101" pitchFamily="49" charset="-122"/>
                <a:ea typeface="楷体" panose="02010609060101010101" pitchFamily="49" charset="-122"/>
                <a:sym typeface="等线" panose="02010600030101010101" pitchFamily="2" charset="-122"/>
              </a:endParaRPr>
            </a:p>
          </p:txBody>
        </p:sp>
      </p:grpSp>
      <p:sp>
        <p:nvSpPr>
          <p:cNvPr id="7172" name="文本框 1"/>
          <p:cNvSpPr txBox="1">
            <a:spLocks noChangeArrowheads="1"/>
          </p:cNvSpPr>
          <p:nvPr/>
        </p:nvSpPr>
        <p:spPr bwMode="auto">
          <a:xfrm>
            <a:off x="547688" y="1149350"/>
            <a:ext cx="8397875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/>
            <a:r>
              <a: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rPr>
              <a:t>上节课我们学到了什么？小朋友们回忆一下。</a:t>
            </a:r>
            <a:endParaRPr lang="zh-CN" altLang="en-US" sz="32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3355975" y="3390900"/>
            <a:ext cx="42068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280÷7=40</a:t>
            </a:r>
            <a:r>
              <a:rPr lang="zh-CN" altLang="en-US" sz="32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（只）</a:t>
            </a:r>
            <a:endParaRPr lang="zh-CN" altLang="en-US" sz="32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9218" name="图片 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387475" y="2625725"/>
            <a:ext cx="1042988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组合 9"/>
          <p:cNvGrpSpPr/>
          <p:nvPr/>
        </p:nvGrpSpPr>
        <p:grpSpPr bwMode="auto">
          <a:xfrm>
            <a:off x="2586038" y="1455738"/>
            <a:ext cx="4976812" cy="1457325"/>
            <a:chOff x="2351314" y="1254034"/>
            <a:chExt cx="4976949" cy="1456505"/>
          </a:xfrm>
        </p:grpSpPr>
        <p:sp>
          <p:nvSpPr>
            <p:cNvPr id="8" name="对话气泡: 圆角矩形 7"/>
            <p:cNvSpPr/>
            <p:nvPr/>
          </p:nvSpPr>
          <p:spPr>
            <a:xfrm>
              <a:off x="2351314" y="1254034"/>
              <a:ext cx="4976949" cy="1456505"/>
            </a:xfrm>
            <a:prstGeom prst="wedgeRoundRectCallout">
              <a:avLst>
                <a:gd name="adj1" fmla="val -53578"/>
                <a:gd name="adj2" fmla="val 33171"/>
                <a:gd name="adj3" fmla="val 16667"/>
              </a:avLst>
            </a:prstGeom>
            <a:solidFill>
              <a:schemeClr val="bg1"/>
            </a:solidFill>
            <a:ln w="28575" cmpd="dbl">
              <a:solidFill>
                <a:srgbClr val="CFB199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221" name="文本框 8"/>
            <p:cNvSpPr txBox="1">
              <a:spLocks noChangeArrowheads="1"/>
            </p:cNvSpPr>
            <p:nvPr/>
          </p:nvSpPr>
          <p:spPr bwMode="auto">
            <a:xfrm>
              <a:off x="2462442" y="1377789"/>
              <a:ext cx="4865821" cy="11264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    我一个星期能折</a:t>
              </a:r>
              <a:r>
                <a:rPr lang="zh-CN" altLang="zh-CN" sz="3000" b="1" noProof="1">
                  <a:latin typeface="Times New Roman" panose="02020603050405020304" pitchFamily="18" charset="0"/>
                  <a:ea typeface="楷体" panose="02010609060101010101" pitchFamily="49" charset="-122"/>
                </a:rPr>
                <a:t>280</a:t>
              </a:r>
              <a:r>
                <a:rPr lang="zh-CN" altLang="en-US" sz="3000" b="1" noProof="1">
                  <a:latin typeface="楷体" panose="02010609060101010101" pitchFamily="49" charset="-122"/>
                  <a:ea typeface="楷体" panose="02010609060101010101" pitchFamily="49" charset="-122"/>
                </a:rPr>
                <a:t>只千纸鹤，一天能折多少只？</a:t>
              </a:r>
              <a:endParaRPr lang="zh-CN" altLang="en-US" sz="3000" dirty="0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918200" y="3335338"/>
            <a:ext cx="236696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60÷2=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7304088" y="3211513"/>
            <a:ext cx="381000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zh-CN" sz="4800" b="1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？</a:t>
            </a:r>
            <a:endParaRPr lang="zh-CN" altLang="zh-CN" sz="4800" b="1" dirty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grpSp>
        <p:nvGrpSpPr>
          <p:cNvPr id="11267" name="组合 11"/>
          <p:cNvGrpSpPr/>
          <p:nvPr/>
        </p:nvGrpSpPr>
        <p:grpSpPr bwMode="auto">
          <a:xfrm>
            <a:off x="5386388" y="1766888"/>
            <a:ext cx="3757612" cy="1195387"/>
            <a:chOff x="5387115" y="1677986"/>
            <a:chExt cx="3756885" cy="1195712"/>
          </a:xfrm>
        </p:grpSpPr>
        <p:sp>
          <p:nvSpPr>
            <p:cNvPr id="11268" name="文本框 1"/>
            <p:cNvSpPr txBox="1">
              <a:spLocks noChangeArrowheads="1"/>
            </p:cNvSpPr>
            <p:nvPr/>
          </p:nvSpPr>
          <p:spPr bwMode="auto">
            <a:xfrm>
              <a:off x="5387115" y="1677986"/>
              <a:ext cx="3756885" cy="119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    平均每个小兔能得到几个胡萝卜？</a:t>
              </a:r>
              <a:endPara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1269" name="图片 10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5573470" y="1736150"/>
              <a:ext cx="619126" cy="6191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1270" name="组合 14"/>
          <p:cNvGrpSpPr/>
          <p:nvPr/>
        </p:nvGrpSpPr>
        <p:grpSpPr bwMode="auto">
          <a:xfrm>
            <a:off x="234950" y="1600200"/>
            <a:ext cx="4791075" cy="2517775"/>
            <a:chOff x="4139952" y="432855"/>
            <a:chExt cx="4387358" cy="2305354"/>
          </a:xfrm>
        </p:grpSpPr>
        <p:pic>
          <p:nvPicPr>
            <p:cNvPr id="11271" name="图片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4139952" y="483151"/>
              <a:ext cx="4167510" cy="225505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1272" name="组合 16"/>
            <p:cNvGrpSpPr/>
            <p:nvPr/>
          </p:nvGrpSpPr>
          <p:grpSpPr bwMode="auto">
            <a:xfrm>
              <a:off x="4861338" y="848033"/>
              <a:ext cx="1942909" cy="643598"/>
              <a:chOff x="2411761" y="3465445"/>
              <a:chExt cx="3508436" cy="1338554"/>
            </a:xfrm>
          </p:grpSpPr>
          <p:sp>
            <p:nvSpPr>
              <p:cNvPr id="22" name="云形标注 34"/>
              <p:cNvSpPr/>
              <p:nvPr/>
            </p:nvSpPr>
            <p:spPr>
              <a:xfrm>
                <a:off x="2411154" y="3466570"/>
                <a:ext cx="3457250" cy="1336219"/>
              </a:xfrm>
              <a:prstGeom prst="cloudCallout">
                <a:avLst>
                  <a:gd name="adj1" fmla="val -33757"/>
                  <a:gd name="adj2" fmla="val 58900"/>
                </a:avLst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23" name="文本框 22"/>
              <p:cNvSpPr txBox="1"/>
              <p:nvPr/>
            </p:nvSpPr>
            <p:spPr>
              <a:xfrm>
                <a:off x="2762917" y="3702374"/>
                <a:ext cx="3157990" cy="876705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每</a:t>
                </a:r>
                <a:r>
                  <a:rPr lang="zh-CN" altLang="en-US" sz="2400" b="1" spc="3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捆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1</a:t>
                </a:r>
                <a:r>
                  <a:rPr lang="en-US" altLang="zh-CN" sz="2400" b="1" spc="3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根。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grpSp>
          <p:nvGrpSpPr>
            <p:cNvPr id="11275" name="组合 17"/>
            <p:cNvGrpSpPr/>
            <p:nvPr/>
          </p:nvGrpSpPr>
          <p:grpSpPr bwMode="auto">
            <a:xfrm>
              <a:off x="6584400" y="432855"/>
              <a:ext cx="1942910" cy="643598"/>
              <a:chOff x="2411760" y="3465444"/>
              <a:chExt cx="3508437" cy="1338554"/>
            </a:xfrm>
          </p:grpSpPr>
          <p:sp>
            <p:nvSpPr>
              <p:cNvPr id="19" name="云形标注 37"/>
              <p:cNvSpPr/>
              <p:nvPr/>
            </p:nvSpPr>
            <p:spPr>
              <a:xfrm>
                <a:off x="2413071" y="3465444"/>
                <a:ext cx="3454624" cy="1339243"/>
              </a:xfrm>
              <a:prstGeom prst="cloudCallout">
                <a:avLst>
                  <a:gd name="adj1" fmla="val -4563"/>
                  <a:gd name="adj2" fmla="val 57913"/>
                </a:avLst>
              </a:prstGeom>
            </p:spPr>
            <p:style>
              <a:lnRef idx="3">
                <a:schemeClr val="lt1"/>
              </a:lnRef>
              <a:fillRef idx="1">
                <a:schemeClr val="accent6"/>
              </a:fillRef>
              <a:effectRef idx="1">
                <a:schemeClr val="accent6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0" hangingPunct="0">
                  <a:defRPr/>
                </a:pPr>
                <a:endParaRPr lang="zh-CN" altLang="en-US"/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2764834" y="3701247"/>
                <a:ext cx="3155363" cy="879729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 eaLnBrk="0" hangingPunct="0">
                  <a:defRPr/>
                </a:pP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正</a:t>
                </a:r>
                <a:r>
                  <a:rPr lang="zh-CN" altLang="en-US" sz="2400" b="1" spc="300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好</a:t>
                </a:r>
                <a:r>
                  <a:rPr lang="en-US" altLang="zh-CN" sz="2400" b="1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6</a:t>
                </a:r>
                <a:r>
                  <a:rPr lang="en-US" altLang="zh-CN" sz="2400" b="1" spc="300" dirty="0">
                    <a:latin typeface="Times New Roman" panose="02020603050405020304" pitchFamily="18" charset="0"/>
                    <a:ea typeface="楷体" panose="02010609060101010101" pitchFamily="49" charset="-122"/>
                    <a:cs typeface="Times New Roman" panose="02020603050405020304" pitchFamily="18" charset="0"/>
                  </a:rPr>
                  <a:t>0</a:t>
                </a:r>
                <a:r>
                  <a:rPr lang="zh-CN" altLang="en-US" sz="2400" b="1" dirty="0">
                    <a:latin typeface="楷体" panose="02010609060101010101" pitchFamily="49" charset="-122"/>
                    <a:ea typeface="楷体" panose="02010609060101010101" pitchFamily="49" charset="-122"/>
                  </a:rPr>
                  <a:t>根。</a:t>
                </a:r>
                <a:endParaRPr lang="zh-CN" altLang="en-US" sz="2400" b="1" dirty="0"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: 圆角 1"/>
          <p:cNvSpPr/>
          <p:nvPr/>
        </p:nvSpPr>
        <p:spPr>
          <a:xfrm>
            <a:off x="2143125" y="2571750"/>
            <a:ext cx="4857750" cy="1444625"/>
          </a:xfrm>
          <a:prstGeom prst="roundRect">
            <a:avLst>
              <a:gd name="adj" fmla="val 8527"/>
            </a:avLst>
          </a:prstGeom>
          <a:solidFill>
            <a:schemeClr val="bg1"/>
          </a:solidFill>
          <a:ln w="15875">
            <a:solidFill>
              <a:srgbClr val="C0000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28" name="图片 2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3375025" y="581025"/>
            <a:ext cx="584200" cy="79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" name="图片 28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959350" y="561975"/>
            <a:ext cx="593725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62288" y="1649413"/>
            <a:ext cx="3905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图片 38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0575" y="1631950"/>
            <a:ext cx="390525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图片 39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487738" y="1652588"/>
            <a:ext cx="392112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图片 40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32375" y="1639888"/>
            <a:ext cx="3905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图片 4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925888" y="1639888"/>
            <a:ext cx="390525" cy="75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图片 4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464175" y="1627188"/>
            <a:ext cx="392113" cy="755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2" name="直接连接符 11"/>
          <p:cNvCxnSpPr/>
          <p:nvPr/>
        </p:nvCxnSpPr>
        <p:spPr>
          <a:xfrm>
            <a:off x="4459288" y="1550988"/>
            <a:ext cx="0" cy="903287"/>
          </a:xfrm>
          <a:prstGeom prst="line">
            <a:avLst/>
          </a:prstGeom>
          <a:ln w="28575">
            <a:solidFill>
              <a:srgbClr val="CFB19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23" name="矩形 12339"/>
          <p:cNvSpPr>
            <a:spLocks noChangeArrowheads="1"/>
          </p:cNvSpPr>
          <p:nvPr/>
        </p:nvSpPr>
        <p:spPr bwMode="auto">
          <a:xfrm>
            <a:off x="3033713" y="199707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324" name="矩形 12340"/>
          <p:cNvSpPr>
            <a:spLocks noChangeArrowheads="1"/>
          </p:cNvSpPr>
          <p:nvPr/>
        </p:nvSpPr>
        <p:spPr bwMode="auto">
          <a:xfrm>
            <a:off x="4002088" y="482600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en-US" altLang="zh-CN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2317750" y="2624138"/>
            <a:ext cx="2082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30×2=60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2320925" y="3313113"/>
            <a:ext cx="20828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60÷2=30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4956175" y="2625725"/>
            <a:ext cx="1595438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6÷2=3</a:t>
            </a:r>
            <a:endParaRPr lang="en-US" altLang="zh-CN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4864100" y="3313113"/>
            <a:ext cx="2314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6  ÷2=3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5089525" y="3319463"/>
            <a:ext cx="47783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6481763" y="3316288"/>
            <a:ext cx="476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1035050" y="4125913"/>
            <a:ext cx="70739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答：平均每只小兔能得到</a:t>
            </a:r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30</a:t>
            </a:r>
            <a:r>
              <a:rPr lang="zh-CN" altLang="en-US" sz="3200" b="1">
                <a:latin typeface="Times New Roman" panose="02020603050405020304" pitchFamily="18" charset="0"/>
                <a:ea typeface="楷体" panose="02010609060101010101" pitchFamily="49" charset="-122"/>
              </a:rPr>
              <a:t>根胡萝卜。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</p:spTree>
    <p:custDataLst>
      <p:tags r:id="rId4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6" grpId="0"/>
      <p:bldP spid="47" grpId="0"/>
      <p:bldP spid="48" grpId="0"/>
      <p:bldP spid="49" grpId="0"/>
      <p:bldP spid="50" grpId="0"/>
      <p:bldP spid="50" grpId="1"/>
      <p:bldP spid="51" grpId="0"/>
      <p:bldP spid="51" grpId="1"/>
      <p:bldP spid="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60388" y="2724150"/>
            <a:ext cx="8024812" cy="1971675"/>
          </a:xfrm>
          <a:prstGeom prst="rect">
            <a:avLst/>
          </a:prstGeom>
          <a:solidFill>
            <a:schemeClr val="bg1"/>
          </a:solidFill>
          <a:ln w="31750" cmpd="dbl">
            <a:solidFill>
              <a:srgbClr val="0095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pic>
        <p:nvPicPr>
          <p:cNvPr id="15362" name="图片 10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71500" y="482600"/>
            <a:ext cx="4000500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014413" y="2863850"/>
            <a:ext cx="234156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 dirty="0">
                <a:latin typeface="Times New Roman" panose="02020603050405020304" pitchFamily="18" charset="0"/>
                <a:ea typeface="楷体" panose="02010609060101010101" pitchFamily="49" charset="-122"/>
              </a:rPr>
              <a:t>160÷8=</a:t>
            </a:r>
            <a:endParaRPr lang="zh-CN" altLang="en-US" sz="3200" b="1" dirty="0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3" name="文本框 52"/>
          <p:cNvSpPr txBox="1">
            <a:spLocks noChangeArrowheads="1"/>
          </p:cNvSpPr>
          <p:nvPr/>
        </p:nvSpPr>
        <p:spPr bwMode="auto">
          <a:xfrm>
            <a:off x="2638425" y="2847975"/>
            <a:ext cx="17621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20</a:t>
            </a:r>
            <a:r>
              <a:rPr lang="zh-CN" altLang="en-US" sz="3200" b="1">
                <a:latin typeface="宋体" panose="02010600030101010101" pitchFamily="2" charset="-122"/>
                <a:ea typeface="宋体" panose="02010600030101010101" pitchFamily="2" charset="-122"/>
              </a:rPr>
              <a:t>（次）</a:t>
            </a:r>
            <a:endParaRPr lang="zh-CN" altLang="en-US" sz="3200" b="1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1014413" y="3441700"/>
            <a:ext cx="23590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8×20=160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7" name="文本框 46"/>
          <p:cNvSpPr txBox="1">
            <a:spLocks noChangeArrowheads="1"/>
          </p:cNvSpPr>
          <p:nvPr/>
        </p:nvSpPr>
        <p:spPr bwMode="auto">
          <a:xfrm>
            <a:off x="1014413" y="4022725"/>
            <a:ext cx="23923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160÷8=20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8" name="文本框 47"/>
          <p:cNvSpPr txBox="1">
            <a:spLocks noChangeArrowheads="1"/>
          </p:cNvSpPr>
          <p:nvPr/>
        </p:nvSpPr>
        <p:spPr bwMode="auto">
          <a:xfrm>
            <a:off x="4752975" y="2857500"/>
            <a:ext cx="2479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160÷8=20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4752975" y="4022725"/>
            <a:ext cx="23145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16  ÷8=2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5186363" y="4022725"/>
            <a:ext cx="4778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6584950" y="4029075"/>
            <a:ext cx="4762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4689475" y="3440113"/>
            <a:ext cx="44338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(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16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个十</a:t>
            </a:r>
            <a:r>
              <a:rPr lang="en-US" altLang="zh-CN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)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÷8=2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个十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grpSp>
        <p:nvGrpSpPr>
          <p:cNvPr id="15372" name="组合 1"/>
          <p:cNvGrpSpPr/>
          <p:nvPr/>
        </p:nvGrpSpPr>
        <p:grpSpPr bwMode="auto">
          <a:xfrm>
            <a:off x="5295900" y="928688"/>
            <a:ext cx="3300413" cy="1196975"/>
            <a:chOff x="1246188" y="820575"/>
            <a:chExt cx="3300413" cy="1195712"/>
          </a:xfrm>
        </p:grpSpPr>
        <p:sp>
          <p:nvSpPr>
            <p:cNvPr id="15373" name="文本框 1"/>
            <p:cNvSpPr txBox="1">
              <a:spLocks noChangeArrowheads="1"/>
            </p:cNvSpPr>
            <p:nvPr/>
          </p:nvSpPr>
          <p:spPr bwMode="auto">
            <a:xfrm>
              <a:off x="1828801" y="820575"/>
              <a:ext cx="2717800" cy="11957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3200" b="1" dirty="0">
                  <a:latin typeface="宋体" panose="02010600030101010101" pitchFamily="2" charset="-122"/>
                  <a:ea typeface="宋体" panose="02010600030101010101" pitchFamily="2" charset="-122"/>
                </a:rPr>
                <a:t>山羊伯伯需要运多少次？</a:t>
              </a:r>
              <a:endParaRPr lang="zh-CN" altLang="en-US" sz="3200" b="1" dirty="0"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pic>
          <p:nvPicPr>
            <p:cNvPr id="15374" name="图片 2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46188" y="874252"/>
              <a:ext cx="582613" cy="582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cxnSp>
        <p:nvCxnSpPr>
          <p:cNvPr id="5" name="直接连接符 4"/>
          <p:cNvCxnSpPr>
            <a:stCxn id="3" idx="0"/>
            <a:endCxn id="3" idx="2"/>
          </p:cNvCxnSpPr>
          <p:nvPr/>
        </p:nvCxnSpPr>
        <p:spPr>
          <a:xfrm>
            <a:off x="4572000" y="2724150"/>
            <a:ext cx="0" cy="1971675"/>
          </a:xfrm>
          <a:prstGeom prst="line">
            <a:avLst/>
          </a:prstGeom>
          <a:ln w="53975" cmpd="dbl"/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</p:cxn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" presetClass="emph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"/>
                            </p:stCondLst>
                            <p:childTnLst>
                              <p:par>
                                <p:cTn id="48" presetID="3" presetClass="emph" presetSubtype="2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4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53" grpId="0"/>
      <p:bldP spid="46" grpId="0"/>
      <p:bldP spid="47" grpId="0"/>
      <p:bldP spid="48" grpId="0"/>
      <p:bldP spid="49" grpId="0"/>
      <p:bldP spid="50" grpId="0"/>
      <p:bldP spid="50" grpId="1"/>
      <p:bldP spid="51" grpId="0"/>
      <p:bldP spid="51" grpId="1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文本框 1"/>
          <p:cNvSpPr txBox="1">
            <a:spLocks noChangeArrowheads="1"/>
          </p:cNvSpPr>
          <p:nvPr/>
        </p:nvSpPr>
        <p:spPr bwMode="auto">
          <a:xfrm>
            <a:off x="1458913" y="566738"/>
            <a:ext cx="4302125" cy="554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000" b="1">
                <a:latin typeface="黑体" panose="02010609060101010101" pitchFamily="49" charset="-122"/>
                <a:ea typeface="黑体" panose="02010609060101010101" pitchFamily="49" charset="-122"/>
              </a:rPr>
              <a:t>算一算，你发现了什么？</a:t>
            </a:r>
            <a:endParaRPr lang="zh-CN" altLang="en-US" sz="3000" b="1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pic>
        <p:nvPicPr>
          <p:cNvPr id="17410" name="图片 2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57225" y="1346200"/>
            <a:ext cx="3279775" cy="249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图片 36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5016500" y="1322388"/>
            <a:ext cx="3309938" cy="2522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文本框 55"/>
          <p:cNvSpPr txBox="1">
            <a:spLocks noChangeArrowheads="1"/>
          </p:cNvSpPr>
          <p:nvPr/>
        </p:nvSpPr>
        <p:spPr bwMode="auto">
          <a:xfrm>
            <a:off x="1104900" y="1706563"/>
            <a:ext cx="17907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42÷7=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39" name="文本框 38"/>
          <p:cNvSpPr txBox="1">
            <a:spLocks noChangeArrowheads="1"/>
          </p:cNvSpPr>
          <p:nvPr/>
        </p:nvSpPr>
        <p:spPr bwMode="auto">
          <a:xfrm>
            <a:off x="2525713" y="1731963"/>
            <a:ext cx="8636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14" name="文本框 55"/>
          <p:cNvSpPr txBox="1">
            <a:spLocks noChangeArrowheads="1"/>
          </p:cNvSpPr>
          <p:nvPr/>
        </p:nvSpPr>
        <p:spPr bwMode="auto">
          <a:xfrm>
            <a:off x="1104900" y="2332038"/>
            <a:ext cx="21701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42  ÷7=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41" name="文本框 40"/>
          <p:cNvSpPr txBox="1">
            <a:spLocks noChangeArrowheads="1"/>
          </p:cNvSpPr>
          <p:nvPr/>
        </p:nvSpPr>
        <p:spPr bwMode="auto">
          <a:xfrm>
            <a:off x="2751138" y="2330450"/>
            <a:ext cx="5048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16" name="文本框 55"/>
          <p:cNvSpPr txBox="1">
            <a:spLocks noChangeArrowheads="1"/>
          </p:cNvSpPr>
          <p:nvPr/>
        </p:nvSpPr>
        <p:spPr bwMode="auto">
          <a:xfrm>
            <a:off x="1087438" y="2922588"/>
            <a:ext cx="2168525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42    ÷7=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17" name="文本框 55"/>
          <p:cNvSpPr txBox="1">
            <a:spLocks noChangeArrowheads="1"/>
          </p:cNvSpPr>
          <p:nvPr/>
        </p:nvSpPr>
        <p:spPr bwMode="auto">
          <a:xfrm>
            <a:off x="5568950" y="1703388"/>
            <a:ext cx="17907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35÷5=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18" name="文本框 55"/>
          <p:cNvSpPr txBox="1">
            <a:spLocks noChangeArrowheads="1"/>
          </p:cNvSpPr>
          <p:nvPr/>
        </p:nvSpPr>
        <p:spPr bwMode="auto">
          <a:xfrm>
            <a:off x="5568950" y="2328863"/>
            <a:ext cx="2170113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35  ÷5=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19" name="文本框 55"/>
          <p:cNvSpPr txBox="1">
            <a:spLocks noChangeArrowheads="1"/>
          </p:cNvSpPr>
          <p:nvPr/>
        </p:nvSpPr>
        <p:spPr bwMode="auto">
          <a:xfrm>
            <a:off x="5551488" y="2919413"/>
            <a:ext cx="217011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35    ÷5=</a:t>
            </a:r>
            <a:endParaRPr lang="zh-CN" altLang="en-US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517650" y="2336800"/>
            <a:ext cx="7239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1493838" y="2928938"/>
            <a:ext cx="723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5978525" y="2327275"/>
            <a:ext cx="72390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5954713" y="2932113"/>
            <a:ext cx="7239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latin typeface="Times New Roman" panose="02020603050405020304" pitchFamily="18" charset="0"/>
                <a:ea typeface="楷体" panose="02010609060101010101" pitchFamily="49" charset="-122"/>
              </a:rPr>
              <a:t>00</a:t>
            </a:r>
            <a:endParaRPr lang="en-US" altLang="zh-CN" sz="3200" b="1"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2979738" y="2335213"/>
            <a:ext cx="5889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2903538" y="2930525"/>
            <a:ext cx="504825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6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1" name="文本框 60"/>
          <p:cNvSpPr txBox="1">
            <a:spLocks noChangeArrowheads="1"/>
          </p:cNvSpPr>
          <p:nvPr/>
        </p:nvSpPr>
        <p:spPr bwMode="auto">
          <a:xfrm>
            <a:off x="3132138" y="2935288"/>
            <a:ext cx="719137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00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3" name="文本框 62"/>
          <p:cNvSpPr txBox="1">
            <a:spLocks noChangeArrowheads="1"/>
          </p:cNvSpPr>
          <p:nvPr/>
        </p:nvSpPr>
        <p:spPr bwMode="auto">
          <a:xfrm>
            <a:off x="6985000" y="1719263"/>
            <a:ext cx="8636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4" name="文本框 63"/>
          <p:cNvSpPr txBox="1">
            <a:spLocks noChangeArrowheads="1"/>
          </p:cNvSpPr>
          <p:nvPr/>
        </p:nvSpPr>
        <p:spPr bwMode="auto">
          <a:xfrm>
            <a:off x="7191375" y="2343150"/>
            <a:ext cx="919163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5" name="文本框 64"/>
          <p:cNvSpPr txBox="1">
            <a:spLocks noChangeArrowheads="1"/>
          </p:cNvSpPr>
          <p:nvPr/>
        </p:nvSpPr>
        <p:spPr bwMode="auto">
          <a:xfrm>
            <a:off x="7415213" y="2335213"/>
            <a:ext cx="588962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 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6" name="文本框 65"/>
          <p:cNvSpPr txBox="1">
            <a:spLocks noChangeArrowheads="1"/>
          </p:cNvSpPr>
          <p:nvPr/>
        </p:nvSpPr>
        <p:spPr bwMode="auto">
          <a:xfrm>
            <a:off x="7343775" y="2925763"/>
            <a:ext cx="503238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7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67" name="文本框 66"/>
          <p:cNvSpPr txBox="1">
            <a:spLocks noChangeArrowheads="1"/>
          </p:cNvSpPr>
          <p:nvPr/>
        </p:nvSpPr>
        <p:spPr bwMode="auto">
          <a:xfrm>
            <a:off x="7572375" y="2930525"/>
            <a:ext cx="793750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3200" b="1">
                <a:solidFill>
                  <a:srgbClr val="0066FF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00</a:t>
            </a:r>
            <a:endParaRPr lang="en-US" altLang="zh-CN" sz="3200" b="1">
              <a:solidFill>
                <a:srgbClr val="0066FF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17432" name="文本框 2"/>
          <p:cNvSpPr txBox="1">
            <a:spLocks noChangeArrowheads="1"/>
          </p:cNvSpPr>
          <p:nvPr/>
        </p:nvSpPr>
        <p:spPr bwMode="auto">
          <a:xfrm>
            <a:off x="2540000" y="4002088"/>
            <a:ext cx="406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zh-CN" altLang="en-US" sz="3200" b="1">
                <a:solidFill>
                  <a:srgbClr val="0066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你还能再写出一组吗？</a:t>
            </a:r>
            <a:endParaRPr lang="zh-CN" altLang="en-US" sz="3200" b="1">
              <a:solidFill>
                <a:srgbClr val="0066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pic>
        <p:nvPicPr>
          <p:cNvPr id="17433" name="图片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01700" y="628650"/>
            <a:ext cx="608013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20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34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53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5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  <p:par>
                                <p:cTn id="67" presetID="3" presetClass="emph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8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1" grpId="0"/>
      <p:bldP spid="6" grpId="0"/>
      <p:bldP spid="56" grpId="0"/>
      <p:bldP spid="57" grpId="0"/>
      <p:bldP spid="58" grpId="0"/>
      <p:bldP spid="59" grpId="0"/>
      <p:bldP spid="59" grpId="1"/>
      <p:bldP spid="60" grpId="0"/>
      <p:bldP spid="61" grpId="0"/>
      <p:bldP spid="61" grpId="1"/>
      <p:bldP spid="63" grpId="0"/>
      <p:bldP spid="64" grpId="0"/>
      <p:bldP spid="65" grpId="0"/>
      <p:bldP spid="65" grpId="1"/>
      <p:bldP spid="66" grpId="0"/>
      <p:bldP spid="67" grpId="0"/>
      <p:bldP spid="67" grpId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Box 4"/>
          <p:cNvSpPr txBox="1">
            <a:spLocks noChangeArrowheads="1"/>
          </p:cNvSpPr>
          <p:nvPr/>
        </p:nvSpPr>
        <p:spPr bwMode="auto">
          <a:xfrm>
            <a:off x="492125" y="1084263"/>
            <a:ext cx="619125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latin typeface="Times New Roman" panose="02020603050405020304" pitchFamily="18" charset="0"/>
                <a:ea typeface="宋体" panose="02010600030101010101" pitchFamily="2" charset="-122"/>
              </a:rPr>
              <a:t>1.</a:t>
            </a:r>
            <a:endParaRPr lang="zh-CN" altLang="en-US" sz="2800" b="1"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pic>
        <p:nvPicPr>
          <p:cNvPr id="19458" name="图片 1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579438" y="1430338"/>
            <a:ext cx="3243262" cy="3027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68738" y="1346200"/>
            <a:ext cx="4921250" cy="314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文本框 55"/>
          <p:cNvSpPr txBox="1">
            <a:spLocks noChangeArrowheads="1"/>
          </p:cNvSpPr>
          <p:nvPr/>
        </p:nvSpPr>
        <p:spPr bwMode="auto">
          <a:xfrm>
            <a:off x="5562600" y="3089275"/>
            <a:ext cx="2406650" cy="5222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80÷</a:t>
            </a:r>
            <a:r>
              <a:rPr lang="en-US" altLang="zh-CN" sz="2800" b="1" spc="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4=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20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2" name="文本框 55"/>
          <p:cNvSpPr txBox="1">
            <a:spLocks noChangeArrowheads="1"/>
          </p:cNvSpPr>
          <p:nvPr/>
        </p:nvSpPr>
        <p:spPr bwMode="auto">
          <a:xfrm>
            <a:off x="6802438" y="2657475"/>
            <a:ext cx="625475" cy="520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8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40</a:t>
            </a:r>
            <a:endParaRPr lang="zh-CN" altLang="en-US" sz="2800" b="1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</a:endParaRPr>
          </a:p>
        </p:txBody>
      </p:sp>
      <p:sp>
        <p:nvSpPr>
          <p:cNvPr id="13" name="文本框 55"/>
          <p:cNvSpPr txBox="1">
            <a:spLocks noChangeArrowheads="1"/>
          </p:cNvSpPr>
          <p:nvPr/>
        </p:nvSpPr>
        <p:spPr bwMode="auto">
          <a:xfrm>
            <a:off x="5576888" y="3462338"/>
            <a:ext cx="1987550" cy="5222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80÷</a:t>
            </a:r>
            <a:r>
              <a:rPr lang="en-US" altLang="zh-CN" sz="2800" b="1" spc="600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8=</a:t>
            </a:r>
            <a:r>
              <a:rPr lang="en-US" altLang="zh-CN" sz="2800" b="1" dirty="0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10</a:t>
            </a:r>
            <a:endParaRPr lang="en-US" altLang="zh-CN" sz="2800" b="1" dirty="0">
              <a:solidFill>
                <a:srgbClr val="FF0000"/>
              </a:solidFill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</p:spTree>
    <p:custDataLst>
      <p:tags r:id="rId3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图片 5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7058025" y="819150"/>
            <a:ext cx="738188" cy="1103313"/>
          </a:xfrm>
          <a:prstGeom prst="rect">
            <a:avLst/>
          </a:prstGeom>
          <a:noFill/>
          <a:ln>
            <a:noFill/>
          </a:ln>
          <a:effectLst>
            <a:outerShdw blurRad="139700" dir="13500000" sy="23000" kx="1200000" algn="br" rotWithShape="0">
              <a:prstClr val="black">
                <a:alpha val="14000"/>
              </a:prstClr>
            </a:outerShdw>
          </a:effectLst>
        </p:spPr>
      </p:pic>
      <p:sp>
        <p:nvSpPr>
          <p:cNvPr id="19460" name="文本框 2"/>
          <p:cNvSpPr txBox="1">
            <a:spLocks noChangeArrowheads="1"/>
          </p:cNvSpPr>
          <p:nvPr/>
        </p:nvSpPr>
        <p:spPr bwMode="auto">
          <a:xfrm>
            <a:off x="433388" y="396875"/>
            <a:ext cx="2198687" cy="5842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2</a:t>
            </a:r>
            <a:r>
              <a:rPr lang="en-US" altLang="zh-CN" sz="3200" b="1" spc="600" dirty="0">
                <a:latin typeface="Times New Roman" panose="02020603050405020304" pitchFamily="18" charset="0"/>
                <a:ea typeface="黑体" panose="02010609060101010101" pitchFamily="49" charset="-122"/>
                <a:cs typeface="Times New Roman" panose="02020603050405020304" pitchFamily="18" charset="0"/>
              </a:rPr>
              <a:t>. </a:t>
            </a:r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应用题。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9461" name="文本框 3"/>
          <p:cNvSpPr txBox="1">
            <a:spLocks noChangeArrowheads="1"/>
          </p:cNvSpPr>
          <p:nvPr/>
        </p:nvSpPr>
        <p:spPr bwMode="auto">
          <a:xfrm>
            <a:off x="30163" y="1185863"/>
            <a:ext cx="6154737" cy="593725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（</a:t>
            </a:r>
            <a:r>
              <a:rPr lang="en-US" altLang="zh-CN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1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）</a:t>
            </a:r>
            <a:r>
              <a:rPr lang="en-US" altLang="zh-CN" sz="3000" b="1" spc="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6</a:t>
            </a:r>
            <a:r>
              <a:rPr lang="zh-CN" altLang="en-US" sz="3000" b="1" dirty="0">
                <a:latin typeface="宋体" panose="02010600030101010101" pitchFamily="2" charset="-122"/>
                <a:ea typeface="宋体" panose="02010600030101010101" pitchFamily="2" charset="-122"/>
              </a:rPr>
              <a:t>天看完，平均每天看几页？</a:t>
            </a:r>
            <a:endParaRPr lang="zh-CN" altLang="en-US" sz="3000" b="1" dirty="0"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19462" name="文本框 4"/>
          <p:cNvSpPr txBox="1">
            <a:spLocks noChangeArrowheads="1"/>
          </p:cNvSpPr>
          <p:nvPr/>
        </p:nvSpPr>
        <p:spPr bwMode="auto">
          <a:xfrm>
            <a:off x="0" y="2971800"/>
            <a:ext cx="5611813" cy="15938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lnSpc>
                <a:spcPct val="120000"/>
              </a:lnSpc>
              <a:defRPr/>
            </a:pP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（2）小明已经看</a:t>
            </a:r>
            <a:r>
              <a:rPr lang="zh-CN" altLang="en-US" sz="2800" b="1" spc="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了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8</a:t>
            </a:r>
            <a:r>
              <a:rPr lang="zh-CN" altLang="en-US" sz="2800" b="1" spc="300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0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页，剩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下的要在五天内看完，</a:t>
            </a:r>
            <a:endParaRPr lang="en-US" altLang="zh-CN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  <a:p>
            <a:pPr>
              <a:lnSpc>
                <a:spcPct val="120000"/>
              </a:lnSpc>
              <a:defRPr/>
            </a:pPr>
            <a:r>
              <a:rPr lang="en-US" altLang="zh-CN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          </a:t>
            </a:r>
            <a:r>
              <a:rPr lang="zh-CN" altLang="en-US" sz="2800" b="1" dirty="0">
                <a:latin typeface="Times New Roman" panose="02020603050405020304" pitchFamily="18" charset="0"/>
                <a:ea typeface="宋体" panose="02010600030101010101" pitchFamily="2" charset="-122"/>
                <a:cs typeface="Times New Roman" panose="02020603050405020304" pitchFamily="18" charset="0"/>
              </a:rPr>
              <a:t>平均每天看几页？</a:t>
            </a:r>
            <a:endParaRPr lang="zh-CN" altLang="en-US" sz="2800" b="1" dirty="0">
              <a:latin typeface="Times New Roman" panose="02020603050405020304" pitchFamily="18" charset="0"/>
              <a:ea typeface="宋体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920750" y="1722438"/>
            <a:ext cx="3614738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180÷6=30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（页）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答：每天要读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30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页。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</a:endParaRP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4795838" y="3319463"/>
            <a:ext cx="4154487" cy="1217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(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180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宋体" panose="02010600030101010101" pitchFamily="2" charset="-122"/>
              </a:rPr>
              <a:t>−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80</a:t>
            </a:r>
            <a:r>
              <a:rPr lang="en-US" altLang="zh-CN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</a:rPr>
              <a:t>)</a:t>
            </a: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等线" panose="02010600030101010101" pitchFamily="2" charset="-122"/>
              </a:rPr>
              <a:t>÷5=20</a:t>
            </a:r>
            <a:r>
              <a:rPr lang="zh-CN" altLang="en-US" sz="3200" b="1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sym typeface="等线" panose="02010600030101010101" pitchFamily="2" charset="-122"/>
              </a:rPr>
              <a:t>（页）</a:t>
            </a:r>
            <a:endParaRPr lang="zh-CN" altLang="en-US" sz="3200" b="1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sym typeface="等线" panose="02010600030101010101" pitchFamily="2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3200" b="1">
                <a:solidFill>
                  <a:srgbClr val="FF0000"/>
                </a:solidFill>
                <a:latin typeface="Times New Roman" panose="02020603050405020304" pitchFamily="18" charset="0"/>
                <a:ea typeface="楷体" panose="02010609060101010101" pitchFamily="49" charset="-122"/>
                <a:sym typeface="等线" panose="02010600030101010101" pitchFamily="2" charset="-122"/>
              </a:rPr>
              <a:t> 答：每天要读20页。</a:t>
            </a:r>
            <a:endParaRPr lang="zh-CN" altLang="en-US" sz="3200" b="1">
              <a:solidFill>
                <a:srgbClr val="FF0000"/>
              </a:solidFill>
              <a:latin typeface="Times New Roman" panose="02020603050405020304" pitchFamily="18" charset="0"/>
              <a:ea typeface="楷体" panose="02010609060101010101" pitchFamily="49" charset="-122"/>
              <a:sym typeface="等线" panose="02010600030101010101" pitchFamily="2" charset="-122"/>
            </a:endParaRPr>
          </a:p>
        </p:txBody>
      </p:sp>
      <p:sp>
        <p:nvSpPr>
          <p:cNvPr id="3" name="对话气泡: 圆角矩形 2"/>
          <p:cNvSpPr/>
          <p:nvPr/>
        </p:nvSpPr>
        <p:spPr>
          <a:xfrm>
            <a:off x="5648325" y="1989138"/>
            <a:ext cx="3114675" cy="954087"/>
          </a:xfrm>
          <a:prstGeom prst="wedgeRoundRectCallout">
            <a:avLst>
              <a:gd name="adj1" fmla="val 12921"/>
              <a:gd name="adj2" fmla="val -5373"/>
              <a:gd name="adj3" fmla="val 16667"/>
            </a:avLst>
          </a:prstGeom>
          <a:solidFill>
            <a:schemeClr val="bg1"/>
          </a:solidFill>
          <a:ln>
            <a:solidFill>
              <a:srgbClr val="00955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5611813" y="1989138"/>
            <a:ext cx="3114675" cy="954087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我看了一本书，一</a:t>
            </a:r>
            <a:r>
              <a:rPr lang="zh-CN" altLang="en-US" sz="2800" b="1" spc="300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</a:t>
            </a:r>
            <a:r>
              <a:rPr lang="zh-CN" altLang="zh-CN" sz="2800" b="1" noProof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18</a:t>
            </a:r>
            <a:r>
              <a:rPr lang="zh-CN" altLang="zh-CN" sz="2800" b="1" spc="300" noProof="1"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pitchFamily="49" charset="-122"/>
                <a:cs typeface="Times New Roman" panose="02020603050405020304" pitchFamily="18" charset="0"/>
              </a:rPr>
              <a:t>0</a:t>
            </a:r>
            <a:r>
              <a:rPr lang="zh-CN" altLang="en-US" sz="2800" b="1" noProof="1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页。</a:t>
            </a:r>
            <a:endParaRPr lang="zh-CN" altLang="en-US" sz="2800" b="1" noProof="1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  <p:custDataLst>
      <p:tags r:id="rId2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9" grpId="0"/>
    </p:bld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46.xml><?xml version="1.0" encoding="utf-8"?>
<p:tagLst xmlns:p="http://schemas.openxmlformats.org/presentationml/2006/main">
  <p:tag name="TIMING" val="|5.9"/>
</p:tagLst>
</file>

<file path=ppt/tags/tag47.xml><?xml version="1.0" encoding="utf-8"?>
<p:tagLst xmlns:p="http://schemas.openxmlformats.org/presentationml/2006/main">
  <p:tag name="TIMING" val="|92.4"/>
</p:tagLst>
</file>

<file path=ppt/tags/tag48.xml><?xml version="1.0" encoding="utf-8"?>
<p:tagLst xmlns:p="http://schemas.openxmlformats.org/presentationml/2006/main">
  <p:tag name="TIMING" val="|29.8|5.2"/>
</p:tagLst>
</file>

<file path=ppt/tags/tag49.xml><?xml version="1.0" encoding="utf-8"?>
<p:tagLst xmlns:p="http://schemas.openxmlformats.org/presentationml/2006/main">
  <p:tag name="TIMING" val="|15.6|27.0|8.7|4.2|2.9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TIMING" val="|22.5|17.9|1.5|14.6|3.3|6.2|2.8"/>
</p:tagLst>
</file>

<file path=ppt/tags/tag51.xml><?xml version="1.0" encoding="utf-8"?>
<p:tagLst xmlns:p="http://schemas.openxmlformats.org/presentationml/2006/main">
  <p:tag name="TIMING" val="|14.7|7.9|2.8|9.7|2.6|11.9|10.9|4.1|8.4|2.5"/>
</p:tagLst>
</file>

<file path=ppt/tags/tag52.xml><?xml version="1.0" encoding="utf-8"?>
<p:tagLst xmlns:p="http://schemas.openxmlformats.org/presentationml/2006/main">
  <p:tag name="TIMING" val="|15.6|3.5|19.5|21.5|20.6"/>
</p:tagLst>
</file>

<file path=ppt/tags/tag53.xml><?xml version="1.0" encoding="utf-8"?>
<p:tagLst xmlns:p="http://schemas.openxmlformats.org/presentationml/2006/main">
  <p:tag name="TIMING" val="|13.8|4.1|26.0|83.7"/>
</p:tagLst>
</file>

<file path=ppt/tags/tag54.xml><?xml version="1.0" encoding="utf-8"?>
<p:tagLst xmlns:p="http://schemas.openxmlformats.org/presentationml/2006/main">
  <p:tag name="TIMING" val="|5.9"/>
</p:tagLst>
</file>

<file path=ppt/tags/tag55.xml><?xml version="1.0" encoding="utf-8"?>
<p:tagLst xmlns:p="http://schemas.openxmlformats.org/presentationml/2006/main">
  <p:tag name="[PLUGINVER]" val="10"/>
  <p:tag name="commondata" val="eyJoZGlkIjoiN2YzNjBkOTgyNWQ1YTMxYzM3MzMwNWFiODNmOWIzYWMifQ==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第一PPT模板网-WWW.1PPT.COM">
  <a:themeElements>
    <a:clrScheme name="新版空白演示配色">
      <a:dk1>
        <a:srgbClr val="000000"/>
      </a:dk1>
      <a:lt1>
        <a:srgbClr val="FFFFFF"/>
      </a:lt1>
      <a:dk2>
        <a:srgbClr val="0F1423"/>
      </a:dk2>
      <a:lt2>
        <a:srgbClr val="FFFFFF"/>
      </a:lt2>
      <a:accent1>
        <a:srgbClr val="6096E6"/>
      </a:accent1>
      <a:accent2>
        <a:srgbClr val="58B6E5"/>
      </a:accent2>
      <a:accent3>
        <a:srgbClr val="56CA95"/>
      </a:accent3>
      <a:accent4>
        <a:srgbClr val="FFBA55"/>
      </a:accent4>
      <a:accent5>
        <a:srgbClr val="F18870"/>
      </a:accent5>
      <a:accent6>
        <a:srgbClr val="EC5F74"/>
      </a:accent6>
      <a:hlink>
        <a:srgbClr val="0563C1"/>
      </a:hlink>
      <a:folHlink>
        <a:srgbClr val="954D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770</Words>
  <Application>WPS 演示</Application>
  <PresentationFormat>全屏显示(16:9)</PresentationFormat>
  <Paragraphs>140</Paragraphs>
  <Slides>11</Slides>
  <Notes>11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4" baseType="lpstr">
      <vt:lpstr>Arial</vt:lpstr>
      <vt:lpstr>宋体</vt:lpstr>
      <vt:lpstr>Wingdings</vt:lpstr>
      <vt:lpstr>等线</vt:lpstr>
      <vt:lpstr>微软雅黑</vt:lpstr>
      <vt:lpstr>Wingdings</vt:lpstr>
      <vt:lpstr>Calibri</vt:lpstr>
      <vt:lpstr>楷体</vt:lpstr>
      <vt:lpstr>黑体</vt:lpstr>
      <vt:lpstr>Times New Roman</vt:lpstr>
      <vt:lpstr>Arial</vt:lpstr>
      <vt:lpstr>Arial Unicode MS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155</cp:revision>
  <dcterms:created xsi:type="dcterms:W3CDTF">2020-04-09T07:23:00Z</dcterms:created>
  <dcterms:modified xsi:type="dcterms:W3CDTF">2023-10-31T06:31:44Z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FF844314FEE0491EBAA76E923061D00D_12</vt:lpwstr>
  </property>
</Properties>
</file>