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1.svg" ContentType="image/svg+xml"/>
  <Override PartName="/ppt/media/image13.svg" ContentType="image/svg+xml"/>
  <Override PartName="/ppt/media/image15.svg" ContentType="image/svg+xml"/>
  <Override PartName="/ppt/media/image17.svg" ContentType="image/svg+xml"/>
  <Override PartName="/ppt/media/image3.svg" ContentType="image/svg+xml"/>
  <Override PartName="/ppt/media/image5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3"/>
  </p:handoutMasterIdLst>
  <p:sldIdLst>
    <p:sldId id="301" r:id="rId3"/>
    <p:sldId id="259" r:id="rId4"/>
    <p:sldId id="260" r:id="rId6"/>
    <p:sldId id="261" r:id="rId7"/>
    <p:sldId id="302" r:id="rId8"/>
    <p:sldId id="438" r:id="rId9"/>
    <p:sldId id="439" r:id="rId10"/>
    <p:sldId id="440" r:id="rId11"/>
    <p:sldId id="441" r:id="rId12"/>
    <p:sldId id="418" r:id="rId13"/>
    <p:sldId id="343" r:id="rId14"/>
    <p:sldId id="443" r:id="rId15"/>
    <p:sldId id="444" r:id="rId16"/>
    <p:sldId id="445" r:id="rId17"/>
    <p:sldId id="452" r:id="rId18"/>
    <p:sldId id="304" r:id="rId19"/>
    <p:sldId id="275" r:id="rId20"/>
    <p:sldId id="373" r:id="rId21"/>
    <p:sldId id="374" r:id="rId22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'be'r" initials="A" lastIdx="0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432"/>
      </p:cViewPr>
      <p:guideLst>
        <p:guide orient="horz" pos="2160"/>
        <p:guide pos="38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2524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3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汉仪中黑 简" panose="00020600040101010101" pitchFamily="18" charset="-122"/>
              <a:ea typeface="汉仪中黑 简" panose="00020600040101010101" pitchFamily="18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66105-9184-4D10-9651-78B25B1FB031}" type="datetimeFigureOut">
              <a:rPr lang="zh-CN" altLang="en-US" smtClean="0">
                <a:latin typeface="汉仪中黑 简" panose="00020600040101010101" pitchFamily="18" charset="-122"/>
                <a:ea typeface="汉仪中黑 简" panose="00020600040101010101" pitchFamily="18" charset="-122"/>
              </a:rPr>
            </a:fld>
            <a:endParaRPr lang="zh-CN" altLang="en-US">
              <a:latin typeface="汉仪中黑 简" panose="00020600040101010101" pitchFamily="18" charset="-122"/>
              <a:ea typeface="汉仪中黑 简" panose="00020600040101010101" pitchFamily="18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汉仪中黑 简" panose="00020600040101010101" pitchFamily="18" charset="-122"/>
              <a:ea typeface="汉仪中黑 简" panose="00020600040101010101" pitchFamily="18" charset="-122"/>
            </a:endParaRPr>
          </a:p>
        </p:txBody>
      </p:sp>
      <p:sp>
        <p:nvSpPr>
          <p:cNvPr id="5" name="灯稻壳鸭鸭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4CC10-FE58-4B44-8CFC-9A383F5613D5}" type="slidenum">
              <a:rPr lang="zh-CN" altLang="en-US" smtClean="0">
                <a:latin typeface="汉仪中黑 简" panose="00020600040101010101" pitchFamily="18" charset="-122"/>
                <a:ea typeface="汉仪中黑 简" panose="00020600040101010101" pitchFamily="18" charset="-122"/>
              </a:rPr>
            </a:fld>
            <a:endParaRPr lang="zh-CN" altLang="en-US">
              <a:latin typeface="汉仪中黑 简" panose="00020600040101010101" pitchFamily="18" charset="-122"/>
              <a:ea typeface="汉仪中黑 简" panose="00020600040101010101" pitchFamily="18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中黑 简" panose="00020600040101010101" pitchFamily="18" charset="-122"/>
                <a:ea typeface="汉仪中黑 简" panose="00020600040101010101" pitchFamily="18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中黑 简" panose="00020600040101010101" pitchFamily="18" charset="-122"/>
                <a:ea typeface="汉仪中黑 简" panose="00020600040101010101" pitchFamily="18" charset="-122"/>
              </a:defRPr>
            </a:lvl1pPr>
          </a:lstStyle>
          <a:p>
            <a:fld id="{6C90DA43-E90B-46C6-8D0E-501357EF283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中黑 简" panose="00020600040101010101" pitchFamily="18" charset="-122"/>
                <a:ea typeface="汉仪中黑 简" panose="00020600040101010101" pitchFamily="18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稻壳鸭鸭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中黑 简" panose="00020600040101010101" pitchFamily="18" charset="-122"/>
                <a:ea typeface="汉仪中黑 简" panose="00020600040101010101" pitchFamily="18" charset="-122"/>
              </a:defRPr>
            </a:lvl1pPr>
          </a:lstStyle>
          <a:p>
            <a:fld id="{9AA4A70D-F8B6-47F8-A067-73B9F0C4647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汉仪中黑 简" panose="00020600040101010101" pitchFamily="18" charset="-122"/>
        <a:ea typeface="汉仪中黑 简" panose="00020600040101010101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中黑 简" panose="00020600040101010101" pitchFamily="18" charset="-122"/>
        <a:ea typeface="汉仪中黑 简" panose="00020600040101010101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中黑 简" panose="00020600040101010101" pitchFamily="18" charset="-122"/>
        <a:ea typeface="汉仪中黑 简" panose="00020600040101010101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中黑 简" panose="00020600040101010101" pitchFamily="18" charset="-122"/>
        <a:ea typeface="汉仪中黑 简" panose="00020600040101010101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中黑 简" panose="00020600040101010101" pitchFamily="18" charset="-122"/>
        <a:ea typeface="汉仪中黑 简" panose="00020600040101010101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svg"/><Relationship Id="rId8" Type="http://schemas.openxmlformats.org/officeDocument/2006/relationships/image" Target="../media/image8.png"/><Relationship Id="rId7" Type="http://schemas.openxmlformats.org/officeDocument/2006/relationships/image" Target="../media/image7.svg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8" Type="http://schemas.openxmlformats.org/officeDocument/2006/relationships/image" Target="../media/image18.png"/><Relationship Id="rId17" Type="http://schemas.openxmlformats.org/officeDocument/2006/relationships/image" Target="../media/image17.svg"/><Relationship Id="rId16" Type="http://schemas.openxmlformats.org/officeDocument/2006/relationships/image" Target="../media/image16.png"/><Relationship Id="rId15" Type="http://schemas.openxmlformats.org/officeDocument/2006/relationships/image" Target="../media/image15.svg"/><Relationship Id="rId14" Type="http://schemas.openxmlformats.org/officeDocument/2006/relationships/image" Target="../media/image14.png"/><Relationship Id="rId13" Type="http://schemas.openxmlformats.org/officeDocument/2006/relationships/image" Target="../media/image13.svg"/><Relationship Id="rId12" Type="http://schemas.openxmlformats.org/officeDocument/2006/relationships/image" Target="../media/image12.png"/><Relationship Id="rId11" Type="http://schemas.openxmlformats.org/officeDocument/2006/relationships/image" Target="../media/image11.svg"/><Relationship Id="rId10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401051" y="1905000"/>
            <a:ext cx="2552700" cy="30289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168433" y="1871005"/>
            <a:ext cx="3635924" cy="4471743"/>
          </a:xfrm>
          <a:custGeom>
            <a:avLst/>
            <a:gdLst>
              <a:gd name="connsiteX0" fmla="*/ 0 w 3635829"/>
              <a:gd name="connsiteY0" fmla="*/ 0 h 4471743"/>
              <a:gd name="connsiteX1" fmla="*/ 3635829 w 3635829"/>
              <a:gd name="connsiteY1" fmla="*/ 0 h 4471743"/>
              <a:gd name="connsiteX2" fmla="*/ 3635829 w 3635829"/>
              <a:gd name="connsiteY2" fmla="*/ 4471743 h 4471743"/>
              <a:gd name="connsiteX3" fmla="*/ 0 w 3635829"/>
              <a:gd name="connsiteY3" fmla="*/ 4471743 h 4471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5828" h="4471743">
                <a:moveTo>
                  <a:pt x="0" y="0"/>
                </a:moveTo>
                <a:lnTo>
                  <a:pt x="3635829" y="0"/>
                </a:lnTo>
                <a:lnTo>
                  <a:pt x="3635829" y="4471743"/>
                </a:lnTo>
                <a:lnTo>
                  <a:pt x="0" y="4471743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991234" y="667658"/>
            <a:ext cx="6032657" cy="2818492"/>
          </a:xfrm>
          <a:custGeom>
            <a:avLst/>
            <a:gdLst>
              <a:gd name="connsiteX0" fmla="*/ 0 w 6032499"/>
              <a:gd name="connsiteY0" fmla="*/ 0 h 2818492"/>
              <a:gd name="connsiteX1" fmla="*/ 6032499 w 6032499"/>
              <a:gd name="connsiteY1" fmla="*/ 0 h 2818492"/>
              <a:gd name="connsiteX2" fmla="*/ 6032499 w 6032499"/>
              <a:gd name="connsiteY2" fmla="*/ 2818492 h 2818492"/>
              <a:gd name="connsiteX3" fmla="*/ 0 w 6032499"/>
              <a:gd name="connsiteY3" fmla="*/ 2818492 h 281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2499" h="2818492">
                <a:moveTo>
                  <a:pt x="0" y="0"/>
                </a:moveTo>
                <a:lnTo>
                  <a:pt x="6032499" y="0"/>
                </a:lnTo>
                <a:lnTo>
                  <a:pt x="6032499" y="2818492"/>
                </a:lnTo>
                <a:lnTo>
                  <a:pt x="0" y="2818492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6096161" y="3657607"/>
            <a:ext cx="4927729" cy="2685141"/>
          </a:xfrm>
          <a:custGeom>
            <a:avLst/>
            <a:gdLst>
              <a:gd name="connsiteX0" fmla="*/ 0 w 4927600"/>
              <a:gd name="connsiteY0" fmla="*/ 0 h 2685141"/>
              <a:gd name="connsiteX1" fmla="*/ 4927600 w 4927600"/>
              <a:gd name="connsiteY1" fmla="*/ 0 h 2685141"/>
              <a:gd name="connsiteX2" fmla="*/ 4927600 w 4927600"/>
              <a:gd name="connsiteY2" fmla="*/ 2685141 h 2685141"/>
              <a:gd name="connsiteX3" fmla="*/ 0 w 4927600"/>
              <a:gd name="connsiteY3" fmla="*/ 2685141 h 268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600" h="2685141">
                <a:moveTo>
                  <a:pt x="0" y="0"/>
                </a:moveTo>
                <a:lnTo>
                  <a:pt x="4927600" y="0"/>
                </a:lnTo>
                <a:lnTo>
                  <a:pt x="4927600" y="2685141"/>
                </a:lnTo>
                <a:lnTo>
                  <a:pt x="0" y="2685141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/>
          <p:cNvSpPr/>
          <p:nvPr userDrawn="1"/>
        </p:nvSpPr>
        <p:spPr>
          <a:xfrm>
            <a:off x="2" y="-176981"/>
            <a:ext cx="12191999" cy="4291740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solidFill>
            <a:srgbClr val="9D4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87682" y="1156519"/>
            <a:ext cx="9199044" cy="5146631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30142" y="1410614"/>
            <a:ext cx="5801591" cy="3627203"/>
          </a:xfrm>
          <a:custGeom>
            <a:avLst/>
            <a:gdLst>
              <a:gd name="connsiteX0" fmla="*/ 0 w 5778698"/>
              <a:gd name="connsiteY0" fmla="*/ 0 h 3627202"/>
              <a:gd name="connsiteX1" fmla="*/ 5778698 w 5778698"/>
              <a:gd name="connsiteY1" fmla="*/ 0 h 3627202"/>
              <a:gd name="connsiteX2" fmla="*/ 5778698 w 5778698"/>
              <a:gd name="connsiteY2" fmla="*/ 3627202 h 3627202"/>
              <a:gd name="connsiteX3" fmla="*/ 0 w 5778698"/>
              <a:gd name="connsiteY3" fmla="*/ 3627202 h 362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8698" h="3627202">
                <a:moveTo>
                  <a:pt x="0" y="0"/>
                </a:moveTo>
                <a:lnTo>
                  <a:pt x="5778698" y="0"/>
                </a:lnTo>
                <a:lnTo>
                  <a:pt x="5778698" y="3627202"/>
                </a:lnTo>
                <a:lnTo>
                  <a:pt x="0" y="3627202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>
            <a:noAutofit/>
          </a:bodyPr>
          <a:lstStyle>
            <a:lvl1pPr>
              <a:defRPr lang="en-US" sz="1400" b="1" i="1"/>
            </a:lvl1pPr>
          </a:lstStyle>
          <a:p>
            <a:pPr marL="0" lvl="0" indent="0">
              <a:buNone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535808" y="449028"/>
            <a:ext cx="11120387" cy="5959944"/>
          </a:xfrm>
          <a:custGeom>
            <a:avLst/>
            <a:gdLst>
              <a:gd name="connsiteX0" fmla="*/ 0 w 11120386"/>
              <a:gd name="connsiteY0" fmla="*/ 0 h 5959944"/>
              <a:gd name="connsiteX1" fmla="*/ 11120386 w 11120386"/>
              <a:gd name="connsiteY1" fmla="*/ 0 h 5959944"/>
              <a:gd name="connsiteX2" fmla="*/ 11120386 w 11120386"/>
              <a:gd name="connsiteY2" fmla="*/ 5959944 h 5959944"/>
              <a:gd name="connsiteX3" fmla="*/ 0 w 11120386"/>
              <a:gd name="connsiteY3" fmla="*/ 5959944 h 595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20386" h="5959944">
                <a:moveTo>
                  <a:pt x="0" y="0"/>
                </a:moveTo>
                <a:lnTo>
                  <a:pt x="11120386" y="0"/>
                </a:lnTo>
                <a:lnTo>
                  <a:pt x="11120386" y="5959944"/>
                </a:lnTo>
                <a:lnTo>
                  <a:pt x="0" y="5959944"/>
                </a:lnTo>
                <a:close/>
              </a:path>
            </a:pathLst>
          </a:custGeom>
          <a:solidFill>
            <a:schemeClr val="accent1"/>
          </a:solidFill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" y="0"/>
            <a:ext cx="12191999" cy="6858000"/>
          </a:xfrm>
          <a:prstGeom prst="rect">
            <a:avLst/>
          </a:prstGeom>
        </p:spPr>
        <p:txBody>
          <a:bodyPr anchor="ctr"/>
          <a:lstStyle>
            <a:lvl1pPr>
              <a:defRPr sz="400"/>
            </a:lvl1pPr>
          </a:lstStyle>
          <a:p>
            <a:r>
              <a:rPr lang="en-US"/>
              <a:t>+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/>
          <p:cNvPicPr>
            <a:picLocks noChangeAspect="1"/>
          </p:cNvPicPr>
          <p:nvPr userDrawn="1"/>
        </p:nvPicPr>
        <p:blipFill>
          <a:blip r:embed="rId2" cstate="email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5725" y="1360876"/>
            <a:ext cx="1577753" cy="2067813"/>
          </a:xfrm>
          <a:prstGeom prst="rect">
            <a:avLst/>
          </a:prstGeom>
        </p:spPr>
      </p:pic>
      <p:pic>
        <p:nvPicPr>
          <p:cNvPr id="20" name="图形 19"/>
          <p:cNvPicPr>
            <a:picLocks noChangeAspect="1"/>
          </p:cNvPicPr>
          <p:nvPr userDrawn="1"/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00529" y="1225926"/>
            <a:ext cx="361951" cy="85725"/>
          </a:xfrm>
          <a:prstGeom prst="rect">
            <a:avLst/>
          </a:prstGeom>
        </p:spPr>
      </p:pic>
      <p:pic>
        <p:nvPicPr>
          <p:cNvPr id="24" name="图形 23"/>
          <p:cNvPicPr>
            <a:picLocks noChangeAspect="1"/>
          </p:cNvPicPr>
          <p:nvPr userDrawn="1"/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44813" y="3424367"/>
            <a:ext cx="361951" cy="361950"/>
          </a:xfrm>
          <a:prstGeom prst="rect">
            <a:avLst/>
          </a:prstGeom>
        </p:spPr>
      </p:pic>
      <p:pic>
        <p:nvPicPr>
          <p:cNvPr id="26" name="图形 25"/>
          <p:cNvPicPr>
            <a:picLocks noChangeAspect="1"/>
          </p:cNvPicPr>
          <p:nvPr userDrawn="1"/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33916" y="469850"/>
            <a:ext cx="276225" cy="276225"/>
          </a:xfrm>
          <a:prstGeom prst="rect">
            <a:avLst/>
          </a:prstGeom>
        </p:spPr>
      </p:pic>
      <p:pic>
        <p:nvPicPr>
          <p:cNvPr id="28" name="图形 27"/>
          <p:cNvPicPr>
            <a:picLocks noChangeAspect="1"/>
          </p:cNvPicPr>
          <p:nvPr userDrawn="1"/>
        </p:nvPicPr>
        <p:blipFill>
          <a:blip r:embed="rId10" cstate="email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73089" y="3522629"/>
            <a:ext cx="381000" cy="247650"/>
          </a:xfrm>
          <a:prstGeom prst="rect">
            <a:avLst/>
          </a:prstGeom>
        </p:spPr>
      </p:pic>
      <p:pic>
        <p:nvPicPr>
          <p:cNvPr id="32" name="图形 31"/>
          <p:cNvPicPr>
            <a:picLocks noChangeAspect="1"/>
          </p:cNvPicPr>
          <p:nvPr userDrawn="1"/>
        </p:nvPicPr>
        <p:blipFill>
          <a:blip r:embed="rId12" cstate="email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117603" y="639150"/>
            <a:ext cx="1295400" cy="1133475"/>
          </a:xfrm>
          <a:prstGeom prst="rect">
            <a:avLst/>
          </a:prstGeom>
        </p:spPr>
      </p:pic>
      <p:pic>
        <p:nvPicPr>
          <p:cNvPr id="34" name="图形 33"/>
          <p:cNvPicPr>
            <a:picLocks noChangeAspect="1"/>
          </p:cNvPicPr>
          <p:nvPr userDrawn="1"/>
        </p:nvPicPr>
        <p:blipFill>
          <a:blip r:embed="rId14" cstate="email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812928" y="2121017"/>
            <a:ext cx="1038225" cy="1000125"/>
          </a:xfrm>
          <a:prstGeom prst="rect">
            <a:avLst/>
          </a:prstGeom>
        </p:spPr>
      </p:pic>
      <p:pic>
        <p:nvPicPr>
          <p:cNvPr id="36" name="图形 35"/>
          <p:cNvPicPr>
            <a:picLocks noChangeAspect="1"/>
          </p:cNvPicPr>
          <p:nvPr userDrawn="1"/>
        </p:nvPicPr>
        <p:blipFill>
          <a:blip r:embed="rId16" cstate="email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420564" y="2962406"/>
            <a:ext cx="1066800" cy="923925"/>
          </a:xfrm>
          <a:prstGeom prst="rect">
            <a:avLst/>
          </a:prstGeom>
        </p:spPr>
      </p:pic>
      <p:pic>
        <p:nvPicPr>
          <p:cNvPr id="3" name="图片 2" descr="21"/>
          <p:cNvPicPr>
            <a:picLocks noChangeAspect="1"/>
          </p:cNvPicPr>
          <p:nvPr userDrawn="1"/>
        </p:nvPicPr>
        <p:blipFill>
          <a:blip r:embed="rId18" cstate="email"/>
          <a:srcRect/>
          <a:stretch>
            <a:fillRect/>
          </a:stretch>
        </p:blipFill>
        <p:spPr>
          <a:xfrm flipH="1">
            <a:off x="10499090" y="0"/>
            <a:ext cx="1692911" cy="15532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 userDrawn="1"/>
        </p:nvSpPr>
        <p:spPr>
          <a:xfrm>
            <a:off x="762785" y="556895"/>
            <a:ext cx="10992819" cy="6070600"/>
          </a:xfrm>
          <a:prstGeom prst="rect">
            <a:avLst/>
          </a:prstGeom>
          <a:solidFill>
            <a:srgbClr val="5C93D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599591" y="393700"/>
            <a:ext cx="10992819" cy="6070600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  <p:grpSp>
        <p:nvGrpSpPr>
          <p:cNvPr id="33" name="组合 32"/>
          <p:cNvGrpSpPr/>
          <p:nvPr userDrawn="1"/>
        </p:nvGrpSpPr>
        <p:grpSpPr>
          <a:xfrm>
            <a:off x="1125599" y="4773553"/>
            <a:ext cx="81595" cy="1152525"/>
            <a:chOff x="317500" y="2311400"/>
            <a:chExt cx="101600" cy="1435100"/>
          </a:xfrm>
          <a:solidFill>
            <a:srgbClr val="5A71B7"/>
          </a:solidFill>
        </p:grpSpPr>
        <p:sp>
          <p:nvSpPr>
            <p:cNvPr id="35" name="椭圆 34"/>
            <p:cNvSpPr/>
            <p:nvPr/>
          </p:nvSpPr>
          <p:spPr>
            <a:xfrm>
              <a:off x="317500" y="23114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17500" y="264477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17500" y="297815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17500" y="331152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17500" y="36449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</p:grpSp>
      <p:grpSp>
        <p:nvGrpSpPr>
          <p:cNvPr id="44" name="组合 43"/>
          <p:cNvGrpSpPr/>
          <p:nvPr userDrawn="1"/>
        </p:nvGrpSpPr>
        <p:grpSpPr>
          <a:xfrm>
            <a:off x="11105125" y="816574"/>
            <a:ext cx="81595" cy="1152525"/>
            <a:chOff x="317500" y="2311400"/>
            <a:chExt cx="101600" cy="1435100"/>
          </a:xfrm>
          <a:solidFill>
            <a:srgbClr val="5A71B7"/>
          </a:solidFill>
        </p:grpSpPr>
        <p:sp>
          <p:nvSpPr>
            <p:cNvPr id="46" name="椭圆 45"/>
            <p:cNvSpPr/>
            <p:nvPr/>
          </p:nvSpPr>
          <p:spPr>
            <a:xfrm>
              <a:off x="317500" y="23114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17500" y="264477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17500" y="297815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17500" y="331152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17500" y="36449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5335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5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3" y="1535115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1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5853113"/>
          </a:xfrm>
        </p:spPr>
        <p:txBody>
          <a:bodyPr/>
          <a:lstStyle>
            <a:lvl1pPr>
              <a:defRPr sz="4265"/>
            </a:lvl1pPr>
            <a:lvl2pPr>
              <a:defRPr sz="3735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5"/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file:///D:\qq&#25991;&#20214;\712321467\Image\C2C\Image2\%7b75232B38-A165-1FB7-499C-2E1C792CACB5%7d.png" TargetMode="External"/><Relationship Id="rId24" Type="http://schemas.openxmlformats.org/officeDocument/2006/relationships/image" Target="../media/image20.png"/><Relationship Id="rId23" Type="http://schemas.openxmlformats.org/officeDocument/2006/relationships/image" Target="../media/image19.png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ea typeface="思源黑体 CN Bold" panose="020B0800000000000000" pitchFamily="34" charset="-122"/>
                <a:cs typeface="字魂59号-创粗黑" panose="00000500000000000000" charset="-122"/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ea typeface="思源黑体 CN Bold" panose="020B0800000000000000" pitchFamily="34" charset="-122"/>
                <a:cs typeface="字魂59号-创粗黑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ea typeface="思源黑体 CN Bold" panose="020B0800000000000000" pitchFamily="34" charset="-122"/>
                <a:cs typeface="字魂59号-创粗黑" panose="00000500000000000000" charset="-122"/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4" r:link="rId25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思源黑体 CN Bold" panose="020B0800000000000000" pitchFamily="34" charset="-122"/>
          <a:cs typeface="字魂59号-创粗黑" panose="00000500000000000000" charset="-122"/>
        </a:defRPr>
      </a:lvl1pPr>
    </p:titleStyle>
    <p:bodyStyle>
      <a:lvl1pPr marL="457200" indent="-4572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思源黑体 CN Bold" panose="020B0800000000000000" pitchFamily="34" charset="-122"/>
          <a:cs typeface="字魂59号-创粗黑" panose="00000500000000000000" charset="-122"/>
        </a:defRPr>
      </a:lvl1pPr>
      <a:lvl2pPr marL="990600" indent="-3810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思源黑体 CN Bold" panose="020B0800000000000000" pitchFamily="34" charset="-122"/>
          <a:cs typeface="字魂59号-创粗黑" panose="00000500000000000000" charset="-122"/>
        </a:defRPr>
      </a:lvl2pPr>
      <a:lvl3pPr marL="1524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思源黑体 CN Bold" panose="020B0800000000000000" pitchFamily="34" charset="-122"/>
          <a:cs typeface="字魂59号-创粗黑" panose="00000500000000000000" charset="-122"/>
        </a:defRPr>
      </a:lvl3pPr>
      <a:lvl4pPr marL="2133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思源黑体 CN Bold" panose="020B0800000000000000" pitchFamily="34" charset="-122"/>
          <a:cs typeface="字魂59号-创粗黑" panose="00000500000000000000" charset="-122"/>
        </a:defRPr>
      </a:lvl4pPr>
      <a:lvl5pPr marL="27432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思源黑体 CN Bold" panose="020B0800000000000000" pitchFamily="34" charset="-122"/>
          <a:cs typeface="字魂59号-创粗黑" panose="00000500000000000000" charset="-122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2.xml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2.xml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2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3" Type="http://schemas.openxmlformats.org/officeDocument/2006/relationships/tags" Target="../tags/tag2.xml"/><Relationship Id="rId2" Type="http://schemas.openxmlformats.org/officeDocument/2006/relationships/image" Target="../media/image46.pn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0.xml"/><Relationship Id="rId5" Type="http://schemas.openxmlformats.org/officeDocument/2006/relationships/image" Target="../media/image26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2.xml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91845" y="899795"/>
            <a:ext cx="9815195" cy="5430520"/>
          </a:xfrm>
          <a:prstGeom prst="rect">
            <a:avLst/>
          </a:prstGeom>
        </p:spPr>
      </p:pic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92880"/>
            <a:ext cx="12192000" cy="2865120"/>
          </a:xfrm>
          <a:prstGeom prst="rect">
            <a:avLst/>
          </a:prstGeom>
        </p:spPr>
      </p:pic>
      <p:pic>
        <p:nvPicPr>
          <p:cNvPr id="6" name="图片 5" descr="2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448417" y="0"/>
            <a:ext cx="743585" cy="2663190"/>
          </a:xfrm>
          <a:prstGeom prst="rect">
            <a:avLst/>
          </a:prstGeom>
        </p:spPr>
      </p:pic>
      <p:pic>
        <p:nvPicPr>
          <p:cNvPr id="8" name="图片 7" descr="2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2738120" cy="2510790"/>
          </a:xfrm>
          <a:prstGeom prst="rect">
            <a:avLst/>
          </a:prstGeom>
        </p:spPr>
      </p:pic>
      <p:sp>
        <p:nvSpPr>
          <p:cNvPr id="13" name="文本框 22"/>
          <p:cNvSpPr txBox="1"/>
          <p:nvPr/>
        </p:nvSpPr>
        <p:spPr>
          <a:xfrm>
            <a:off x="523876" y="2510790"/>
            <a:ext cx="7696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华康海报体W12(P)" pitchFamily="82" charset="-122"/>
                <a:ea typeface="华康海报体W12(P)" pitchFamily="82" charset="-122"/>
                <a:cs typeface="汉仪中黑 简" panose="00020600040101010101" pitchFamily="18" charset="-122"/>
              </a:rPr>
              <a:t>植</a:t>
            </a:r>
            <a:r>
              <a:rPr kumimoji="0" lang="en-US" altLang="zh-CN" sz="8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华康海报体W12(P)" pitchFamily="82" charset="-122"/>
                <a:ea typeface="华康海报体W12(P)" pitchFamily="82" charset="-122"/>
                <a:cs typeface="汉仪中黑 简" panose="00020600040101010101" pitchFamily="18" charset="-122"/>
              </a:rPr>
              <a:t> </a:t>
            </a:r>
            <a:r>
              <a:rPr kumimoji="0" lang="zh-CN" altLang="en-US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华康海报体W12(P)" pitchFamily="82" charset="-122"/>
                <a:ea typeface="华康海报体W12(P)" pitchFamily="82" charset="-122"/>
                <a:cs typeface="汉仪中黑 简" panose="00020600040101010101" pitchFamily="18" charset="-122"/>
              </a:rPr>
              <a:t>树</a:t>
            </a:r>
            <a:endParaRPr kumimoji="0" lang="zh-CN" altLang="en-US" sz="8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华康海报体W12(P)" pitchFamily="82" charset="-122"/>
              <a:ea typeface="华康海报体W12(P)" pitchFamily="82" charset="-122"/>
              <a:cs typeface="汉仪中黑 简" panose="00020600040101010101" pitchFamily="18" charset="-122"/>
            </a:endParaRPr>
          </a:p>
        </p:txBody>
      </p:sp>
      <p:pic>
        <p:nvPicPr>
          <p:cNvPr id="7" name="图片 6" descr="21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306311" y="1030606"/>
            <a:ext cx="4828540" cy="58273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06371" y="4178935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小学数学</a:t>
            </a:r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</a:t>
            </a:r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北师大版</a:t>
            </a:r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</a:t>
            </a:r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三年级上册</a:t>
            </a: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277871" y="1393826"/>
            <a:ext cx="4533266" cy="945515"/>
            <a:chOff x="5162" y="2195"/>
            <a:chExt cx="7139" cy="1489"/>
          </a:xfrm>
        </p:grpSpPr>
        <p:sp>
          <p:nvSpPr>
            <p:cNvPr id="14349" name="圆角矩形标注 14348"/>
            <p:cNvSpPr/>
            <p:nvPr/>
          </p:nvSpPr>
          <p:spPr>
            <a:xfrm>
              <a:off x="5162" y="2195"/>
              <a:ext cx="7071" cy="1489"/>
            </a:xfrm>
            <a:prstGeom prst="wedgeRoundRectCallout">
              <a:avLst>
                <a:gd name="adj1" fmla="val 58729"/>
                <a:gd name="adj2" fmla="val -19711"/>
                <a:gd name="adj3" fmla="val 16667"/>
              </a:avLst>
            </a:prstGeom>
            <a:solidFill>
              <a:srgbClr val="FFC00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1"/>
            <a:lstStyle/>
            <a:p>
              <a:pPr algn="ctr">
                <a:lnSpc>
                  <a:spcPct val="150000"/>
                </a:lnSpc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5225" y="2577"/>
              <a:ext cx="7076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>
                  <a:solidFill>
                    <a:schemeClr val="tx1"/>
                  </a:solidFill>
                  <a:ea typeface="+mn-lt"/>
                  <a:sym typeface="+mn-ea"/>
                </a:rPr>
                <a:t>你能再写出一组这样的算式吗？</a:t>
              </a:r>
              <a:endParaRPr lang="zh-CN" altLang="en-US" sz="2400">
                <a:solidFill>
                  <a:schemeClr val="tx1"/>
                </a:solidFill>
                <a:ea typeface="+mn-lt"/>
                <a:sym typeface="+mn-ea"/>
              </a:endParaRPr>
            </a:p>
          </p:txBody>
        </p:sp>
      </p:grpSp>
      <p:pic>
        <p:nvPicPr>
          <p:cNvPr id="3" name="图片 2" descr="图片6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169275" y="1361442"/>
            <a:ext cx="1337311" cy="135953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187825" y="2865757"/>
            <a:ext cx="314960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en-US" altLang="zh-CN" sz="2400" kern="100" dirty="0">
                <a:solidFill>
                  <a:schemeClr val="tx1"/>
                </a:solidFill>
                <a:ea typeface="+mn-lt"/>
                <a:cs typeface="+mn-lt"/>
              </a:rPr>
              <a:t>40  ÷  4  </a:t>
            </a:r>
            <a:r>
              <a:rPr lang="zh-CN" altLang="en-US" sz="2400" kern="100" dirty="0">
                <a:solidFill>
                  <a:schemeClr val="tx1"/>
                </a:solidFill>
                <a:ea typeface="+mn-lt"/>
                <a:cs typeface="+mn-lt"/>
              </a:rPr>
              <a:t>＝</a:t>
            </a:r>
            <a:endParaRPr lang="en-US" altLang="zh-CN" sz="2400" kern="100" dirty="0">
              <a:solidFill>
                <a:schemeClr val="tx1"/>
              </a:solidFill>
              <a:ea typeface="+mn-lt"/>
              <a:cs typeface="+mn-lt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2400" kern="100" dirty="0">
                <a:solidFill>
                  <a:schemeClr val="tx1"/>
                </a:solidFill>
                <a:ea typeface="+mn-lt"/>
                <a:cs typeface="+mn-lt"/>
              </a:rPr>
              <a:t>44  ÷  4  </a:t>
            </a:r>
            <a:r>
              <a:rPr lang="zh-CN" altLang="en-US" sz="2400" kern="100" dirty="0">
                <a:solidFill>
                  <a:schemeClr val="tx1"/>
                </a:solidFill>
                <a:ea typeface="+mn-lt"/>
                <a:cs typeface="+mn-lt"/>
              </a:rPr>
              <a:t>＝       </a:t>
            </a:r>
            <a:endParaRPr lang="en-US" altLang="zh-CN" sz="2400" kern="100" dirty="0">
              <a:solidFill>
                <a:schemeClr val="tx1"/>
              </a:solidFill>
              <a:ea typeface="+mn-lt"/>
              <a:cs typeface="+mn-lt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2400" kern="100" dirty="0">
                <a:solidFill>
                  <a:schemeClr val="tx1"/>
                </a:solidFill>
                <a:ea typeface="+mn-lt"/>
                <a:cs typeface="+mn-lt"/>
              </a:rPr>
              <a:t>48  ÷  4  </a:t>
            </a:r>
            <a:r>
              <a:rPr lang="zh-CN" altLang="en-US" sz="2400" kern="100" dirty="0">
                <a:solidFill>
                  <a:schemeClr val="tx1"/>
                </a:solidFill>
                <a:ea typeface="+mn-lt"/>
                <a:cs typeface="+mn-lt"/>
              </a:rPr>
              <a:t>＝</a:t>
            </a:r>
            <a:endParaRPr lang="en-US" altLang="zh-CN" sz="2400" kern="100" dirty="0">
              <a:solidFill>
                <a:schemeClr val="tx1"/>
              </a:solidFill>
              <a:ea typeface="+mn-lt"/>
              <a:cs typeface="+mn-lt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2400" kern="100" dirty="0">
                <a:solidFill>
                  <a:schemeClr val="tx1"/>
                </a:solidFill>
                <a:ea typeface="+mn-lt"/>
                <a:cs typeface="+mn-lt"/>
              </a:rPr>
              <a:t>52  ÷  4  </a:t>
            </a:r>
            <a:r>
              <a:rPr lang="zh-CN" altLang="en-US" sz="2400" kern="100" dirty="0">
                <a:solidFill>
                  <a:schemeClr val="tx1"/>
                </a:solidFill>
                <a:ea typeface="+mn-lt"/>
                <a:cs typeface="+mn-lt"/>
              </a:rPr>
              <a:t>＝</a:t>
            </a:r>
            <a:endParaRPr lang="zh-CN" altLang="en-US" sz="2400" kern="100" dirty="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18" name="标题 1"/>
          <p:cNvSpPr>
            <a:spLocks noGrp="1" noChangeArrowheads="1"/>
          </p:cNvSpPr>
          <p:nvPr/>
        </p:nvSpPr>
        <p:spPr bwMode="auto">
          <a:xfrm>
            <a:off x="6255386" y="3026410"/>
            <a:ext cx="1096645" cy="430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tx1"/>
                </a:solidFill>
                <a:ea typeface="+mn-lt"/>
              </a:rPr>
              <a:t>10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9" name="标题 1"/>
          <p:cNvSpPr>
            <a:spLocks noGrp="1" noChangeArrowheads="1"/>
          </p:cNvSpPr>
          <p:nvPr/>
        </p:nvSpPr>
        <p:spPr bwMode="auto">
          <a:xfrm>
            <a:off x="6292850" y="3580130"/>
            <a:ext cx="1240791" cy="430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tx1"/>
                </a:solidFill>
                <a:ea typeface="+mn-lt"/>
              </a:rPr>
              <a:t>11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10" name="标题 1"/>
          <p:cNvSpPr>
            <a:spLocks noGrp="1" noChangeArrowheads="1"/>
          </p:cNvSpPr>
          <p:nvPr/>
        </p:nvSpPr>
        <p:spPr bwMode="auto">
          <a:xfrm>
            <a:off x="6253480" y="4156075"/>
            <a:ext cx="1386840" cy="430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tx1"/>
                </a:solidFill>
                <a:ea typeface="+mn-lt"/>
              </a:rPr>
              <a:t>12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19" name="标题 1"/>
          <p:cNvSpPr>
            <a:spLocks noGrp="1" noChangeArrowheads="1"/>
          </p:cNvSpPr>
          <p:nvPr/>
        </p:nvSpPr>
        <p:spPr bwMode="auto">
          <a:xfrm>
            <a:off x="6263005" y="4700270"/>
            <a:ext cx="1122045" cy="430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tx1"/>
                </a:solidFill>
                <a:ea typeface="+mn-lt"/>
              </a:rPr>
              <a:t>13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11220" y="3185162"/>
            <a:ext cx="833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4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01206" y="3246757"/>
            <a:ext cx="961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 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1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183256" y="3795397"/>
            <a:ext cx="10979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4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204711" y="3870327"/>
            <a:ext cx="9372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1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398520" y="4392297"/>
            <a:ext cx="78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4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7214870" y="4462147"/>
            <a:ext cx="91059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1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pic>
        <p:nvPicPr>
          <p:cNvPr id="107" name="图片 106" descr="图片28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480000">
            <a:off x="6733540" y="3235960"/>
            <a:ext cx="370840" cy="510540"/>
          </a:xfrm>
          <a:prstGeom prst="rect">
            <a:avLst/>
          </a:prstGeom>
        </p:spPr>
      </p:pic>
      <p:pic>
        <p:nvPicPr>
          <p:cNvPr id="108" name="图片 107" descr="图片28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480000">
            <a:off x="6733540" y="3844925"/>
            <a:ext cx="370840" cy="510540"/>
          </a:xfrm>
          <a:prstGeom prst="rect">
            <a:avLst/>
          </a:prstGeom>
        </p:spPr>
      </p:pic>
      <p:pic>
        <p:nvPicPr>
          <p:cNvPr id="109" name="图片 108" descr="图片28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480000">
            <a:off x="6727825" y="4425950"/>
            <a:ext cx="370840" cy="510540"/>
          </a:xfrm>
          <a:prstGeom prst="rect">
            <a:avLst/>
          </a:prstGeom>
        </p:spPr>
      </p:pic>
      <p:pic>
        <p:nvPicPr>
          <p:cNvPr id="110" name="图片 109" descr="图片28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80000" flipH="1">
            <a:off x="4104642" y="3205482"/>
            <a:ext cx="414655" cy="583565"/>
          </a:xfrm>
          <a:prstGeom prst="rect">
            <a:avLst/>
          </a:prstGeom>
        </p:spPr>
      </p:pic>
      <p:pic>
        <p:nvPicPr>
          <p:cNvPr id="111" name="图片 110" descr="图片28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80000" flipH="1">
            <a:off x="4152266" y="3778887"/>
            <a:ext cx="414655" cy="583565"/>
          </a:xfrm>
          <a:prstGeom prst="rect">
            <a:avLst/>
          </a:prstGeom>
        </p:spPr>
      </p:pic>
      <p:pic>
        <p:nvPicPr>
          <p:cNvPr id="112" name="图片 111" descr="图片28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80000" flipH="1">
            <a:off x="4155442" y="4350387"/>
            <a:ext cx="414655" cy="58356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12751" y="335917"/>
            <a:ext cx="2023745" cy="636905"/>
            <a:chOff x="650" y="555"/>
            <a:chExt cx="3187" cy="1003"/>
          </a:xfrm>
        </p:grpSpPr>
        <p:sp>
          <p:nvSpPr>
            <p:cNvPr id="12" name="矩形 11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探索新知</a:t>
              </a:r>
              <a:endParaRPr lang="zh-CN" altLang="en-US" sz="2800"/>
            </a:p>
          </p:txBody>
        </p:sp>
      </p:grp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/>
      <p:bldP spid="10" grpId="0"/>
      <p:bldP spid="19" grpId="0"/>
      <p:bldP spid="15" grpId="0"/>
      <p:bldP spid="20" grpId="0"/>
      <p:bldP spid="46" grpId="0"/>
      <p:bldP spid="94" grpId="0"/>
      <p:bldP spid="96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917701" y="1557655"/>
            <a:ext cx="8719820" cy="4826000"/>
          </a:xfrm>
          <a:prstGeom prst="rect">
            <a:avLst/>
          </a:prstGeom>
        </p:spPr>
      </p:pic>
      <p:sp>
        <p:nvSpPr>
          <p:cNvPr id="18" name="文本框 3"/>
          <p:cNvSpPr txBox="1"/>
          <p:nvPr/>
        </p:nvSpPr>
        <p:spPr>
          <a:xfrm>
            <a:off x="5545427" y="3141150"/>
            <a:ext cx="35756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PART 03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34437"/>
            <a:ext cx="12192000" cy="3123565"/>
          </a:xfrm>
          <a:prstGeom prst="rect">
            <a:avLst/>
          </a:prstGeom>
        </p:spPr>
      </p:pic>
      <p:pic>
        <p:nvPicPr>
          <p:cNvPr id="10" name="图形 9" descr="C:\Users\Am'be'r\Desktop\21.png21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195580" y="1398907"/>
            <a:ext cx="5099051" cy="5459095"/>
          </a:xfrm>
          <a:prstGeom prst="rect">
            <a:avLst/>
          </a:prstGeom>
        </p:spPr>
      </p:pic>
      <p:sp>
        <p:nvSpPr>
          <p:cNvPr id="19" name="文本框 5"/>
          <p:cNvSpPr txBox="1"/>
          <p:nvPr/>
        </p:nvSpPr>
        <p:spPr>
          <a:xfrm>
            <a:off x="4904105" y="4068445"/>
            <a:ext cx="5044440" cy="101473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  <a:sym typeface="+mn-ea"/>
              </a:rPr>
              <a:t>拓展练习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拓展练习</a:t>
              </a:r>
              <a:endParaRPr lang="zh-CN" altLang="en-US" sz="2800"/>
            </a:p>
          </p:txBody>
        </p:sp>
      </p:grpSp>
      <p:pic>
        <p:nvPicPr>
          <p:cNvPr id="2" name="图片 1" descr="u=1613951979,1038334308&amp;fm=26&amp;fmt=auto&amp;gp=0.webp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3417" y="2247267"/>
            <a:ext cx="3716655" cy="375729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8555354" y="989332"/>
            <a:ext cx="2446020" cy="1030605"/>
            <a:chOff x="12798" y="1558"/>
            <a:chExt cx="3852" cy="1623"/>
          </a:xfrm>
        </p:grpSpPr>
        <p:pic>
          <p:nvPicPr>
            <p:cNvPr id="5" name="图片 4" descr="u=4202575446,932743229&amp;fm=26&amp;fmt=auto.webp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BF7">
                    <a:alpha val="100000"/>
                  </a:srgbClr>
                </a:clrFrom>
                <a:clrTo>
                  <a:srgbClr val="F6FBF7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798" y="1558"/>
              <a:ext cx="1623" cy="1623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4421" y="1977"/>
              <a:ext cx="2229" cy="785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4621" y="2012"/>
              <a:ext cx="1811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kern="100">
                  <a:solidFill>
                    <a:srgbClr val="000000"/>
                  </a:solidFill>
                  <a:ea typeface="+mn-lt"/>
                  <a:cs typeface="+mn-lt"/>
                  <a:sym typeface="+mn-ea"/>
                </a:rPr>
                <a:t>42 ÷ 2</a:t>
              </a:r>
              <a:endParaRPr lang="en-US" altLang="zh-CN" sz="2400" kern="100">
                <a:solidFill>
                  <a:srgbClr val="000000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555356" y="2210437"/>
            <a:ext cx="2446020" cy="1030605"/>
            <a:chOff x="12798" y="1558"/>
            <a:chExt cx="3852" cy="1623"/>
          </a:xfrm>
        </p:grpSpPr>
        <p:pic>
          <p:nvPicPr>
            <p:cNvPr id="16" name="图片 15" descr="u=4202575446,932743229&amp;fm=26&amp;fmt=auto.webp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BF7">
                    <a:alpha val="100000"/>
                  </a:srgbClr>
                </a:clrFrom>
                <a:clrTo>
                  <a:srgbClr val="F6FBF7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798" y="1558"/>
              <a:ext cx="1623" cy="1623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14421" y="1977"/>
              <a:ext cx="2229" cy="785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496" y="2012"/>
              <a:ext cx="211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kern="100">
                  <a:solidFill>
                    <a:srgbClr val="000000"/>
                  </a:solidFill>
                  <a:ea typeface="+mn-lt"/>
                  <a:cs typeface="+mn-lt"/>
                  <a:sym typeface="+mn-ea"/>
                </a:rPr>
                <a:t>400 ÷ 8</a:t>
              </a:r>
              <a:endParaRPr lang="en-US" altLang="zh-CN" sz="2400" kern="100">
                <a:solidFill>
                  <a:srgbClr val="000000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555357" y="3431540"/>
            <a:ext cx="2446020" cy="1030605"/>
            <a:chOff x="12798" y="1558"/>
            <a:chExt cx="3852" cy="1623"/>
          </a:xfrm>
        </p:grpSpPr>
        <p:pic>
          <p:nvPicPr>
            <p:cNvPr id="20" name="图片 19" descr="u=4202575446,932743229&amp;fm=26&amp;fmt=auto.webp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BF7">
                    <a:alpha val="100000"/>
                  </a:srgbClr>
                </a:clrFrom>
                <a:clrTo>
                  <a:srgbClr val="F6FBF7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798" y="1558"/>
              <a:ext cx="1623" cy="1623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14421" y="1977"/>
              <a:ext cx="2229" cy="785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046" y="2012"/>
              <a:ext cx="2474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228600" algn="l">
                <a:lnSpc>
                  <a:spcPct val="100000"/>
                </a:lnSpc>
              </a:pPr>
              <a:r>
                <a:rPr lang="en-US" altLang="zh-CN" sz="2400" kern="100">
                  <a:solidFill>
                    <a:srgbClr val="000000"/>
                  </a:solidFill>
                  <a:ea typeface="+mn-lt"/>
                  <a:cs typeface="+mn-lt"/>
                  <a:sym typeface="+mn-ea"/>
                </a:rPr>
                <a:t>100 ÷ 5</a:t>
              </a:r>
              <a:endParaRPr lang="en-US" altLang="zh-CN" sz="2400" kern="100">
                <a:solidFill>
                  <a:srgbClr val="000000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19530" y="4740277"/>
            <a:ext cx="2444751" cy="1030605"/>
            <a:chOff x="14421" y="1558"/>
            <a:chExt cx="3850" cy="1623"/>
          </a:xfrm>
        </p:grpSpPr>
        <p:pic>
          <p:nvPicPr>
            <p:cNvPr id="24" name="图片 23" descr="u=4202575446,932743229&amp;fm=26&amp;fmt=auto.webp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BF7">
                    <a:alpha val="100000"/>
                  </a:srgbClr>
                </a:clrFrom>
                <a:clrTo>
                  <a:srgbClr val="F6FBF7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6648" y="1558"/>
              <a:ext cx="1623" cy="1623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14421" y="1977"/>
              <a:ext cx="2229" cy="785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4496" y="2012"/>
              <a:ext cx="181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kern="100">
                  <a:solidFill>
                    <a:srgbClr val="000000"/>
                  </a:solidFill>
                  <a:ea typeface="+mn-lt"/>
                  <a:cs typeface="+mn-lt"/>
                  <a:sym typeface="+mn-ea"/>
                </a:rPr>
                <a:t>86 ÷ 2</a:t>
              </a:r>
              <a:endParaRPr lang="en-US" altLang="zh-CN" sz="2400" kern="100">
                <a:solidFill>
                  <a:srgbClr val="000000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311277" y="3607437"/>
            <a:ext cx="2460625" cy="1030605"/>
            <a:chOff x="14421" y="1558"/>
            <a:chExt cx="3875" cy="1623"/>
          </a:xfrm>
        </p:grpSpPr>
        <p:pic>
          <p:nvPicPr>
            <p:cNvPr id="28" name="图片 27" descr="u=4202575446,932743229&amp;fm=26&amp;fmt=auto.webp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BF7">
                    <a:alpha val="100000"/>
                  </a:srgbClr>
                </a:clrFrom>
                <a:clrTo>
                  <a:srgbClr val="F6FBF7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6673" y="1558"/>
              <a:ext cx="1623" cy="1623"/>
            </a:xfrm>
            <a:prstGeom prst="rect">
              <a:avLst/>
            </a:prstGeom>
          </p:spPr>
        </p:pic>
        <p:sp>
          <p:nvSpPr>
            <p:cNvPr id="29" name="矩形 28"/>
            <p:cNvSpPr/>
            <p:nvPr/>
          </p:nvSpPr>
          <p:spPr>
            <a:xfrm>
              <a:off x="14421" y="1977"/>
              <a:ext cx="2229" cy="785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4496" y="2012"/>
              <a:ext cx="211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kern="100">
                  <a:solidFill>
                    <a:srgbClr val="000000"/>
                  </a:solidFill>
                  <a:ea typeface="+mn-lt"/>
                  <a:cs typeface="+mn-lt"/>
                  <a:sym typeface="+mn-ea"/>
                </a:rPr>
                <a:t>720 ÷ 8</a:t>
              </a:r>
              <a:endParaRPr lang="en-US" altLang="zh-CN" sz="2400" kern="100">
                <a:solidFill>
                  <a:srgbClr val="000000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19530" y="2400302"/>
            <a:ext cx="2444751" cy="1030605"/>
            <a:chOff x="14421" y="1558"/>
            <a:chExt cx="3850" cy="1623"/>
          </a:xfrm>
        </p:grpSpPr>
        <p:pic>
          <p:nvPicPr>
            <p:cNvPr id="32" name="图片 31" descr="u=4202575446,932743229&amp;fm=26&amp;fmt=auto.webp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BF7">
                    <a:alpha val="100000"/>
                  </a:srgbClr>
                </a:clrFrom>
                <a:clrTo>
                  <a:srgbClr val="F6FBF7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6648" y="1558"/>
              <a:ext cx="1623" cy="1623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14421" y="1977"/>
              <a:ext cx="2229" cy="785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4496" y="2012"/>
              <a:ext cx="2111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kern="100">
                  <a:solidFill>
                    <a:srgbClr val="000000"/>
                  </a:solidFill>
                  <a:ea typeface="+mn-lt"/>
                  <a:cs typeface="+mn-lt"/>
                  <a:sym typeface="+mn-ea"/>
                </a:rPr>
                <a:t>630 ÷ 9</a:t>
              </a:r>
              <a:endParaRPr lang="en-US" altLang="zh-CN" sz="2400" kern="100">
                <a:solidFill>
                  <a:srgbClr val="000000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188585" y="2400301"/>
            <a:ext cx="870585" cy="870585"/>
            <a:chOff x="6444" y="3181"/>
            <a:chExt cx="1371" cy="1371"/>
          </a:xfrm>
        </p:grpSpPr>
        <p:pic>
          <p:nvPicPr>
            <p:cNvPr id="3" name="图片 2" descr="t01f4301d1fd258dca4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AFAFA">
                    <a:alpha val="100000"/>
                  </a:srgbClr>
                </a:clrFrom>
                <a:clrTo>
                  <a:srgbClr val="FAFAFA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4" y="3181"/>
              <a:ext cx="1371" cy="1371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6594" y="3474"/>
              <a:ext cx="892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/>
                <a:t>70</a:t>
              </a:r>
              <a:endParaRPr lang="en-US" altLang="zh-CN" sz="240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887086" y="2089152"/>
            <a:ext cx="870585" cy="870585"/>
            <a:chOff x="6444" y="3181"/>
            <a:chExt cx="1371" cy="1371"/>
          </a:xfrm>
        </p:grpSpPr>
        <p:pic>
          <p:nvPicPr>
            <p:cNvPr id="38" name="图片 37" descr="t01f4301d1fd258dca4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AFAFA">
                    <a:alpha val="100000"/>
                  </a:srgbClr>
                </a:clrFrom>
                <a:clrTo>
                  <a:srgbClr val="FAFAFA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4" y="3181"/>
              <a:ext cx="1371" cy="1371"/>
            </a:xfrm>
            <a:prstGeom prst="rect">
              <a:avLst/>
            </a:prstGeom>
          </p:spPr>
        </p:pic>
        <p:sp>
          <p:nvSpPr>
            <p:cNvPr id="39" name="文本框 38"/>
            <p:cNvSpPr txBox="1"/>
            <p:nvPr/>
          </p:nvSpPr>
          <p:spPr>
            <a:xfrm>
              <a:off x="6594" y="3474"/>
              <a:ext cx="892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/>
                <a:t>21</a:t>
              </a:r>
              <a:endParaRPr lang="en-US" altLang="zh-CN" sz="240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586221" y="2371092"/>
            <a:ext cx="870585" cy="870585"/>
            <a:chOff x="6444" y="3181"/>
            <a:chExt cx="1371" cy="1371"/>
          </a:xfrm>
        </p:grpSpPr>
        <p:pic>
          <p:nvPicPr>
            <p:cNvPr id="41" name="图片 40" descr="t01f4301d1fd258dca4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AFAFA">
                    <a:alpha val="100000"/>
                  </a:srgbClr>
                </a:clrFrom>
                <a:clrTo>
                  <a:srgbClr val="FAFAFA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4" y="3181"/>
              <a:ext cx="1371" cy="1371"/>
            </a:xfrm>
            <a:prstGeom prst="rect">
              <a:avLst/>
            </a:prstGeom>
          </p:spPr>
        </p:pic>
        <p:sp>
          <p:nvSpPr>
            <p:cNvPr id="42" name="文本框 41"/>
            <p:cNvSpPr txBox="1"/>
            <p:nvPr/>
          </p:nvSpPr>
          <p:spPr>
            <a:xfrm>
              <a:off x="6594" y="3474"/>
              <a:ext cx="892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/>
                <a:t>50</a:t>
              </a:r>
              <a:endParaRPr lang="en-US" altLang="zh-CN" sz="2400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982337" y="2959102"/>
            <a:ext cx="870585" cy="870585"/>
            <a:chOff x="6444" y="3181"/>
            <a:chExt cx="1371" cy="1371"/>
          </a:xfrm>
        </p:grpSpPr>
        <p:pic>
          <p:nvPicPr>
            <p:cNvPr id="44" name="图片 43" descr="t01f4301d1fd258dca4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AFAFA">
                    <a:alpha val="100000"/>
                  </a:srgbClr>
                </a:clrFrom>
                <a:clrTo>
                  <a:srgbClr val="FAFAFA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4" y="3181"/>
              <a:ext cx="1371" cy="1371"/>
            </a:xfrm>
            <a:prstGeom prst="rect">
              <a:avLst/>
            </a:prstGeom>
          </p:spPr>
        </p:pic>
        <p:sp>
          <p:nvSpPr>
            <p:cNvPr id="45" name="文本框 44"/>
            <p:cNvSpPr txBox="1"/>
            <p:nvPr/>
          </p:nvSpPr>
          <p:spPr>
            <a:xfrm>
              <a:off x="6594" y="3474"/>
              <a:ext cx="892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/>
                <a:t>90</a:t>
              </a:r>
              <a:endParaRPr lang="en-US" altLang="zh-CN" sz="2400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06366" y="3270887"/>
            <a:ext cx="870585" cy="870585"/>
            <a:chOff x="6444" y="3181"/>
            <a:chExt cx="1371" cy="1371"/>
          </a:xfrm>
        </p:grpSpPr>
        <p:pic>
          <p:nvPicPr>
            <p:cNvPr id="47" name="图片 46" descr="t01f4301d1fd258dca4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AFAFA">
                    <a:alpha val="100000"/>
                  </a:srgbClr>
                </a:clrFrom>
                <a:clrTo>
                  <a:srgbClr val="FAFAFA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4" y="3181"/>
              <a:ext cx="1371" cy="1371"/>
            </a:xfrm>
            <a:prstGeom prst="rect">
              <a:avLst/>
            </a:prstGeom>
          </p:spPr>
        </p:pic>
        <p:sp>
          <p:nvSpPr>
            <p:cNvPr id="48" name="文本框 47"/>
            <p:cNvSpPr txBox="1"/>
            <p:nvPr/>
          </p:nvSpPr>
          <p:spPr>
            <a:xfrm>
              <a:off x="6594" y="3474"/>
              <a:ext cx="892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/>
                <a:t>20</a:t>
              </a:r>
              <a:endParaRPr lang="en-US" altLang="zh-CN" sz="2400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773546" y="3430906"/>
            <a:ext cx="870585" cy="870585"/>
            <a:chOff x="6444" y="3181"/>
            <a:chExt cx="1371" cy="1371"/>
          </a:xfrm>
        </p:grpSpPr>
        <p:pic>
          <p:nvPicPr>
            <p:cNvPr id="50" name="图片 49" descr="t01f4301d1fd258dca4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AFAFA">
                    <a:alpha val="100000"/>
                  </a:srgbClr>
                </a:clrFrom>
                <a:clrTo>
                  <a:srgbClr val="FAFAFA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4" y="3181"/>
              <a:ext cx="1371" cy="1371"/>
            </a:xfrm>
            <a:prstGeom prst="rect">
              <a:avLst/>
            </a:prstGeom>
          </p:spPr>
        </p:pic>
        <p:sp>
          <p:nvSpPr>
            <p:cNvPr id="51" name="文本框 50"/>
            <p:cNvSpPr txBox="1"/>
            <p:nvPr/>
          </p:nvSpPr>
          <p:spPr>
            <a:xfrm>
              <a:off x="6594" y="3474"/>
              <a:ext cx="892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/>
                <a:t>43</a:t>
              </a:r>
              <a:endParaRPr lang="en-US" altLang="zh-CN" sz="240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926716" y="89027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/>
              <a:t>小猴摘桃子</a:t>
            </a:r>
            <a:endParaRPr lang="zh-CN" altLang="en-US" sz="24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3802 0.0140741" pathEditMode="relative" ptsTypes=""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5781 0.0890741" pathEditMode="relative" ptsTypes="">
                                      <p:cBhvr>
                                        <p:cTn id="1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69115 0.197037" pathEditMode="relative" ptsTypes="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7344 -0.126667" pathEditMode="relative" ptsTypes="">
                                      <p:cBhvr>
                                        <p:cTn id="1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7969 -0.00240741" pathEditMode="relative" ptsTypes="">
                                      <p:cBhvr>
                                        <p:cTn id="2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36146 0.0491667" pathEditMode="relative" ptsTypes="">
                                      <p:cBhvr>
                                        <p:cTn id="2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4"/>
          <p:cNvSpPr txBox="1">
            <a:spLocks noChangeArrowheads="1"/>
          </p:cNvSpPr>
          <p:nvPr/>
        </p:nvSpPr>
        <p:spPr bwMode="auto">
          <a:xfrm>
            <a:off x="2540432" y="1334924"/>
            <a:ext cx="748883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一支圆珠笔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元，王老师带了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100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元给同学们买文具，如果只买圆珠笔，可以买多少支？</a:t>
            </a:r>
            <a:endParaRPr lang="zh-CN" altLang="en-US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4936374" y="3399367"/>
            <a:ext cx="30400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100÷2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50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（支）</a:t>
            </a:r>
            <a:endParaRPr lang="zh-CN" altLang="en-US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4927625" y="4278344"/>
            <a:ext cx="403244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答：可以买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50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支。</a:t>
            </a:r>
            <a:endParaRPr lang="zh-CN" altLang="en-US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pic>
        <p:nvPicPr>
          <p:cNvPr id="12" name="图片 11" descr="图片19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255886" y="4314190"/>
            <a:ext cx="1411605" cy="214884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14" name="矩形 1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拓展练习</a:t>
              </a:r>
              <a:endParaRPr lang="zh-CN" altLang="en-US" sz="2800" dirty="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拓展练习</a:t>
              </a:r>
              <a:endParaRPr lang="zh-CN" altLang="en-US" sz="2800"/>
            </a:p>
          </p:txBody>
        </p:sp>
      </p:grpSp>
      <p:sp>
        <p:nvSpPr>
          <p:cNvPr id="28" name="TextBox 4"/>
          <p:cNvSpPr txBox="1">
            <a:spLocks noChangeArrowheads="1"/>
          </p:cNvSpPr>
          <p:nvPr/>
        </p:nvSpPr>
        <p:spPr bwMode="auto">
          <a:xfrm>
            <a:off x="2651428" y="1230531"/>
            <a:ext cx="727280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 一本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《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学生字典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》6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元，王老师带了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100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元去买</a:t>
            </a:r>
            <a:endParaRPr lang="zh-CN" altLang="en-US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《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学生字典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》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，找回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40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元，他买了多少本？</a:t>
            </a:r>
            <a:endParaRPr lang="zh-CN" altLang="en-US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73" name="文本框 72"/>
          <p:cNvSpPr txBox="1">
            <a:spLocks noChangeArrowheads="1"/>
          </p:cNvSpPr>
          <p:nvPr/>
        </p:nvSpPr>
        <p:spPr bwMode="auto">
          <a:xfrm>
            <a:off x="5689407" y="3231645"/>
            <a:ext cx="30400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100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－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40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60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（元）</a:t>
            </a:r>
            <a:endParaRPr lang="zh-CN" altLang="en-US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74" name="文本框 73"/>
          <p:cNvSpPr txBox="1">
            <a:spLocks noChangeArrowheads="1"/>
          </p:cNvSpPr>
          <p:nvPr/>
        </p:nvSpPr>
        <p:spPr bwMode="auto">
          <a:xfrm>
            <a:off x="5657851" y="4599942"/>
            <a:ext cx="324675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答：他买了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10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本。</a:t>
            </a:r>
            <a:endParaRPr lang="zh-CN" altLang="en-US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5737033" y="3816625"/>
            <a:ext cx="30400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60 ÷ 6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10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（本）</a:t>
            </a:r>
            <a:endParaRPr lang="zh-CN" altLang="en-US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7251" y="3000377"/>
            <a:ext cx="1598295" cy="15995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651126" y="4820922"/>
            <a:ext cx="68320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>
                <a:ea typeface="+mn-lt"/>
                <a:cs typeface="+mn-lt"/>
                <a:sym typeface="+mn-ea"/>
              </a:rPr>
              <a:t>6</a:t>
            </a:r>
            <a:r>
              <a:rPr lang="zh-CN" altLang="en-US" sz="2400">
                <a:ea typeface="+mn-lt"/>
                <a:cs typeface="+mn-lt"/>
                <a:sym typeface="+mn-ea"/>
              </a:rPr>
              <a:t>元</a:t>
            </a:r>
            <a:endParaRPr lang="zh-CN" altLang="en-US" sz="2400">
              <a:ea typeface="+mn-lt"/>
              <a:cs typeface="+mn-lt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09776" y="1224281"/>
            <a:ext cx="89530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ea typeface="+mn-lt"/>
                <a:cs typeface="+mn-lt"/>
              </a:rPr>
              <a:t>李老师要批改</a:t>
            </a:r>
            <a:r>
              <a:rPr lang="en-US" altLang="zh-CN" sz="2400" dirty="0">
                <a:ea typeface="+mn-lt"/>
                <a:cs typeface="+mn-lt"/>
              </a:rPr>
              <a:t>58</a:t>
            </a:r>
            <a:r>
              <a:rPr lang="zh-CN" altLang="en-US" sz="2400" dirty="0">
                <a:ea typeface="+mn-lt"/>
                <a:cs typeface="+mn-lt"/>
              </a:rPr>
              <a:t>篇作文，已经批改了</a:t>
            </a:r>
            <a:r>
              <a:rPr lang="en-US" altLang="zh-CN" sz="2400" dirty="0">
                <a:ea typeface="+mn-lt"/>
                <a:cs typeface="+mn-lt"/>
              </a:rPr>
              <a:t>34</a:t>
            </a:r>
            <a:r>
              <a:rPr lang="zh-CN" altLang="en-US" sz="2400" dirty="0">
                <a:ea typeface="+mn-lt"/>
                <a:cs typeface="+mn-lt"/>
              </a:rPr>
              <a:t>篇，剩下的要两天批完，</a:t>
            </a:r>
            <a:endParaRPr lang="zh-CN" altLang="en-US" sz="2400" dirty="0"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ea typeface="+mn-lt"/>
                <a:cs typeface="+mn-lt"/>
              </a:rPr>
              <a:t>王老师平均每天要批改多少篇？</a:t>
            </a:r>
            <a:endParaRPr lang="zh-CN" altLang="en-US" sz="2400" dirty="0">
              <a:ea typeface="+mn-lt"/>
              <a:cs typeface="+mn-lt"/>
            </a:endParaRPr>
          </a:p>
        </p:txBody>
      </p:sp>
      <p:sp>
        <p:nvSpPr>
          <p:cNvPr id="73" name="文本框 72"/>
          <p:cNvSpPr txBox="1">
            <a:spLocks noChangeArrowheads="1"/>
          </p:cNvSpPr>
          <p:nvPr/>
        </p:nvSpPr>
        <p:spPr bwMode="auto">
          <a:xfrm>
            <a:off x="4504498" y="3311655"/>
            <a:ext cx="30400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58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－</a:t>
            </a:r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34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＝</a:t>
            </a:r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24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（篇）</a:t>
            </a:r>
            <a:endParaRPr lang="zh-CN" altLang="en-US" sz="240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74" name="文本框 73"/>
          <p:cNvSpPr txBox="1">
            <a:spLocks noChangeArrowheads="1"/>
          </p:cNvSpPr>
          <p:nvPr/>
        </p:nvSpPr>
        <p:spPr bwMode="auto">
          <a:xfrm>
            <a:off x="3435986" y="5097782"/>
            <a:ext cx="49339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答：</a:t>
            </a:r>
            <a:r>
              <a:rPr lang="zh-CN" altLang="en-US" sz="2400">
                <a:ea typeface="+mn-lt"/>
                <a:cs typeface="+mn-lt"/>
                <a:sym typeface="+mn-ea"/>
              </a:rPr>
              <a:t>王老师平均每天要批改</a:t>
            </a:r>
            <a:r>
              <a:rPr lang="en-US" altLang="zh-CN" sz="2400">
                <a:ea typeface="+mn-lt"/>
                <a:cs typeface="+mn-lt"/>
                <a:sym typeface="+mn-ea"/>
              </a:rPr>
              <a:t>12</a:t>
            </a:r>
            <a:r>
              <a:rPr lang="zh-CN" altLang="en-US" sz="2400">
                <a:ea typeface="+mn-lt"/>
                <a:cs typeface="+mn-lt"/>
                <a:sym typeface="+mn-ea"/>
              </a:rPr>
              <a:t>篇</a:t>
            </a:r>
            <a:r>
              <a:rPr lang="en-US" altLang="zh-CN" sz="2400">
                <a:ea typeface="+mn-lt"/>
                <a:cs typeface="+mn-lt"/>
                <a:sym typeface="+mn-ea"/>
              </a:rPr>
              <a:t>.</a:t>
            </a:r>
            <a:r>
              <a:rPr lang="zh-CN" altLang="en-US" sz="2400">
                <a:ea typeface="+mn-lt"/>
                <a:cs typeface="+mn-lt"/>
                <a:sym typeface="+mn-ea"/>
              </a:rPr>
              <a:t>。</a:t>
            </a:r>
            <a:endParaRPr lang="zh-CN" altLang="en-US" sz="240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4552122" y="3896636"/>
            <a:ext cx="30400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24 ÷ 2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＝</a:t>
            </a:r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12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（篇）</a:t>
            </a:r>
            <a:endParaRPr lang="zh-CN" altLang="en-US" sz="240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拓展练习</a:t>
              </a:r>
              <a:endParaRPr lang="zh-CN" altLang="en-US" sz="280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917701" y="1557655"/>
            <a:ext cx="8719820" cy="4826000"/>
          </a:xfrm>
          <a:prstGeom prst="rect">
            <a:avLst/>
          </a:prstGeom>
        </p:spPr>
      </p:pic>
      <p:sp>
        <p:nvSpPr>
          <p:cNvPr id="18" name="文本框 3"/>
          <p:cNvSpPr txBox="1"/>
          <p:nvPr/>
        </p:nvSpPr>
        <p:spPr>
          <a:xfrm>
            <a:off x="5545427" y="3141150"/>
            <a:ext cx="35756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PART 04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34437"/>
            <a:ext cx="12192000" cy="3123565"/>
          </a:xfrm>
          <a:prstGeom prst="rect">
            <a:avLst/>
          </a:prstGeom>
        </p:spPr>
      </p:pic>
      <p:pic>
        <p:nvPicPr>
          <p:cNvPr id="10" name="图形 9" descr="C:\Users\Am'be'r\Desktop\21.png21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195580" y="1398907"/>
            <a:ext cx="5099051" cy="5459095"/>
          </a:xfrm>
          <a:prstGeom prst="rect">
            <a:avLst/>
          </a:prstGeom>
        </p:spPr>
      </p:pic>
      <p:sp>
        <p:nvSpPr>
          <p:cNvPr id="19" name="文本框 5"/>
          <p:cNvSpPr txBox="1"/>
          <p:nvPr/>
        </p:nvSpPr>
        <p:spPr>
          <a:xfrm>
            <a:off x="4904105" y="4068445"/>
            <a:ext cx="5044440" cy="101473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  <a:sym typeface="+mn-ea"/>
              </a:rPr>
              <a:t>课堂总结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772081f-10e0-489f-9f9b-1466975baa9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0801" y="889000"/>
            <a:ext cx="7143115" cy="561086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6" name="矩形 5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课堂总结</a:t>
              </a:r>
              <a:endParaRPr lang="zh-CN" altLang="en-US" sz="2800" dirty="0"/>
            </a:p>
          </p:txBody>
        </p:sp>
      </p:grpSp>
      <p:pic>
        <p:nvPicPr>
          <p:cNvPr id="5" name="图片 4" descr="图片29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388600" y="5539107"/>
            <a:ext cx="1280160" cy="11461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328160" y="1781177"/>
            <a:ext cx="3570208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ea typeface="+mn-lt"/>
                <a:sym typeface="+mn-ea"/>
              </a:rPr>
              <a:t>两位数除以一位数的方法</a:t>
            </a:r>
            <a:endParaRPr lang="zh-CN" altLang="en-US" sz="2400" dirty="0">
              <a:solidFill>
                <a:schemeClr val="tx1"/>
              </a:solidFill>
              <a:ea typeface="+mn-lt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23285" y="2463801"/>
            <a:ext cx="5724644" cy="175432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+mn-lt"/>
                <a:sym typeface="+mn-ea"/>
              </a:rPr>
              <a:t>把被除数看作一个整十数和一个一位数，</a:t>
            </a:r>
            <a:endParaRPr lang="zh-CN" altLang="en-US" sz="2400" dirty="0">
              <a:solidFill>
                <a:schemeClr val="tx1"/>
              </a:solidFill>
              <a:ea typeface="+mn-lt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+mn-lt"/>
                <a:sym typeface="+mn-ea"/>
              </a:rPr>
              <a:t>然后分别除以除数，</a:t>
            </a:r>
            <a:endParaRPr lang="zh-CN" altLang="en-US" sz="2400" dirty="0">
              <a:solidFill>
                <a:schemeClr val="tx1"/>
              </a:solidFill>
              <a:ea typeface="+mn-lt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+mn-lt"/>
                <a:sym typeface="+mn-ea"/>
              </a:rPr>
              <a:t>再把所得的两个商相加，就得到商。</a:t>
            </a:r>
            <a:endParaRPr lang="zh-CN" altLang="en-US" sz="2400" dirty="0">
              <a:solidFill>
                <a:schemeClr val="tx1"/>
              </a:solidFill>
              <a:ea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917701" y="1557655"/>
            <a:ext cx="8719820" cy="4826000"/>
          </a:xfrm>
          <a:prstGeom prst="rect">
            <a:avLst/>
          </a:prstGeom>
        </p:spPr>
      </p:pic>
      <p:sp>
        <p:nvSpPr>
          <p:cNvPr id="18" name="文本框 3"/>
          <p:cNvSpPr txBox="1"/>
          <p:nvPr/>
        </p:nvSpPr>
        <p:spPr>
          <a:xfrm>
            <a:off x="5545427" y="3141150"/>
            <a:ext cx="35756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PART 05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34437"/>
            <a:ext cx="12192000" cy="3123565"/>
          </a:xfrm>
          <a:prstGeom prst="rect">
            <a:avLst/>
          </a:prstGeom>
        </p:spPr>
      </p:pic>
      <p:pic>
        <p:nvPicPr>
          <p:cNvPr id="10" name="图形 9" descr="C:\Users\Am'be'r\Desktop\21.png21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195580" y="1398907"/>
            <a:ext cx="5099051" cy="5459095"/>
          </a:xfrm>
          <a:prstGeom prst="rect">
            <a:avLst/>
          </a:prstGeom>
        </p:spPr>
      </p:pic>
      <p:sp>
        <p:nvSpPr>
          <p:cNvPr id="19" name="文本框 5"/>
          <p:cNvSpPr txBox="1"/>
          <p:nvPr/>
        </p:nvSpPr>
        <p:spPr>
          <a:xfrm>
            <a:off x="4904105" y="4068445"/>
            <a:ext cx="5044440" cy="101473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  <a:sym typeface="+mn-ea"/>
              </a:rPr>
              <a:t>布置作业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6" name="矩形 5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布置作业</a:t>
              </a:r>
              <a:endParaRPr lang="zh-CN" altLang="en-US" sz="280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90825" y="210185"/>
            <a:ext cx="6217920" cy="5876290"/>
            <a:chOff x="4704" y="773"/>
            <a:chExt cx="9792" cy="9254"/>
          </a:xfrm>
        </p:grpSpPr>
        <p:pic>
          <p:nvPicPr>
            <p:cNvPr id="8" name="图片 7" descr="图片273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 cstate="email"/>
            <a:stretch>
              <a:fillRect/>
            </a:stretch>
          </p:blipFill>
          <p:spPr>
            <a:xfrm>
              <a:off x="4704" y="773"/>
              <a:ext cx="9792" cy="9254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7654" y="5106"/>
              <a:ext cx="3984" cy="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bg1"/>
                  </a:solidFill>
                </a:rPr>
                <a:t>教材练一练第</a:t>
              </a:r>
              <a:r>
                <a:rPr lang="en-US" altLang="zh-CN" sz="2400" dirty="0">
                  <a:solidFill>
                    <a:schemeClr val="bg1"/>
                  </a:solidFill>
                </a:rPr>
                <a:t>3</a:t>
              </a:r>
              <a:r>
                <a:rPr lang="zh-CN" altLang="en-US" sz="2400" dirty="0">
                  <a:solidFill>
                    <a:schemeClr val="bg1"/>
                  </a:solidFill>
                </a:rPr>
                <a:t>题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图片 9" descr="图片包含 玩具, 玩偶&#10;&#10;自动生成的说明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946786" y="1808482"/>
            <a:ext cx="3021965" cy="4277995"/>
          </a:xfrm>
          <a:prstGeom prst="rect">
            <a:avLst/>
          </a:prstGeom>
        </p:spPr>
      </p:pic>
      <p:pic>
        <p:nvPicPr>
          <p:cNvPr id="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579100" y="12242800"/>
            <a:ext cx="355600" cy="2540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992880"/>
            <a:ext cx="12192000" cy="2865120"/>
          </a:xfrm>
          <a:prstGeom prst="rect">
            <a:avLst/>
          </a:prstGeom>
        </p:spPr>
      </p:pic>
      <p:pic>
        <p:nvPicPr>
          <p:cNvPr id="5" name="图片 4" descr="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16992" y="1061720"/>
            <a:ext cx="9542145" cy="5280660"/>
          </a:xfrm>
          <a:prstGeom prst="rect">
            <a:avLst/>
          </a:prstGeom>
        </p:spPr>
      </p:pic>
      <p:sp>
        <p:nvSpPr>
          <p:cNvPr id="43" name="文本框 43"/>
          <p:cNvSpPr txBox="1"/>
          <p:nvPr/>
        </p:nvSpPr>
        <p:spPr>
          <a:xfrm>
            <a:off x="8538305" y="3101021"/>
            <a:ext cx="15121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目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录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215573" y="3019497"/>
            <a:ext cx="3225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contents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357000" y="4239874"/>
            <a:ext cx="32592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4</a:t>
            </a:r>
            <a:r>
              <a:rPr kumimoji="0" lang="zh-CN" altLang="en-US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、课堂总结</a:t>
            </a:r>
            <a:endParaRPr kumimoji="0" lang="zh-CN" altLang="en-US" sz="3600" b="0" i="0" u="none" strike="noStrike" kern="1200" cap="none" spc="60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57000" y="3439883"/>
            <a:ext cx="32592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3</a:t>
            </a:r>
            <a:r>
              <a:rPr kumimoji="0" lang="zh-CN" altLang="en-US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、拓展练习</a:t>
            </a:r>
            <a:endParaRPr kumimoji="0" lang="zh-CN" altLang="en-US" sz="3600" b="0" i="0" u="none" strike="noStrike" kern="1200" cap="none" spc="60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357636" y="1839901"/>
            <a:ext cx="32592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1</a:t>
            </a:r>
            <a:r>
              <a:rPr kumimoji="0" lang="zh-CN" altLang="en-US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、新课导入</a:t>
            </a:r>
            <a:endParaRPr kumimoji="0" lang="zh-CN" altLang="en-US" sz="3600" b="0" i="0" u="none" strike="noStrike" kern="1200" cap="none" spc="60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357636" y="2639892"/>
            <a:ext cx="32592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2</a:t>
            </a:r>
            <a:r>
              <a:rPr kumimoji="0" lang="zh-CN" altLang="en-US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、探索新知</a:t>
            </a:r>
            <a:endParaRPr kumimoji="0" lang="zh-CN" altLang="en-US" sz="3600" b="0" i="0" u="none" strike="noStrike" kern="1200" cap="none" spc="60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</a:endParaRPr>
          </a:p>
        </p:txBody>
      </p:sp>
      <p:pic>
        <p:nvPicPr>
          <p:cNvPr id="6" name="图片 5" descr="2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448417" y="0"/>
            <a:ext cx="743585" cy="2663190"/>
          </a:xfrm>
          <a:prstGeom prst="rect">
            <a:avLst/>
          </a:prstGeom>
        </p:spPr>
      </p:pic>
      <p:pic>
        <p:nvPicPr>
          <p:cNvPr id="8" name="图片 7" descr="2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2738120" cy="2510790"/>
          </a:xfrm>
          <a:prstGeom prst="rect">
            <a:avLst/>
          </a:prstGeom>
        </p:spPr>
      </p:pic>
      <p:pic>
        <p:nvPicPr>
          <p:cNvPr id="2" name="图片 1" descr="C:\Users\Am'be'r\Desktop\千库网_教师节学科数学老师职业_元素编号13146825.png千库网_教师节学科数学老师职业_元素编号1314682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738235" y="2712085"/>
            <a:ext cx="3702051" cy="37020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57636" y="5077439"/>
            <a:ext cx="32592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5</a:t>
            </a:r>
            <a:r>
              <a:rPr kumimoji="0" lang="zh-CN" altLang="en-US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、布置作业</a:t>
            </a:r>
            <a:endParaRPr kumimoji="0" lang="zh-CN" altLang="en-US" sz="3600" b="0" i="0" u="none" strike="noStrike" kern="1200" cap="none" spc="60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  <p:bldP spid="32" grpId="0"/>
      <p:bldP spid="36" grpId="0"/>
      <p:bldP spid="38" grpId="0"/>
      <p:bldP spid="40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917701" y="1557655"/>
            <a:ext cx="8719820" cy="4826000"/>
          </a:xfrm>
          <a:prstGeom prst="rect">
            <a:avLst/>
          </a:prstGeom>
        </p:spPr>
      </p:pic>
      <p:sp>
        <p:nvSpPr>
          <p:cNvPr id="18" name="文本框 3"/>
          <p:cNvSpPr txBox="1"/>
          <p:nvPr/>
        </p:nvSpPr>
        <p:spPr>
          <a:xfrm>
            <a:off x="5545427" y="3141152"/>
            <a:ext cx="35756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PART 01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34437"/>
            <a:ext cx="12192000" cy="3123565"/>
          </a:xfrm>
          <a:prstGeom prst="rect">
            <a:avLst/>
          </a:prstGeom>
        </p:spPr>
      </p:pic>
      <p:pic>
        <p:nvPicPr>
          <p:cNvPr id="10" name="图形 9" descr="C:\Users\Am'be'r\Desktop\21.png21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195580" y="1398907"/>
            <a:ext cx="5099051" cy="5459095"/>
          </a:xfrm>
          <a:prstGeom prst="rect">
            <a:avLst/>
          </a:prstGeom>
        </p:spPr>
      </p:pic>
      <p:sp>
        <p:nvSpPr>
          <p:cNvPr id="19" name="文本框 5"/>
          <p:cNvSpPr txBox="1"/>
          <p:nvPr/>
        </p:nvSpPr>
        <p:spPr>
          <a:xfrm>
            <a:off x="4904105" y="4068445"/>
            <a:ext cx="5044440" cy="101473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  <a:sym typeface="+mn-ea"/>
              </a:rPr>
              <a:t>新课导入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12" name="矩形 11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新课导入</a:t>
              </a:r>
              <a:endParaRPr lang="zh-CN" altLang="en-US" sz="2800" dirty="0"/>
            </a:p>
          </p:txBody>
        </p:sp>
      </p:grpSp>
      <p:pic>
        <p:nvPicPr>
          <p:cNvPr id="2" name="图片 1" descr="keaikatongshilianggou-22451824_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94740" y="1203327"/>
            <a:ext cx="5405120" cy="4450715"/>
          </a:xfrm>
          <a:prstGeom prst="rect">
            <a:avLst/>
          </a:prstGeom>
        </p:spPr>
      </p:pic>
      <p:pic>
        <p:nvPicPr>
          <p:cNvPr id="3" name="图片 2" descr="keaikatongshilianggou-22451824_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55385" y="1235077"/>
            <a:ext cx="5405120" cy="44507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95120" y="2477137"/>
            <a:ext cx="1255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kern="100" dirty="0">
                <a:ea typeface="+mn-lt"/>
                <a:cs typeface="+mn-lt"/>
                <a:sym typeface="+mn-ea"/>
              </a:rPr>
              <a:t>60÷2</a:t>
            </a:r>
            <a:r>
              <a:rPr lang="zh-CN" altLang="en-US" sz="2400" kern="100" dirty="0">
                <a:ea typeface="+mn-lt"/>
                <a:cs typeface="+mn-lt"/>
                <a:sym typeface="+mn-ea"/>
              </a:rPr>
              <a:t>＝</a:t>
            </a:r>
            <a:endParaRPr lang="en-US" altLang="zh-CN" sz="2400" kern="100" dirty="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00526" y="2477137"/>
            <a:ext cx="1449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kern="100" dirty="0">
                <a:ea typeface="+mn-lt"/>
                <a:cs typeface="+mn-lt"/>
                <a:sym typeface="+mn-ea"/>
              </a:rPr>
              <a:t>180÷3</a:t>
            </a:r>
            <a:r>
              <a:rPr lang="zh-CN" altLang="en-US" sz="2400" kern="100" dirty="0">
                <a:ea typeface="+mn-lt"/>
                <a:cs typeface="+mn-lt"/>
                <a:sym typeface="+mn-ea"/>
              </a:rPr>
              <a:t>＝</a:t>
            </a:r>
            <a:endParaRPr lang="en-US" altLang="zh-CN" sz="2400" kern="100" dirty="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31621" y="4651377"/>
            <a:ext cx="144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kern="100" dirty="0">
                <a:ea typeface="+mn-lt"/>
                <a:cs typeface="+mn-lt"/>
                <a:sym typeface="+mn-ea"/>
              </a:rPr>
              <a:t>140÷7</a:t>
            </a:r>
            <a:r>
              <a:rPr lang="zh-CN" altLang="en-US" sz="2400" kern="100" dirty="0">
                <a:ea typeface="+mn-lt"/>
                <a:cs typeface="+mn-lt"/>
                <a:sym typeface="+mn-ea"/>
              </a:rPr>
              <a:t>＝</a:t>
            </a:r>
            <a:endParaRPr lang="en-US" altLang="zh-CN" sz="2400" kern="100" dirty="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06871" y="2477137"/>
            <a:ext cx="144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kern="100" dirty="0">
                <a:ea typeface="+mn-lt"/>
                <a:cs typeface="+mn-lt"/>
                <a:sym typeface="+mn-ea"/>
              </a:rPr>
              <a:t>120÷2</a:t>
            </a:r>
            <a:r>
              <a:rPr lang="zh-CN" altLang="en-US" sz="2400" kern="100" dirty="0">
                <a:ea typeface="+mn-lt"/>
                <a:cs typeface="+mn-lt"/>
                <a:sym typeface="+mn-ea"/>
              </a:rPr>
              <a:t>＝</a:t>
            </a:r>
            <a:endParaRPr lang="en-US" altLang="zh-CN" sz="2400" kern="100" dirty="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91636" y="4747897"/>
            <a:ext cx="144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kern="100" dirty="0">
                <a:ea typeface="+mn-lt"/>
                <a:cs typeface="+mn-lt"/>
                <a:sym typeface="+mn-ea"/>
              </a:rPr>
              <a:t>160÷2</a:t>
            </a:r>
            <a:r>
              <a:rPr lang="zh-CN" altLang="en-US" sz="2400" kern="100" dirty="0">
                <a:ea typeface="+mn-lt"/>
                <a:cs typeface="+mn-lt"/>
                <a:sym typeface="+mn-ea"/>
              </a:rPr>
              <a:t>＝</a:t>
            </a:r>
            <a:endParaRPr lang="zh-CN" altLang="en-US" sz="2400" kern="100" dirty="0">
              <a:solidFill>
                <a:schemeClr val="tx1"/>
              </a:solidFill>
              <a:ea typeface="+mn-lt"/>
              <a:cs typeface="+mn-lt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32550" y="4683127"/>
            <a:ext cx="1680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228600" algn="l">
              <a:lnSpc>
                <a:spcPct val="100000"/>
              </a:lnSpc>
            </a:pPr>
            <a:r>
              <a:rPr lang="en-US" altLang="zh-CN" sz="2400" kern="100" dirty="0">
                <a:ea typeface="+mn-lt"/>
                <a:cs typeface="+mn-lt"/>
                <a:sym typeface="+mn-ea"/>
              </a:rPr>
              <a:t>180÷2</a:t>
            </a:r>
            <a:r>
              <a:rPr lang="zh-CN" altLang="en-US" sz="2400" kern="100" dirty="0">
                <a:ea typeface="+mn-lt"/>
                <a:cs typeface="+mn-lt"/>
                <a:sym typeface="+mn-ea"/>
              </a:rPr>
              <a:t>＝</a:t>
            </a:r>
            <a:endParaRPr lang="zh-CN" altLang="en-US" sz="2400" kern="100" dirty="0">
              <a:solidFill>
                <a:schemeClr val="tx1"/>
              </a:solidFill>
              <a:ea typeface="+mn-lt"/>
              <a:cs typeface="+mn-lt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378316" y="4747897"/>
            <a:ext cx="144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kern="100" dirty="0">
                <a:ea typeface="+mn-lt"/>
                <a:cs typeface="+mn-lt"/>
                <a:sym typeface="+mn-ea"/>
              </a:rPr>
              <a:t>250÷5</a:t>
            </a:r>
            <a:r>
              <a:rPr lang="zh-CN" altLang="en-US" sz="2400" kern="100" dirty="0">
                <a:ea typeface="+mn-lt"/>
                <a:cs typeface="+mn-lt"/>
                <a:sym typeface="+mn-ea"/>
              </a:rPr>
              <a:t>＝</a:t>
            </a:r>
            <a:endParaRPr lang="zh-CN" altLang="en-US" sz="2400" kern="100" dirty="0">
              <a:solidFill>
                <a:schemeClr val="tx1"/>
              </a:solidFill>
              <a:ea typeface="+mn-lt"/>
              <a:cs typeface="+mn-lt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378316" y="2477137"/>
            <a:ext cx="144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kern="100" dirty="0">
                <a:ea typeface="+mn-lt"/>
                <a:cs typeface="+mn-lt"/>
                <a:sym typeface="+mn-ea"/>
              </a:rPr>
              <a:t>360÷9</a:t>
            </a:r>
            <a:r>
              <a:rPr lang="zh-CN" altLang="en-US" sz="2400" kern="100" dirty="0">
                <a:ea typeface="+mn-lt"/>
                <a:cs typeface="+mn-lt"/>
                <a:sym typeface="+mn-ea"/>
              </a:rPr>
              <a:t>＝</a:t>
            </a:r>
            <a:endParaRPr lang="zh-CN" altLang="en-US" sz="2400" kern="100" dirty="0">
              <a:solidFill>
                <a:schemeClr val="tx1"/>
              </a:solidFill>
              <a:ea typeface="+mn-lt"/>
              <a:cs typeface="+mn-lt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41930" y="2477137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/>
              <a:t>30</a:t>
            </a:r>
            <a:endParaRPr lang="en-US" altLang="zh-CN" sz="2400"/>
          </a:p>
        </p:txBody>
      </p:sp>
      <p:sp>
        <p:nvSpPr>
          <p:cNvPr id="17" name="文本框 16"/>
          <p:cNvSpPr txBox="1"/>
          <p:nvPr/>
        </p:nvSpPr>
        <p:spPr>
          <a:xfrm>
            <a:off x="5426710" y="2477137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/>
              <a:t>60</a:t>
            </a:r>
            <a:endParaRPr lang="en-US" altLang="zh-CN" sz="2400"/>
          </a:p>
        </p:txBody>
      </p:sp>
      <p:sp>
        <p:nvSpPr>
          <p:cNvPr id="18" name="文本框 17"/>
          <p:cNvSpPr txBox="1"/>
          <p:nvPr/>
        </p:nvSpPr>
        <p:spPr>
          <a:xfrm>
            <a:off x="8031481" y="2477137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/>
              <a:t>60</a:t>
            </a:r>
            <a:endParaRPr lang="en-US" altLang="zh-CN" sz="2400"/>
          </a:p>
        </p:txBody>
      </p:sp>
      <p:sp>
        <p:nvSpPr>
          <p:cNvPr id="19" name="文本框 18"/>
          <p:cNvSpPr txBox="1"/>
          <p:nvPr/>
        </p:nvSpPr>
        <p:spPr>
          <a:xfrm>
            <a:off x="10636250" y="2477137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/>
              <a:t>40</a:t>
            </a:r>
            <a:endParaRPr lang="en-US" altLang="zh-CN" sz="2400"/>
          </a:p>
        </p:txBody>
      </p:sp>
      <p:sp>
        <p:nvSpPr>
          <p:cNvPr id="20" name="文本框 19"/>
          <p:cNvSpPr txBox="1"/>
          <p:nvPr/>
        </p:nvSpPr>
        <p:spPr>
          <a:xfrm>
            <a:off x="2821306" y="4651377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/>
              <a:t>20</a:t>
            </a:r>
            <a:endParaRPr lang="en-US" altLang="zh-CN" sz="2400"/>
          </a:p>
        </p:txBody>
      </p:sp>
      <p:sp>
        <p:nvSpPr>
          <p:cNvPr id="21" name="文本框 20"/>
          <p:cNvSpPr txBox="1"/>
          <p:nvPr/>
        </p:nvSpPr>
        <p:spPr>
          <a:xfrm>
            <a:off x="5426711" y="4747897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/>
              <a:t>80</a:t>
            </a:r>
            <a:endParaRPr lang="en-US" altLang="zh-CN" sz="2400"/>
          </a:p>
        </p:txBody>
      </p:sp>
      <p:sp>
        <p:nvSpPr>
          <p:cNvPr id="22" name="文本框 21"/>
          <p:cNvSpPr txBox="1"/>
          <p:nvPr/>
        </p:nvSpPr>
        <p:spPr>
          <a:xfrm>
            <a:off x="7955915" y="4683127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/>
              <a:t>90</a:t>
            </a:r>
            <a:endParaRPr lang="en-US" altLang="zh-CN" sz="2400"/>
          </a:p>
        </p:txBody>
      </p:sp>
      <p:sp>
        <p:nvSpPr>
          <p:cNvPr id="23" name="文本框 22"/>
          <p:cNvSpPr txBox="1"/>
          <p:nvPr/>
        </p:nvSpPr>
        <p:spPr>
          <a:xfrm>
            <a:off x="10640695" y="4747897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/>
              <a:t>50</a:t>
            </a:r>
            <a:endParaRPr lang="en-US" altLang="zh-CN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917701" y="1557655"/>
            <a:ext cx="8719820" cy="4826000"/>
          </a:xfrm>
          <a:prstGeom prst="rect">
            <a:avLst/>
          </a:prstGeom>
        </p:spPr>
      </p:pic>
      <p:sp>
        <p:nvSpPr>
          <p:cNvPr id="18" name="文本框 3"/>
          <p:cNvSpPr txBox="1"/>
          <p:nvPr/>
        </p:nvSpPr>
        <p:spPr>
          <a:xfrm>
            <a:off x="5545427" y="3141150"/>
            <a:ext cx="35756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PART 02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34437"/>
            <a:ext cx="12192000" cy="3123565"/>
          </a:xfrm>
          <a:prstGeom prst="rect">
            <a:avLst/>
          </a:prstGeom>
        </p:spPr>
      </p:pic>
      <p:pic>
        <p:nvPicPr>
          <p:cNvPr id="10" name="图形 9" descr="C:\Users\Am'be'r\Desktop\21.png21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195580" y="1398907"/>
            <a:ext cx="5099051" cy="5459095"/>
          </a:xfrm>
          <a:prstGeom prst="rect">
            <a:avLst/>
          </a:prstGeom>
        </p:spPr>
      </p:pic>
      <p:sp>
        <p:nvSpPr>
          <p:cNvPr id="19" name="文本框 5"/>
          <p:cNvSpPr txBox="1"/>
          <p:nvPr/>
        </p:nvSpPr>
        <p:spPr>
          <a:xfrm>
            <a:off x="4904105" y="4068445"/>
            <a:ext cx="5044440" cy="101473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  <a:sym typeface="+mn-ea"/>
              </a:rPr>
              <a:t>探索新知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探索新知</a:t>
              </a:r>
              <a:endParaRPr lang="zh-CN" altLang="en-US" sz="280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484881" y="4100831"/>
            <a:ext cx="3182620" cy="1290320"/>
            <a:chOff x="3361" y="6823"/>
            <a:chExt cx="5012" cy="2032"/>
          </a:xfrm>
        </p:grpSpPr>
        <p:grpSp>
          <p:nvGrpSpPr>
            <p:cNvPr id="64" name="组合 63"/>
            <p:cNvGrpSpPr/>
            <p:nvPr/>
          </p:nvGrpSpPr>
          <p:grpSpPr>
            <a:xfrm>
              <a:off x="3361" y="6823"/>
              <a:ext cx="5012" cy="2032"/>
              <a:chOff x="10439" y="4084"/>
              <a:chExt cx="6280" cy="3054"/>
            </a:xfrm>
          </p:grpSpPr>
          <p:sp>
            <p:nvSpPr>
              <p:cNvPr id="61" name="圆角矩形标注 60"/>
              <p:cNvSpPr/>
              <p:nvPr/>
            </p:nvSpPr>
            <p:spPr>
              <a:xfrm>
                <a:off x="10439" y="4084"/>
                <a:ext cx="6281" cy="3054"/>
              </a:xfrm>
              <a:prstGeom prst="wedgeRoundRectCallout">
                <a:avLst>
                  <a:gd name="adj1" fmla="val -61370"/>
                  <a:gd name="adj2" fmla="val -20177"/>
                  <a:gd name="adj3" fmla="val 16667"/>
                </a:avLst>
              </a:prstGeom>
              <a:noFill/>
              <a:ln>
                <a:solidFill>
                  <a:srgbClr val="C00000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圆角矩形 62"/>
              <p:cNvSpPr/>
              <p:nvPr/>
            </p:nvSpPr>
            <p:spPr>
              <a:xfrm>
                <a:off x="10619" y="4282"/>
                <a:ext cx="5921" cy="2657"/>
              </a:xfrm>
              <a:prstGeom prst="roundRect">
                <a:avLst/>
              </a:prstGeom>
              <a:solidFill>
                <a:srgbClr val="F3732D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3681" y="6823"/>
              <a:ext cx="4661" cy="1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把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36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平均分成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3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份，求每份是多少？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sp>
        <p:nvSpPr>
          <p:cNvPr id="31" name="TextBox 4"/>
          <p:cNvSpPr txBox="1">
            <a:spLocks noChangeArrowheads="1"/>
          </p:cNvSpPr>
          <p:nvPr/>
        </p:nvSpPr>
        <p:spPr bwMode="auto">
          <a:xfrm>
            <a:off x="7855570" y="4515978"/>
            <a:ext cx="180082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36 ÷ 3</a:t>
            </a:r>
            <a:endParaRPr lang="en-US" altLang="zh-CN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75741" y="1231900"/>
            <a:ext cx="8596631" cy="2463800"/>
            <a:chOff x="2324" y="1940"/>
            <a:chExt cx="13538" cy="3880"/>
          </a:xfrm>
        </p:grpSpPr>
        <p:pic>
          <p:nvPicPr>
            <p:cNvPr id="40" name="图片 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350" y="1940"/>
              <a:ext cx="12512" cy="3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标题 1"/>
            <p:cNvSpPr>
              <a:spLocks noGrp="1" noChangeArrowheads="1"/>
            </p:cNvSpPr>
            <p:nvPr/>
          </p:nvSpPr>
          <p:spPr bwMode="auto">
            <a:xfrm>
              <a:off x="2324" y="1940"/>
              <a:ext cx="10771" cy="6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anchor="ctr"/>
            <a:lstStyle/>
            <a:p>
              <a:pPr eaLnBrk="0" hangingPunct="0"/>
              <a:r>
                <a:rPr lang="zh-CN" altLang="en-US" sz="2400" dirty="0">
                  <a:solidFill>
                    <a:schemeClr val="tx1"/>
                  </a:solidFill>
                  <a:ea typeface="+mn-lt"/>
                </a:rPr>
                <a:t>平均每班分到多少棵树苗？分一分，算一算。</a:t>
              </a:r>
              <a:endParaRPr lang="zh-CN" altLang="en-US" sz="2400" dirty="0">
                <a:solidFill>
                  <a:schemeClr val="tx1"/>
                </a:solidFill>
                <a:ea typeface="+mn-lt"/>
              </a:endParaRPr>
            </a:p>
          </p:txBody>
        </p:sp>
        <p:sp>
          <p:nvSpPr>
            <p:cNvPr id="2" name="圆角矩形 1"/>
            <p:cNvSpPr/>
            <p:nvPr/>
          </p:nvSpPr>
          <p:spPr>
            <a:xfrm>
              <a:off x="3083" y="3000"/>
              <a:ext cx="4178" cy="636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一共有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36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棵树苗。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pic>
        <p:nvPicPr>
          <p:cNvPr id="10" name="图片 9" descr="图片16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574801" y="4037330"/>
            <a:ext cx="1225551" cy="14998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4"/>
          <p:cNvSpPr txBox="1">
            <a:spLocks noChangeArrowheads="1"/>
          </p:cNvSpPr>
          <p:nvPr/>
        </p:nvSpPr>
        <p:spPr bwMode="auto">
          <a:xfrm>
            <a:off x="5041250" y="872348"/>
            <a:ext cx="180082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36 ÷ 3</a:t>
            </a:r>
            <a:endParaRPr lang="en-US" altLang="zh-CN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41095" y="1471295"/>
            <a:ext cx="2566670" cy="866140"/>
            <a:chOff x="2697" y="2967"/>
            <a:chExt cx="4042" cy="1364"/>
          </a:xfrm>
        </p:grpSpPr>
        <p:sp>
          <p:nvSpPr>
            <p:cNvPr id="2" name="文本框 1"/>
            <p:cNvSpPr txBox="1"/>
            <p:nvPr/>
          </p:nvSpPr>
          <p:spPr>
            <a:xfrm>
              <a:off x="2720" y="3286"/>
              <a:ext cx="368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400" dirty="0">
                  <a:ea typeface="+mn-lt"/>
                  <a:sym typeface="+mn-ea"/>
                </a:rPr>
                <a:t>借助小棒分一分</a:t>
              </a:r>
              <a:endParaRPr lang="zh-CN" altLang="en-US" sz="2400" dirty="0">
                <a:ea typeface="+mn-lt"/>
              </a:endParaRPr>
            </a:p>
          </p:txBody>
        </p:sp>
        <p:sp>
          <p:nvSpPr>
            <p:cNvPr id="15" name="右箭头 14"/>
            <p:cNvSpPr/>
            <p:nvPr/>
          </p:nvSpPr>
          <p:spPr>
            <a:xfrm>
              <a:off x="2697" y="2967"/>
              <a:ext cx="4042" cy="1364"/>
            </a:xfrm>
            <a:prstGeom prst="rightArrow">
              <a:avLst>
                <a:gd name="adj1" fmla="val 73011"/>
                <a:gd name="adj2" fmla="val 50000"/>
              </a:avLst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3" name="文本框 122"/>
          <p:cNvSpPr txBox="1"/>
          <p:nvPr/>
        </p:nvSpPr>
        <p:spPr>
          <a:xfrm>
            <a:off x="3595371" y="2958467"/>
            <a:ext cx="812800" cy="368935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400">
                <a:ea typeface="+mn-lt"/>
              </a:rPr>
              <a:t>一班</a:t>
            </a:r>
            <a:endParaRPr lang="zh-CN" altLang="en-US" sz="2400">
              <a:ea typeface="+mn-lt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3595371" y="4098927"/>
            <a:ext cx="812800" cy="368935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400">
                <a:ea typeface="+mn-lt"/>
              </a:rPr>
              <a:t>二班</a:t>
            </a:r>
            <a:endParaRPr lang="zh-CN" altLang="en-US" sz="2400">
              <a:ea typeface="+mn-lt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3595371" y="5239387"/>
            <a:ext cx="812800" cy="368935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400">
                <a:ea typeface="+mn-lt"/>
              </a:rPr>
              <a:t>三班</a:t>
            </a:r>
            <a:endParaRPr lang="zh-CN" altLang="en-US" sz="2400">
              <a:ea typeface="+mn-lt"/>
            </a:endParaRPr>
          </a:p>
        </p:txBody>
      </p:sp>
      <p:pic>
        <p:nvPicPr>
          <p:cNvPr id="118" name="图片 1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373245" y="1519557"/>
            <a:ext cx="421640" cy="81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" name="图片 1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860289" y="1518920"/>
            <a:ext cx="420371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图片 1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347971" y="1522731"/>
            <a:ext cx="421640" cy="81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图片 1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814697" y="1610995"/>
            <a:ext cx="301625" cy="72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图片 12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638291" y="1612265"/>
            <a:ext cx="301625" cy="72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235066" y="1612265"/>
            <a:ext cx="301625" cy="72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651375" y="2751457"/>
            <a:ext cx="421640" cy="81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620895" y="3876675"/>
            <a:ext cx="420371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635500" y="5015865"/>
            <a:ext cx="420371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49241" y="2822575"/>
            <a:ext cx="301625" cy="72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17492" y="3943350"/>
            <a:ext cx="301625" cy="72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32097" y="5085715"/>
            <a:ext cx="301625" cy="72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" name="文本框 126"/>
          <p:cNvSpPr txBox="1"/>
          <p:nvPr/>
        </p:nvSpPr>
        <p:spPr>
          <a:xfrm>
            <a:off x="6536313" y="3155564"/>
            <a:ext cx="194421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ea typeface="+mn-lt"/>
                <a:cs typeface="+mn-lt"/>
              </a:rPr>
              <a:t>先分</a:t>
            </a:r>
            <a:r>
              <a:rPr lang="en-US" altLang="zh-CN" sz="2400" dirty="0">
                <a:solidFill>
                  <a:schemeClr val="tx1"/>
                </a:solidFill>
                <a:ea typeface="+mn-lt"/>
                <a:cs typeface="+mn-lt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ea typeface="+mn-lt"/>
                <a:cs typeface="+mn-lt"/>
              </a:rPr>
              <a:t>捆：</a:t>
            </a:r>
            <a:endParaRPr lang="zh-CN" altLang="en-US" sz="2400" dirty="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128" name="文本框 127"/>
          <p:cNvSpPr txBox="1">
            <a:spLocks noChangeArrowheads="1"/>
          </p:cNvSpPr>
          <p:nvPr/>
        </p:nvSpPr>
        <p:spPr bwMode="auto">
          <a:xfrm>
            <a:off x="7976970" y="3141029"/>
            <a:ext cx="2303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30÷3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10</a:t>
            </a:r>
            <a:endParaRPr lang="en-US" altLang="zh-CN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129" name="文本框 128"/>
          <p:cNvSpPr txBox="1">
            <a:spLocks noChangeArrowheads="1"/>
          </p:cNvSpPr>
          <p:nvPr/>
        </p:nvSpPr>
        <p:spPr bwMode="auto">
          <a:xfrm>
            <a:off x="8013903" y="3837099"/>
            <a:ext cx="2303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6÷3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2</a:t>
            </a:r>
            <a:endParaRPr lang="en-US" altLang="zh-CN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130" name="文本框 129"/>
          <p:cNvSpPr txBox="1">
            <a:spLocks noChangeArrowheads="1"/>
          </p:cNvSpPr>
          <p:nvPr/>
        </p:nvSpPr>
        <p:spPr bwMode="auto">
          <a:xfrm>
            <a:off x="8017177" y="4499831"/>
            <a:ext cx="2303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10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＋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12</a:t>
            </a:r>
            <a:endParaRPr lang="en-US" altLang="zh-CN" sz="2400" dirty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6536313" y="3852330"/>
            <a:ext cx="194421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ea typeface="+mn-lt"/>
                <a:cs typeface="+mn-lt"/>
              </a:rPr>
              <a:t>再分</a:t>
            </a:r>
            <a:r>
              <a:rPr lang="en-US" altLang="zh-CN" sz="2400" dirty="0">
                <a:solidFill>
                  <a:schemeClr val="tx1"/>
                </a:solidFill>
                <a:ea typeface="+mn-lt"/>
                <a:cs typeface="+mn-lt"/>
              </a:rPr>
              <a:t>6</a:t>
            </a:r>
            <a:r>
              <a:rPr lang="zh-CN" altLang="en-US" sz="2400" dirty="0">
                <a:solidFill>
                  <a:schemeClr val="tx1"/>
                </a:solidFill>
                <a:ea typeface="+mn-lt"/>
                <a:cs typeface="+mn-lt"/>
              </a:rPr>
              <a:t>根：</a:t>
            </a:r>
            <a:endParaRPr lang="zh-CN" altLang="en-US" sz="2400" dirty="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6499937" y="4499187"/>
            <a:ext cx="194421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ea typeface="+mn-lt"/>
              </a:rPr>
              <a:t>每班分得：</a:t>
            </a:r>
            <a:endParaRPr lang="zh-CN" altLang="en-US" sz="2400" dirty="0">
              <a:solidFill>
                <a:schemeClr val="tx1"/>
              </a:solidFill>
              <a:ea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35066" y="5353052"/>
            <a:ext cx="4259499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ea typeface="+mn-lt"/>
                <a:cs typeface="+mn-lt"/>
                <a:sym typeface="+mn-ea"/>
              </a:rPr>
              <a:t>答：平均每班分到</a:t>
            </a:r>
            <a:r>
              <a:rPr lang="en-US" altLang="zh-CN" sz="2400" dirty="0">
                <a:solidFill>
                  <a:schemeClr val="tx1"/>
                </a:solidFill>
                <a:ea typeface="+mn-lt"/>
                <a:cs typeface="+mn-lt"/>
                <a:sym typeface="+mn-ea"/>
              </a:rPr>
              <a:t>12</a:t>
            </a:r>
            <a:r>
              <a:rPr lang="zh-CN" altLang="en-US" sz="2400" dirty="0">
                <a:solidFill>
                  <a:schemeClr val="tx1"/>
                </a:solidFill>
                <a:ea typeface="+mn-lt"/>
                <a:cs typeface="+mn-lt"/>
                <a:sym typeface="+mn-ea"/>
              </a:rPr>
              <a:t>棵树苗。</a:t>
            </a:r>
            <a:endParaRPr lang="zh-CN" altLang="en-US" sz="2400" dirty="0">
              <a:solidFill>
                <a:schemeClr val="tx1"/>
              </a:solidFill>
              <a:ea typeface="+mn-lt"/>
              <a:cs typeface="+mn-lt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90616" y="892177"/>
            <a:ext cx="1781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ea typeface="+mn-lt"/>
                <a:cs typeface="+mn-lt"/>
              </a:rPr>
              <a:t>= 12</a:t>
            </a:r>
            <a:r>
              <a:rPr lang="zh-CN" altLang="en-US" sz="2400">
                <a:ea typeface="+mn-lt"/>
                <a:cs typeface="+mn-lt"/>
              </a:rPr>
              <a:t>（棵）</a:t>
            </a:r>
            <a:endParaRPr lang="zh-CN" altLang="en-US" sz="2400">
              <a:ea typeface="+mn-lt"/>
              <a:cs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12751" y="335917"/>
            <a:ext cx="2023745" cy="636905"/>
            <a:chOff x="650" y="555"/>
            <a:chExt cx="3187" cy="1003"/>
          </a:xfrm>
        </p:grpSpPr>
        <p:sp>
          <p:nvSpPr>
            <p:cNvPr id="20" name="矩形 19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探索新知</a:t>
              </a:r>
              <a:endParaRPr lang="zh-CN" altLang="en-US" sz="280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59375 0.0123148 0.03375 0.0446296 0.0435417 0.0657407 C 0.0533333 0.0868519 0.049375 0.0914815 0.0488542 0.105556 C 0.0483333 0.11963 0.0461979 0.121111 0.0409375 0.136111 C 0.0356771 0.151111 0.0259896 0.172315 0.0224479 0.180648" pathEditMode="relative" ptsTypes="">
                                      <p:cBhvr>
                                        <p:cTn id="44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22917 0.00861111 0.0301042 0.0267593 0.0435417 0.0492593 C 0.0569792 0.0717593 0.0654167 0.0712963 0.0672917 0.112593 C 0.0691667 0.153889 0.0702083 0.209167 0.0528125 0.255648 C 0.0354167 0.30213 -0.00557292 0.329815 -0.0197917 0.344815" pathEditMode="relative" ptsTypes="">
                                      <p:cBhvr>
                                        <p:cTn id="51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79167 0.00787037 0.0179167 0.0253704 0.0250521 0.0446296 C 0.0321875 0.0638889 0.0334896 0.0708333 0.0355729 0.0962037 C 0.0376563 0.121574 0.036875 0.139444 0.0355729 0.171296 C 0.0342708 0.203148 0.0347917 0.222315 0.0290104 0.255648 C 0.0232292 0.288981 0.0189583 0.299815 0.0065625 0.337778 C -0.00583333 0.375741 -0.0201042 0.411389 -0.0330208 0.445648 C -0.0459375 0.479907 -0.0538542 0.498426 -0.0580729 0.508981" pathEditMode="relative" ptsTypes="">
                                      <p:cBhvr>
                                        <p:cTn id="58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19792 0.00416667 0.00416667 0.0103704 0.0065625 0.0258333 C 0.00895833 0.0412963 0.0113542 0.0600926 0.011875 0.0774074 C 0.0123958 0.0947222 0.0123958 0.0980556 0.00921875 0.112593 C 0.00604167 0.12713 0.00526042 0.1375 -0.00395833 0.150185 C -0.0131771 0.16287 -0.0305729 0.171574 -0.0369271 0.175926" pathEditMode="relative" ptsTypes="">
                                      <p:cBhvr>
                                        <p:cTn id="77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416667 0.0171296 0.00260417 0.0582407 0.00130208 0.0938889 C 0 0.129537 -0.000260417 0.143611 -0.00661458 0.178333 C -0.0129687 0.213056 -0.0166667 0.235093 -0.0303646 0.267407 C -0.0440625 0.299722 -0.0667187 0.327315 -0.0752083 0.340093" pathEditMode="relative" ptsTypes="">
                                      <p:cBhvr>
                                        <p:cTn id="84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91667 0.0248148 -0.00869792 0.084537 -0.0171354 0.136111 C -0.0255729 0.187685 -0.0297917 0.202222 -0.0421875 0.258056 C -0.0545833 0.313889 -0.06625 0.365463 -0.0791667 0.415185 C -0.0920833 0.464907 -0.102031 0.491481 -0.106823 0.506667" pathEditMode="relative" ptsTypes="">
                                      <p:cBhvr>
                                        <p:cTn id="91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/>
      <p:bldP spid="130" grpId="0"/>
      <p:bldP spid="132" grpId="0"/>
      <p:bldP spid="133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67866" y="1209677"/>
            <a:ext cx="8337539" cy="5355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dirty="0">
                <a:ea typeface="+mn-lt"/>
                <a:cs typeface="+mn-lt"/>
                <a:sym typeface="+mn-ea"/>
              </a:rPr>
              <a:t>三（</a:t>
            </a:r>
            <a:r>
              <a:rPr lang="en-US" altLang="zh-CN" sz="2400" dirty="0">
                <a:ea typeface="+mn-lt"/>
                <a:cs typeface="+mn-lt"/>
                <a:sym typeface="+mn-ea"/>
              </a:rPr>
              <a:t>1</a:t>
            </a:r>
            <a:r>
              <a:rPr lang="zh-CN" altLang="en-US" sz="2400" dirty="0">
                <a:ea typeface="+mn-lt"/>
                <a:cs typeface="+mn-lt"/>
                <a:sym typeface="+mn-ea"/>
              </a:rPr>
              <a:t>）班共有</a:t>
            </a:r>
            <a:r>
              <a:rPr lang="en-US" altLang="zh-CN" sz="2400" dirty="0">
                <a:ea typeface="+mn-lt"/>
                <a:cs typeface="+mn-lt"/>
                <a:sym typeface="+mn-ea"/>
              </a:rPr>
              <a:t>48</a:t>
            </a:r>
            <a:r>
              <a:rPr lang="zh-CN" altLang="en-US" sz="2400" dirty="0">
                <a:ea typeface="+mn-lt"/>
                <a:cs typeface="+mn-lt"/>
                <a:sym typeface="+mn-ea"/>
              </a:rPr>
              <a:t>人参加植树，每</a:t>
            </a:r>
            <a:r>
              <a:rPr lang="en-US" altLang="zh-CN" sz="2400" dirty="0">
                <a:ea typeface="+mn-lt"/>
                <a:cs typeface="+mn-lt"/>
                <a:sym typeface="+mn-ea"/>
              </a:rPr>
              <a:t>4</a:t>
            </a:r>
            <a:r>
              <a:rPr lang="zh-CN" altLang="en-US" sz="2400" dirty="0">
                <a:ea typeface="+mn-lt"/>
                <a:cs typeface="+mn-lt"/>
                <a:sym typeface="+mn-ea"/>
              </a:rPr>
              <a:t>人一组，可以分成几组？</a:t>
            </a:r>
            <a:endParaRPr lang="zh-CN" altLang="en-US" sz="2400" dirty="0">
              <a:ea typeface="+mn-lt"/>
              <a:cs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12751" y="335917"/>
            <a:ext cx="2023745" cy="636905"/>
            <a:chOff x="650" y="555"/>
            <a:chExt cx="3187" cy="1003"/>
          </a:xfrm>
        </p:grpSpPr>
        <p:sp>
          <p:nvSpPr>
            <p:cNvPr id="7" name="矩形 6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探索新知</a:t>
              </a:r>
              <a:endParaRPr lang="zh-CN" altLang="en-US" sz="2800"/>
            </a:p>
          </p:txBody>
        </p:sp>
      </p:grpSp>
      <p:sp>
        <p:nvSpPr>
          <p:cNvPr id="24" name="椭圆 23"/>
          <p:cNvSpPr/>
          <p:nvPr/>
        </p:nvSpPr>
        <p:spPr>
          <a:xfrm>
            <a:off x="1549218" y="2871377"/>
            <a:ext cx="250825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984193" y="2863439"/>
            <a:ext cx="252412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549218" y="3323814"/>
            <a:ext cx="250825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984193" y="3315877"/>
            <a:ext cx="252412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2414405" y="2863439"/>
            <a:ext cx="250825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2865255" y="2871377"/>
            <a:ext cx="252413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2414405" y="3315877"/>
            <a:ext cx="250825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865255" y="3323814"/>
            <a:ext cx="252413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3306580" y="2863439"/>
            <a:ext cx="252413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3766956" y="2871377"/>
            <a:ext cx="250825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306580" y="3315877"/>
            <a:ext cx="252413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766956" y="3323814"/>
            <a:ext cx="250825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211455" y="2871377"/>
            <a:ext cx="252413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4663893" y="2863439"/>
            <a:ext cx="252412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4211455" y="3323814"/>
            <a:ext cx="252413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4663893" y="3315877"/>
            <a:ext cx="252412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117918" y="2863439"/>
            <a:ext cx="252412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5586230" y="2871377"/>
            <a:ext cx="252413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5117918" y="3315877"/>
            <a:ext cx="252412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5586230" y="3323814"/>
            <a:ext cx="252413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549218" y="3766725"/>
            <a:ext cx="250825" cy="2524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1984193" y="3758789"/>
            <a:ext cx="252412" cy="252413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549218" y="4219164"/>
            <a:ext cx="250825" cy="252413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984193" y="4211225"/>
            <a:ext cx="252412" cy="2524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2414405" y="3758789"/>
            <a:ext cx="250825" cy="252413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865255" y="3766725"/>
            <a:ext cx="252413" cy="2524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414405" y="4211225"/>
            <a:ext cx="250825" cy="2524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2865255" y="4219164"/>
            <a:ext cx="252413" cy="252413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3306580" y="3758789"/>
            <a:ext cx="252413" cy="252413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3766956" y="3766725"/>
            <a:ext cx="250825" cy="2524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306580" y="4211225"/>
            <a:ext cx="252413" cy="2524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3766956" y="4219164"/>
            <a:ext cx="250825" cy="252413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4211455" y="3766725"/>
            <a:ext cx="252413" cy="2524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4663893" y="3758789"/>
            <a:ext cx="252412" cy="252413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4211455" y="4219164"/>
            <a:ext cx="252413" cy="252413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4663893" y="4211225"/>
            <a:ext cx="252412" cy="2524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5117918" y="3758789"/>
            <a:ext cx="252412" cy="252413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5586230" y="3766725"/>
            <a:ext cx="252413" cy="2524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5117918" y="4211225"/>
            <a:ext cx="252412" cy="2524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5586230" y="4219164"/>
            <a:ext cx="252413" cy="252413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557156" y="4668427"/>
            <a:ext cx="250825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992130" y="4658900"/>
            <a:ext cx="252413" cy="2524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2422344" y="4660489"/>
            <a:ext cx="250825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2873193" y="4668427"/>
            <a:ext cx="252412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3314518" y="4660489"/>
            <a:ext cx="252412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3774893" y="4668427"/>
            <a:ext cx="250825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4219393" y="4668427"/>
            <a:ext cx="252412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4671830" y="4660489"/>
            <a:ext cx="252413" cy="2508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3" name="圆角矩形 72"/>
          <p:cNvSpPr/>
          <p:nvPr/>
        </p:nvSpPr>
        <p:spPr>
          <a:xfrm>
            <a:off x="1495241" y="2818989"/>
            <a:ext cx="792163" cy="792163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4" name="圆角矩形 73"/>
          <p:cNvSpPr/>
          <p:nvPr/>
        </p:nvSpPr>
        <p:spPr>
          <a:xfrm>
            <a:off x="2373129" y="2826925"/>
            <a:ext cx="792163" cy="79216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5" name="圆角矩形 74"/>
          <p:cNvSpPr/>
          <p:nvPr/>
        </p:nvSpPr>
        <p:spPr>
          <a:xfrm>
            <a:off x="3260541" y="2814225"/>
            <a:ext cx="792163" cy="79216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6" name="圆角矩形 75"/>
          <p:cNvSpPr/>
          <p:nvPr/>
        </p:nvSpPr>
        <p:spPr>
          <a:xfrm>
            <a:off x="4165417" y="2814225"/>
            <a:ext cx="792163" cy="79216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7" name="圆角矩形 76"/>
          <p:cNvSpPr/>
          <p:nvPr/>
        </p:nvSpPr>
        <p:spPr>
          <a:xfrm>
            <a:off x="5076641" y="2822164"/>
            <a:ext cx="792163" cy="792163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8" name="圆角矩形 77"/>
          <p:cNvSpPr/>
          <p:nvPr/>
        </p:nvSpPr>
        <p:spPr>
          <a:xfrm>
            <a:off x="1500005" y="3711163"/>
            <a:ext cx="792163" cy="792163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9" name="圆角矩形 78"/>
          <p:cNvSpPr/>
          <p:nvPr/>
        </p:nvSpPr>
        <p:spPr>
          <a:xfrm>
            <a:off x="2377892" y="3719100"/>
            <a:ext cx="792163" cy="79216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0" name="圆角矩形 79"/>
          <p:cNvSpPr/>
          <p:nvPr/>
        </p:nvSpPr>
        <p:spPr>
          <a:xfrm>
            <a:off x="3265305" y="3707989"/>
            <a:ext cx="792163" cy="7905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" name="圆角矩形 80"/>
          <p:cNvSpPr/>
          <p:nvPr/>
        </p:nvSpPr>
        <p:spPr>
          <a:xfrm>
            <a:off x="4152717" y="3707989"/>
            <a:ext cx="792163" cy="7905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2" name="圆角矩形 81"/>
          <p:cNvSpPr/>
          <p:nvPr/>
        </p:nvSpPr>
        <p:spPr>
          <a:xfrm>
            <a:off x="5081405" y="3715927"/>
            <a:ext cx="792163" cy="7905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3" name="圆角矩形 82"/>
          <p:cNvSpPr/>
          <p:nvPr/>
        </p:nvSpPr>
        <p:spPr>
          <a:xfrm>
            <a:off x="1512705" y="4611275"/>
            <a:ext cx="1657351" cy="36036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4" name="圆角矩形 83"/>
          <p:cNvSpPr/>
          <p:nvPr/>
        </p:nvSpPr>
        <p:spPr>
          <a:xfrm>
            <a:off x="3276417" y="4614450"/>
            <a:ext cx="1655763" cy="36036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196456" y="1985647"/>
            <a:ext cx="115288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eaLnBrk="1" hangingPunct="1"/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  <a:sym typeface="+mn-ea"/>
              </a:rPr>
              <a:t>48 ÷ 4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  <a:sym typeface="+mn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39205" y="2758442"/>
            <a:ext cx="3480435" cy="503555"/>
            <a:chOff x="11617" y="4429"/>
            <a:chExt cx="5481" cy="793"/>
          </a:xfrm>
        </p:grpSpPr>
        <p:sp>
          <p:nvSpPr>
            <p:cNvPr id="12" name="圆角矩形 11"/>
            <p:cNvSpPr/>
            <p:nvPr/>
          </p:nvSpPr>
          <p:spPr>
            <a:xfrm>
              <a:off x="11617" y="4432"/>
              <a:ext cx="4789" cy="790"/>
            </a:xfrm>
            <a:prstGeom prst="roundRect">
              <a:avLst/>
            </a:prstGeom>
            <a:solidFill>
              <a:srgbClr val="F53C50"/>
            </a:solidFill>
            <a:ln>
              <a:solidFill>
                <a:srgbClr val="FFC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11705" y="4429"/>
              <a:ext cx="5393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/>
                  </a:solidFill>
                  <a:ea typeface="+mn-lt"/>
                  <a:cs typeface="+mn-lt"/>
                </a:rPr>
                <a:t>先算</a:t>
              </a:r>
              <a:r>
                <a:rPr lang="en-US" altLang="zh-CN" sz="2400">
                  <a:solidFill>
                    <a:schemeClr val="tx1"/>
                  </a:solidFill>
                  <a:ea typeface="+mn-lt"/>
                  <a:cs typeface="+mn-lt"/>
                </a:rPr>
                <a:t>40</a:t>
              </a:r>
              <a:r>
                <a:rPr lang="zh-CN" altLang="en-US" sz="2400">
                  <a:solidFill>
                    <a:schemeClr val="tx1"/>
                  </a:solidFill>
                  <a:ea typeface="+mn-lt"/>
                  <a:cs typeface="+mn-lt"/>
                </a:rPr>
                <a:t>里面有几个</a:t>
              </a:r>
              <a:r>
                <a:rPr lang="en-US" altLang="zh-CN" sz="2400">
                  <a:solidFill>
                    <a:schemeClr val="tx1"/>
                  </a:solidFill>
                  <a:ea typeface="+mn-lt"/>
                  <a:cs typeface="+mn-lt"/>
                </a:rPr>
                <a:t>4</a:t>
              </a:r>
              <a:endParaRPr lang="zh-CN" altLang="en-US" sz="240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sp>
        <p:nvSpPr>
          <p:cNvPr id="86" name="文本框 85"/>
          <p:cNvSpPr txBox="1">
            <a:spLocks noChangeArrowheads="1"/>
          </p:cNvSpPr>
          <p:nvPr/>
        </p:nvSpPr>
        <p:spPr bwMode="auto">
          <a:xfrm>
            <a:off x="9491606" y="2814296"/>
            <a:ext cx="2303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40÷4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＝</a:t>
            </a:r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10</a:t>
            </a:r>
            <a:endParaRPr lang="en-US" altLang="zh-CN" sz="240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87" name="文本框 86"/>
          <p:cNvSpPr txBox="1">
            <a:spLocks noChangeArrowheads="1"/>
          </p:cNvSpPr>
          <p:nvPr/>
        </p:nvSpPr>
        <p:spPr bwMode="auto">
          <a:xfrm>
            <a:off x="9522822" y="3719101"/>
            <a:ext cx="2303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8÷4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＝</a:t>
            </a:r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2</a:t>
            </a:r>
            <a:endParaRPr lang="en-US" altLang="zh-CN" sz="240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88" name="文本框 87"/>
          <p:cNvSpPr txBox="1">
            <a:spLocks noChangeArrowheads="1"/>
          </p:cNvSpPr>
          <p:nvPr/>
        </p:nvSpPr>
        <p:spPr bwMode="auto">
          <a:xfrm>
            <a:off x="9459603" y="4609213"/>
            <a:ext cx="2303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10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＋</a:t>
            </a:r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2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＝</a:t>
            </a:r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12</a:t>
            </a:r>
            <a:endParaRPr lang="en-US" altLang="zh-CN" sz="240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91" name="文本框 90"/>
          <p:cNvSpPr txBox="1">
            <a:spLocks noChangeArrowheads="1"/>
          </p:cNvSpPr>
          <p:nvPr/>
        </p:nvSpPr>
        <p:spPr bwMode="auto">
          <a:xfrm>
            <a:off x="7196457" y="5620387"/>
            <a:ext cx="369633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答：可以分成</a:t>
            </a:r>
            <a:r>
              <a:rPr lang="en-US" altLang="zh-CN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12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lt"/>
                <a:cs typeface="+mn-lt"/>
              </a:rPr>
              <a:t>组。</a:t>
            </a:r>
            <a:endParaRPr lang="zh-CN" altLang="en-US" sz="240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339206" y="3707765"/>
            <a:ext cx="3199765" cy="501650"/>
            <a:chOff x="8609" y="9411"/>
            <a:chExt cx="5039" cy="790"/>
          </a:xfrm>
        </p:grpSpPr>
        <p:sp>
          <p:nvSpPr>
            <p:cNvPr id="16" name="圆角矩形 15"/>
            <p:cNvSpPr/>
            <p:nvPr/>
          </p:nvSpPr>
          <p:spPr>
            <a:xfrm>
              <a:off x="8609" y="9411"/>
              <a:ext cx="4789" cy="790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8829" y="9436"/>
              <a:ext cx="4819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/>
                  </a:solidFill>
                  <a:ea typeface="+mn-lt"/>
                  <a:cs typeface="+mn-lt"/>
                </a:rPr>
                <a:t>再算</a:t>
              </a:r>
              <a:r>
                <a:rPr lang="en-US" altLang="zh-CN" sz="2400">
                  <a:solidFill>
                    <a:schemeClr val="tx1"/>
                  </a:solidFill>
                  <a:ea typeface="+mn-lt"/>
                  <a:cs typeface="+mn-lt"/>
                </a:rPr>
                <a:t>8</a:t>
              </a:r>
              <a:r>
                <a:rPr lang="zh-CN" altLang="en-US" sz="2400">
                  <a:solidFill>
                    <a:schemeClr val="tx1"/>
                  </a:solidFill>
                  <a:ea typeface="+mn-lt"/>
                  <a:cs typeface="+mn-lt"/>
                </a:rPr>
                <a:t>里面有几个</a:t>
              </a:r>
              <a:r>
                <a:rPr lang="en-US" altLang="zh-CN" sz="2400">
                  <a:solidFill>
                    <a:schemeClr val="tx1"/>
                  </a:solidFill>
                  <a:ea typeface="+mn-lt"/>
                  <a:cs typeface="+mn-lt"/>
                </a:rPr>
                <a:t>4</a:t>
              </a:r>
              <a:endParaRPr lang="zh-CN" altLang="en-US" sz="240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6329681" y="4589146"/>
            <a:ext cx="3276315" cy="501650"/>
            <a:chOff x="5945" y="8137"/>
            <a:chExt cx="5160" cy="790"/>
          </a:xfrm>
        </p:grpSpPr>
        <p:sp>
          <p:nvSpPr>
            <p:cNvPr id="23" name="圆角矩形 22"/>
            <p:cNvSpPr/>
            <p:nvPr/>
          </p:nvSpPr>
          <p:spPr>
            <a:xfrm>
              <a:off x="5945" y="8137"/>
              <a:ext cx="4789" cy="79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6048" y="8177"/>
              <a:ext cx="5057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/>
                  </a:solidFill>
                  <a:ea typeface="+mn-lt"/>
                  <a:cs typeface="+mn-lt"/>
                </a:rPr>
                <a:t>48</a:t>
              </a:r>
              <a:r>
                <a:rPr lang="zh-CN" altLang="en-US" sz="2400">
                  <a:solidFill>
                    <a:schemeClr val="tx1"/>
                  </a:solidFill>
                  <a:ea typeface="+mn-lt"/>
                  <a:cs typeface="+mn-lt"/>
                </a:rPr>
                <a:t>里面一共有几个</a:t>
              </a:r>
              <a:r>
                <a:rPr lang="en-US" altLang="zh-CN" sz="2400">
                  <a:solidFill>
                    <a:schemeClr val="tx1"/>
                  </a:solidFill>
                  <a:ea typeface="+mn-lt"/>
                  <a:cs typeface="+mn-lt"/>
                </a:rPr>
                <a:t>4</a:t>
              </a:r>
              <a:endParaRPr lang="zh-CN" altLang="en-US" sz="240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sp>
        <p:nvSpPr>
          <p:cNvPr id="93" name="文本框 92"/>
          <p:cNvSpPr txBox="1"/>
          <p:nvPr/>
        </p:nvSpPr>
        <p:spPr>
          <a:xfrm>
            <a:off x="8336281" y="1985647"/>
            <a:ext cx="1781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ea typeface="+mn-lt"/>
                <a:cs typeface="+mn-lt"/>
              </a:rPr>
              <a:t>= 12</a:t>
            </a:r>
            <a:r>
              <a:rPr lang="zh-CN" altLang="en-US" sz="2400">
                <a:ea typeface="+mn-lt"/>
                <a:cs typeface="+mn-lt"/>
              </a:rPr>
              <a:t>（组）</a:t>
            </a:r>
            <a:endParaRPr lang="zh-CN" altLang="en-US" sz="2400">
              <a:ea typeface="+mn-lt"/>
              <a:cs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6" grpId="0"/>
      <p:bldP spid="87" grpId="0"/>
      <p:bldP spid="88" grpId="0"/>
      <p:bldP spid="91" grpId="0"/>
      <p:bldP spid="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342640" y="1092202"/>
            <a:ext cx="5049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</a:rPr>
              <a:t>算一算，你发现了什么？</a:t>
            </a:r>
            <a:endParaRPr lang="zh-CN" altLang="en-US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39665" y="1641477"/>
            <a:ext cx="314960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en-US" altLang="zh-CN" sz="2400" kern="100">
                <a:solidFill>
                  <a:schemeClr val="tx1"/>
                </a:solidFill>
                <a:ea typeface="+mn-lt"/>
                <a:cs typeface="+mn-lt"/>
              </a:rPr>
              <a:t>30  ÷  3  </a:t>
            </a:r>
            <a:r>
              <a:rPr lang="zh-CN" altLang="en-US" sz="2400" kern="100">
                <a:solidFill>
                  <a:schemeClr val="tx1"/>
                </a:solidFill>
                <a:ea typeface="+mn-lt"/>
                <a:cs typeface="+mn-lt"/>
              </a:rPr>
              <a:t>＝</a:t>
            </a:r>
            <a:endParaRPr lang="en-US" altLang="zh-CN" sz="2400" kern="100">
              <a:solidFill>
                <a:schemeClr val="tx1"/>
              </a:solidFill>
              <a:ea typeface="+mn-lt"/>
              <a:cs typeface="+mn-lt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2400" kern="100">
                <a:solidFill>
                  <a:schemeClr val="tx1"/>
                </a:solidFill>
                <a:ea typeface="+mn-lt"/>
                <a:cs typeface="+mn-lt"/>
              </a:rPr>
              <a:t>33  ÷  3  </a:t>
            </a:r>
            <a:r>
              <a:rPr lang="zh-CN" altLang="en-US" sz="2400" kern="100">
                <a:solidFill>
                  <a:schemeClr val="tx1"/>
                </a:solidFill>
                <a:ea typeface="+mn-lt"/>
                <a:cs typeface="+mn-lt"/>
              </a:rPr>
              <a:t>＝       </a:t>
            </a:r>
            <a:endParaRPr lang="en-US" altLang="zh-CN" sz="2400" kern="100">
              <a:solidFill>
                <a:schemeClr val="tx1"/>
              </a:solidFill>
              <a:ea typeface="+mn-lt"/>
              <a:cs typeface="+mn-lt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2400" kern="100">
                <a:solidFill>
                  <a:schemeClr val="tx1"/>
                </a:solidFill>
                <a:ea typeface="+mn-lt"/>
                <a:cs typeface="+mn-lt"/>
              </a:rPr>
              <a:t>36  ÷  3  </a:t>
            </a:r>
            <a:r>
              <a:rPr lang="zh-CN" altLang="en-US" sz="2400" kern="100">
                <a:solidFill>
                  <a:schemeClr val="tx1"/>
                </a:solidFill>
                <a:ea typeface="+mn-lt"/>
                <a:cs typeface="+mn-lt"/>
              </a:rPr>
              <a:t>＝</a:t>
            </a:r>
            <a:endParaRPr lang="en-US" altLang="zh-CN" sz="2400" kern="100">
              <a:solidFill>
                <a:schemeClr val="tx1"/>
              </a:solidFill>
              <a:ea typeface="+mn-lt"/>
              <a:cs typeface="+mn-lt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2400" kern="100">
                <a:solidFill>
                  <a:schemeClr val="tx1"/>
                </a:solidFill>
                <a:ea typeface="+mn-lt"/>
                <a:cs typeface="+mn-lt"/>
              </a:rPr>
              <a:t>39  ÷  3  </a:t>
            </a:r>
            <a:r>
              <a:rPr lang="zh-CN" altLang="en-US" sz="2400" kern="100">
                <a:solidFill>
                  <a:schemeClr val="tx1"/>
                </a:solidFill>
                <a:ea typeface="+mn-lt"/>
                <a:cs typeface="+mn-lt"/>
              </a:rPr>
              <a:t>＝</a:t>
            </a:r>
            <a:endParaRPr lang="zh-CN" altLang="en-US" sz="2400" kern="1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18" name="标题 1"/>
          <p:cNvSpPr>
            <a:spLocks noGrp="1" noChangeArrowheads="1"/>
          </p:cNvSpPr>
          <p:nvPr/>
        </p:nvSpPr>
        <p:spPr bwMode="auto">
          <a:xfrm>
            <a:off x="7007226" y="1802130"/>
            <a:ext cx="1096645" cy="430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tx1"/>
                </a:solidFill>
                <a:ea typeface="+mn-lt"/>
              </a:rPr>
              <a:t>10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5" name="标题 1"/>
          <p:cNvSpPr>
            <a:spLocks noGrp="1" noChangeArrowheads="1"/>
          </p:cNvSpPr>
          <p:nvPr/>
        </p:nvSpPr>
        <p:spPr bwMode="auto">
          <a:xfrm>
            <a:off x="7044690" y="2355850"/>
            <a:ext cx="1240791" cy="430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tx1"/>
                </a:solidFill>
                <a:ea typeface="+mn-lt"/>
              </a:rPr>
              <a:t>11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7" name="标题 1"/>
          <p:cNvSpPr>
            <a:spLocks noGrp="1" noChangeArrowheads="1"/>
          </p:cNvSpPr>
          <p:nvPr/>
        </p:nvSpPr>
        <p:spPr bwMode="auto">
          <a:xfrm>
            <a:off x="7005320" y="2931795"/>
            <a:ext cx="1386840" cy="430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tx1"/>
                </a:solidFill>
                <a:ea typeface="+mn-lt"/>
              </a:rPr>
              <a:t>12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19" name="标题 1"/>
          <p:cNvSpPr>
            <a:spLocks noGrp="1" noChangeArrowheads="1"/>
          </p:cNvSpPr>
          <p:nvPr/>
        </p:nvSpPr>
        <p:spPr bwMode="auto">
          <a:xfrm>
            <a:off x="7014846" y="3475990"/>
            <a:ext cx="1122045" cy="430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tx1"/>
                </a:solidFill>
                <a:ea typeface="+mn-lt"/>
              </a:rPr>
              <a:t>13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143699" y="1784489"/>
            <a:ext cx="324000" cy="2160000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63060" y="1960882"/>
            <a:ext cx="833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3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853046" y="2022477"/>
            <a:ext cx="961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 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1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935096" y="2571117"/>
            <a:ext cx="10979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3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956551" y="2646047"/>
            <a:ext cx="9372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1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4150360" y="3168017"/>
            <a:ext cx="78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3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7966710" y="3237867"/>
            <a:ext cx="91059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  <a:cs typeface="+mn-lt"/>
              </a:rPr>
              <a:t>＋</a:t>
            </a:r>
            <a:r>
              <a:rPr lang="en-US" altLang="zh-CN" sz="2400">
                <a:solidFill>
                  <a:schemeClr val="tx1"/>
                </a:solidFill>
                <a:ea typeface="+mn-lt"/>
                <a:cs typeface="+mn-lt"/>
              </a:rPr>
              <a:t>1</a:t>
            </a:r>
            <a:endParaRPr lang="en-US" altLang="zh-CN" sz="2400">
              <a:solidFill>
                <a:schemeClr val="tx1"/>
              </a:solidFill>
              <a:ea typeface="+mn-lt"/>
              <a:cs typeface="+mn-lt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1360171" y="4469130"/>
            <a:ext cx="9939020" cy="1681480"/>
            <a:chOff x="2917" y="7138"/>
            <a:chExt cx="15652" cy="2648"/>
          </a:xfrm>
        </p:grpSpPr>
        <p:grpSp>
          <p:nvGrpSpPr>
            <p:cNvPr id="114" name="组合 113"/>
            <p:cNvGrpSpPr/>
            <p:nvPr/>
          </p:nvGrpSpPr>
          <p:grpSpPr>
            <a:xfrm>
              <a:off x="2917" y="7138"/>
              <a:ext cx="15551" cy="2510"/>
              <a:chOff x="2251" y="6490"/>
              <a:chExt cx="11675" cy="1673"/>
            </a:xfrm>
          </p:grpSpPr>
          <p:grpSp>
            <p:nvGrpSpPr>
              <p:cNvPr id="115" name="组合 114"/>
              <p:cNvGrpSpPr/>
              <p:nvPr/>
            </p:nvGrpSpPr>
            <p:grpSpPr>
              <a:xfrm>
                <a:off x="2556" y="6766"/>
                <a:ext cx="11370" cy="1397"/>
                <a:chOff x="2556" y="6766"/>
                <a:chExt cx="11370" cy="1397"/>
              </a:xfrm>
            </p:grpSpPr>
            <p:sp>
              <p:nvSpPr>
                <p:cNvPr id="116" name="圆角矩形 115"/>
                <p:cNvSpPr/>
                <p:nvPr/>
              </p:nvSpPr>
              <p:spPr>
                <a:xfrm>
                  <a:off x="2556" y="6766"/>
                  <a:ext cx="11370" cy="1397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  <a:effectLst>
                  <a:softEdge rad="3175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圆角矩形 116"/>
                <p:cNvSpPr/>
                <p:nvPr/>
              </p:nvSpPr>
              <p:spPr>
                <a:xfrm>
                  <a:off x="2737" y="6897"/>
                  <a:ext cx="11024" cy="1142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8" name="圆角矩形 117"/>
                <p:cNvSpPr/>
                <p:nvPr/>
              </p:nvSpPr>
              <p:spPr>
                <a:xfrm>
                  <a:off x="2659" y="6869"/>
                  <a:ext cx="11151" cy="1221"/>
                </a:xfrm>
                <a:prstGeom prst="roundRect">
                  <a:avLst/>
                </a:prstGeom>
                <a:noFill/>
                <a:ln w="41275" cmpd="sng">
                  <a:solidFill>
                    <a:schemeClr val="bg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19" name="图片 11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2251" y="6490"/>
                <a:ext cx="1015" cy="686"/>
              </a:xfrm>
              <a:prstGeom prst="rect">
                <a:avLst/>
              </a:prstGeom>
            </p:spPr>
          </p:pic>
        </p:grpSp>
        <p:sp>
          <p:nvSpPr>
            <p:cNvPr id="99" name="标题 1"/>
            <p:cNvSpPr>
              <a:spLocks noGrp="1" noChangeArrowheads="1"/>
            </p:cNvSpPr>
            <p:nvPr/>
          </p:nvSpPr>
          <p:spPr bwMode="auto">
            <a:xfrm>
              <a:off x="3537" y="7188"/>
              <a:ext cx="15032" cy="25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被除数增加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1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个除数，商就增加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1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，被除数增加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2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个除数，商就增加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2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，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被除数增加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3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个除数，商就增加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3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。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5158742" y="4100830"/>
            <a:ext cx="2014855" cy="538480"/>
            <a:chOff x="12771" y="7711"/>
            <a:chExt cx="4164" cy="1040"/>
          </a:xfrm>
        </p:grpSpPr>
        <p:grpSp>
          <p:nvGrpSpPr>
            <p:cNvPr id="100" name="组合 99"/>
            <p:cNvGrpSpPr/>
            <p:nvPr/>
          </p:nvGrpSpPr>
          <p:grpSpPr>
            <a:xfrm>
              <a:off x="13340" y="7711"/>
              <a:ext cx="3536" cy="1040"/>
              <a:chOff x="5648" y="4880"/>
              <a:chExt cx="8796" cy="2662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5648" y="4880"/>
                <a:ext cx="8797" cy="2662"/>
                <a:chOff x="5648" y="4880"/>
                <a:chExt cx="8797" cy="2662"/>
              </a:xfrm>
            </p:grpSpPr>
            <p:sp>
              <p:nvSpPr>
                <p:cNvPr id="102" name="圆角矩形标注 101"/>
                <p:cNvSpPr/>
                <p:nvPr/>
              </p:nvSpPr>
              <p:spPr>
                <a:xfrm>
                  <a:off x="5648" y="4880"/>
                  <a:ext cx="8797" cy="2662"/>
                </a:xfrm>
                <a:prstGeom prst="wedgeRoundRectCallout">
                  <a:avLst>
                    <a:gd name="adj1" fmla="val -51034"/>
                    <a:gd name="adj2" fmla="val 5000"/>
                    <a:gd name="adj3" fmla="val 16667"/>
                  </a:avLst>
                </a:prstGeom>
                <a:solidFill>
                  <a:schemeClr val="bg1"/>
                </a:solidFill>
                <a:ln w="19050">
                  <a:noFill/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/>
                </a:p>
              </p:txBody>
            </p:sp>
            <p:sp>
              <p:nvSpPr>
                <p:cNvPr id="103" name="圆角矩形标注 102"/>
                <p:cNvSpPr/>
                <p:nvPr/>
              </p:nvSpPr>
              <p:spPr>
                <a:xfrm>
                  <a:off x="5648" y="4880"/>
                  <a:ext cx="8797" cy="2662"/>
                </a:xfrm>
                <a:prstGeom prst="wedgeRoundRectCallout">
                  <a:avLst>
                    <a:gd name="adj1" fmla="val -49999"/>
                    <a:gd name="adj2" fmla="val 9500"/>
                    <a:gd name="adj3" fmla="val 16667"/>
                  </a:avLst>
                </a:prstGeom>
                <a:solidFill>
                  <a:schemeClr val="bg1"/>
                </a:solidFill>
                <a:ln w="19050"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/>
                </a:p>
              </p:txBody>
            </p:sp>
          </p:grpSp>
          <p:sp>
            <p:nvSpPr>
              <p:cNvPr id="104" name="圆角矩形 103"/>
              <p:cNvSpPr/>
              <p:nvPr/>
            </p:nvSpPr>
            <p:spPr>
              <a:xfrm>
                <a:off x="5797" y="5060"/>
                <a:ext cx="8498" cy="2301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12771" y="7787"/>
              <a:ext cx="4164" cy="8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    除数不变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pic>
        <p:nvPicPr>
          <p:cNvPr id="107" name="图片 106" descr="图片28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480000">
            <a:off x="7485380" y="2011680"/>
            <a:ext cx="370840" cy="510540"/>
          </a:xfrm>
          <a:prstGeom prst="rect">
            <a:avLst/>
          </a:prstGeom>
        </p:spPr>
      </p:pic>
      <p:pic>
        <p:nvPicPr>
          <p:cNvPr id="108" name="图片 107" descr="图片28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480000">
            <a:off x="7485380" y="2620645"/>
            <a:ext cx="370840" cy="510540"/>
          </a:xfrm>
          <a:prstGeom prst="rect">
            <a:avLst/>
          </a:prstGeom>
        </p:spPr>
      </p:pic>
      <p:pic>
        <p:nvPicPr>
          <p:cNvPr id="109" name="图片 108" descr="图片28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480000">
            <a:off x="7479665" y="3201670"/>
            <a:ext cx="370840" cy="510540"/>
          </a:xfrm>
          <a:prstGeom prst="rect">
            <a:avLst/>
          </a:prstGeom>
        </p:spPr>
      </p:pic>
      <p:pic>
        <p:nvPicPr>
          <p:cNvPr id="110" name="图片 109" descr="图片28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80000" flipH="1">
            <a:off x="4856482" y="1981202"/>
            <a:ext cx="414655" cy="583565"/>
          </a:xfrm>
          <a:prstGeom prst="rect">
            <a:avLst/>
          </a:prstGeom>
        </p:spPr>
      </p:pic>
      <p:pic>
        <p:nvPicPr>
          <p:cNvPr id="111" name="图片 110" descr="图片28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80000" flipH="1">
            <a:off x="4904106" y="2554607"/>
            <a:ext cx="414655" cy="583565"/>
          </a:xfrm>
          <a:prstGeom prst="rect">
            <a:avLst/>
          </a:prstGeom>
        </p:spPr>
      </p:pic>
      <p:pic>
        <p:nvPicPr>
          <p:cNvPr id="112" name="图片 111" descr="图片28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80000" flipH="1">
            <a:off x="4907282" y="3126107"/>
            <a:ext cx="414655" cy="583565"/>
          </a:xfrm>
          <a:prstGeom prst="rect">
            <a:avLst/>
          </a:prstGeom>
        </p:spPr>
      </p:pic>
      <p:pic>
        <p:nvPicPr>
          <p:cNvPr id="122" name="图片 121" descr="图片23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65326" y="662307"/>
            <a:ext cx="1203325" cy="1203325"/>
          </a:xfrm>
          <a:prstGeom prst="rect">
            <a:avLst/>
          </a:prstGeom>
        </p:spPr>
      </p:pic>
      <p:grpSp>
        <p:nvGrpSpPr>
          <p:cNvPr id="123" name="组合 122"/>
          <p:cNvGrpSpPr/>
          <p:nvPr/>
        </p:nvGrpSpPr>
        <p:grpSpPr>
          <a:xfrm>
            <a:off x="412751" y="335917"/>
            <a:ext cx="2023745" cy="636905"/>
            <a:chOff x="650" y="555"/>
            <a:chExt cx="3187" cy="1003"/>
          </a:xfrm>
        </p:grpSpPr>
        <p:sp>
          <p:nvSpPr>
            <p:cNvPr id="124" name="矩形 12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探索新知</a:t>
              </a:r>
              <a:endParaRPr lang="zh-CN" altLang="en-US" sz="28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/>
      <p:bldP spid="7" grpId="0"/>
      <p:bldP spid="19" grpId="0"/>
      <p:bldP spid="10" grpId="0" animBg="1"/>
      <p:bldP spid="15" grpId="0"/>
      <p:bldP spid="20" grpId="0"/>
      <p:bldP spid="46" grpId="0"/>
      <p:bldP spid="94" grpId="0"/>
      <p:bldP spid="96" grpId="0"/>
      <p:bldP spid="98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9254,&quot;width&quot;:9792}"/>
</p:tagLst>
</file>

<file path=ppt/tags/tag2.xml><?xml version="1.0" encoding="utf-8"?>
<p:tagLst xmlns:p="http://schemas.openxmlformats.org/presentationml/2006/main">
  <p:tag name="KSO_WM_UNIT_PLACING_PICTURE_USER_VIEWPORT" val="{&quot;height&quot;:6737,&quot;width&quot;:4759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MjYsImhkaWQiOiIwMGIxNjRhMmIzM2M0NTJkZGVkMWQwOWQxMjNmOTk1MiIsInVzZXJDb3VudCI6OX0="/>
  <p:tag name="commondata" val="eyJjb3VudCI6MjYuMCwiaGRpZCI6IjdmMzYwZDk4MjVkNWEzMWMzNzMzMDVhYjgzZjliM2FjIiwidXNlckNvdW50Ijo5LjB9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思源黑体 CN Bold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思源黑体 CN Bold"/>
        <a:font script="Hant" typeface="新細明體"/>
        <a:font script="Arab" typeface="字魂59号-创粗黑"/>
        <a:font script="Hebr" typeface="字魂59号-创粗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59号-创粗黑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1015</Words>
  <Application>WPS 演示</Application>
  <PresentationFormat>自定义</PresentationFormat>
  <Paragraphs>268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思源黑体 CN Bold</vt:lpstr>
      <vt:lpstr>黑体</vt:lpstr>
      <vt:lpstr>字魂59号-创粗黑</vt:lpstr>
      <vt:lpstr>汉仪中黑 简</vt:lpstr>
      <vt:lpstr>华康海报体W12(P)</vt:lpstr>
      <vt:lpstr>微软雅黑</vt:lpstr>
      <vt:lpstr>汉仪雅酷黑 85W</vt:lpstr>
      <vt:lpstr>Calibri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9</cp:revision>
  <cp:lastPrinted>2022-07-22T12:56:00Z</cp:lastPrinted>
  <dcterms:created xsi:type="dcterms:W3CDTF">2022-07-22T12:56:00Z</dcterms:created>
  <dcterms:modified xsi:type="dcterms:W3CDTF">2023-10-31T06:32:57Z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4E8EB74B074847C18706C7D2820034DA_12</vt:lpwstr>
  </property>
  <property fmtid="{D5CDD505-2E9C-101B-9397-08002B2CF9AE}" pid="3" name="KSOProductBuildVer">
    <vt:lpwstr>2052-12.1.0.15712</vt:lpwstr>
  </property>
</Properties>
</file>