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7"/>
  </p:notesMasterIdLst>
  <p:sldIdLst>
    <p:sldId id="328" r:id="rId3"/>
    <p:sldId id="313" r:id="rId4"/>
    <p:sldId id="314" r:id="rId5"/>
    <p:sldId id="346" r:id="rId6"/>
    <p:sldId id="308" r:id="rId8"/>
    <p:sldId id="309" r:id="rId9"/>
    <p:sldId id="310" r:id="rId10"/>
    <p:sldId id="265" r:id="rId11"/>
    <p:sldId id="269" r:id="rId12"/>
    <p:sldId id="311" r:id="rId13"/>
    <p:sldId id="301" r:id="rId14"/>
    <p:sldId id="302" r:id="rId15"/>
    <p:sldId id="299" r:id="rId16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indent="0" algn="ctr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ctr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ctr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ctr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ctr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 autoAdjust="0"/>
  </p:normalViewPr>
  <p:slideViewPr>
    <p:cSldViewPr>
      <p:cViewPr>
        <p:scale>
          <a:sx n="90" d="100"/>
          <a:sy n="90" d="100"/>
        </p:scale>
        <p:origin x="-1488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4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18.wmf"/><Relationship Id="rId8" Type="http://schemas.openxmlformats.org/officeDocument/2006/relationships/image" Target="../media/image17.wmf"/><Relationship Id="rId7" Type="http://schemas.openxmlformats.org/officeDocument/2006/relationships/image" Target="../media/image16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Relationship Id="rId30" Type="http://schemas.openxmlformats.org/officeDocument/2006/relationships/image" Target="../media/image39.png"/><Relationship Id="rId3" Type="http://schemas.openxmlformats.org/officeDocument/2006/relationships/image" Target="../media/image12.wmf"/><Relationship Id="rId29" Type="http://schemas.openxmlformats.org/officeDocument/2006/relationships/image" Target="../media/image38.wmf"/><Relationship Id="rId28" Type="http://schemas.openxmlformats.org/officeDocument/2006/relationships/image" Target="../media/image37.wmf"/><Relationship Id="rId27" Type="http://schemas.openxmlformats.org/officeDocument/2006/relationships/image" Target="../media/image36.wmf"/><Relationship Id="rId26" Type="http://schemas.openxmlformats.org/officeDocument/2006/relationships/image" Target="../media/image35.wmf"/><Relationship Id="rId25" Type="http://schemas.openxmlformats.org/officeDocument/2006/relationships/image" Target="../media/image34.wmf"/><Relationship Id="rId24" Type="http://schemas.openxmlformats.org/officeDocument/2006/relationships/image" Target="../media/image33.wmf"/><Relationship Id="rId23" Type="http://schemas.openxmlformats.org/officeDocument/2006/relationships/image" Target="../media/image32.wmf"/><Relationship Id="rId22" Type="http://schemas.openxmlformats.org/officeDocument/2006/relationships/image" Target="../media/image31.wmf"/><Relationship Id="rId21" Type="http://schemas.openxmlformats.org/officeDocument/2006/relationships/image" Target="../media/image30.wmf"/><Relationship Id="rId20" Type="http://schemas.openxmlformats.org/officeDocument/2006/relationships/image" Target="../media/image29.wmf"/><Relationship Id="rId2" Type="http://schemas.openxmlformats.org/officeDocument/2006/relationships/image" Target="../media/image11.wmf"/><Relationship Id="rId19" Type="http://schemas.openxmlformats.org/officeDocument/2006/relationships/image" Target="../media/image28.wmf"/><Relationship Id="rId18" Type="http://schemas.openxmlformats.org/officeDocument/2006/relationships/image" Target="../media/image27.wmf"/><Relationship Id="rId17" Type="http://schemas.openxmlformats.org/officeDocument/2006/relationships/image" Target="../media/image26.wmf"/><Relationship Id="rId16" Type="http://schemas.openxmlformats.org/officeDocument/2006/relationships/image" Target="../media/image25.wmf"/><Relationship Id="rId15" Type="http://schemas.openxmlformats.org/officeDocument/2006/relationships/image" Target="../media/image24.wmf"/><Relationship Id="rId14" Type="http://schemas.openxmlformats.org/officeDocument/2006/relationships/image" Target="../media/image23.wmf"/><Relationship Id="rId13" Type="http://schemas.openxmlformats.org/officeDocument/2006/relationships/image" Target="../media/image22.wmf"/><Relationship Id="rId12" Type="http://schemas.openxmlformats.org/officeDocument/2006/relationships/image" Target="../media/image21.wmf"/><Relationship Id="rId11" Type="http://schemas.openxmlformats.org/officeDocument/2006/relationships/image" Target="../media/image20.wmf"/><Relationship Id="rId10" Type="http://schemas.openxmlformats.org/officeDocument/2006/relationships/image" Target="../media/image19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等线" panose="02010600030101010101" charset="-122"/>
              </a:rPr>
              <a:t>3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等线" panose="02010600030101010101" charset="-122"/>
              </a:rPr>
              <a:t>5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等线" panose="02010600030101010101" charset="-122"/>
              </a:rPr>
              <a:t>6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r>
              <a:rPr lang="en-US" altLang="zh-CN" sz="1200">
                <a:ea typeface="等线" panose="02010600030101010101" charset="-122"/>
              </a:rPr>
              <a:t>7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AEFE61-3F9F-4D87-8E28-8E89E731E36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 简" panose="00020600040101010101" pitchFamily="18" charset="-122"/>
              <a:ea typeface="汉仪中黑 简" panose="00020600040101010101" pitchFamily="18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Rectangle 6"/>
          <p:cNvSpPr>
            <a:spLocks noGrp="1"/>
          </p:cNvSpPr>
          <p:nvPr>
            <p:ph type="sldNum" sz="quarter" idx="10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18C76140-F67B-46FB-8E45-781B35921BD5}" type="slidenum">
              <a:rPr lang="en-US" altLang="zh-CN" sz="1400">
                <a:solidFill>
                  <a:srgbClr val="007A77"/>
                </a:solidFill>
              </a:rPr>
            </a:fld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14341" name="Rectangle 4"/>
          <p:cNvSpPr>
            <a:spLocks noGrp="1"/>
          </p:cNvSpPr>
          <p:nvPr>
            <p:ph type="dt" sz="half" idx="11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14342" name="Rectangle 5"/>
          <p:cNvSpPr>
            <a:spLocks noGrp="1"/>
          </p:cNvSpPr>
          <p:nvPr>
            <p:ph type="ftr" sz="quarter" idx="12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1625" y="1905000"/>
            <a:ext cx="8540750" cy="4194175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62" name="Rectangle 6"/>
          <p:cNvSpPr>
            <a:spLocks noGrp="1"/>
          </p:cNvSpPr>
          <p:nvPr>
            <p:ph type="sldNum" sz="quarter" idx="10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6F2CB5D1-7E47-4125-BD89-77FBAE13BA65}" type="slidenum">
              <a:rPr lang="en-US" altLang="zh-CN" sz="1400">
                <a:solidFill>
                  <a:srgbClr val="007A77"/>
                </a:solidFill>
              </a:rPr>
            </a:fld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15365" name="Rectangle 4"/>
          <p:cNvSpPr>
            <a:spLocks noGrp="1"/>
          </p:cNvSpPr>
          <p:nvPr>
            <p:ph type="dt" sz="half" idx="11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15366" name="Rectangle 5"/>
          <p:cNvSpPr>
            <a:spLocks noGrp="1"/>
          </p:cNvSpPr>
          <p:nvPr>
            <p:ph type="ftr" sz="quarter" idx="12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13A96712-F38C-440A-99F6-F20922D04158}" type="slidenum">
              <a:rPr lang="en-US" altLang="zh-CN" sz="1400">
                <a:solidFill>
                  <a:srgbClr val="007A77"/>
                </a:solidFill>
              </a:rPr>
            </a:fld>
            <a:endParaRPr lang="en-US" altLang="zh-CN" sz="1400">
              <a:solidFill>
                <a:srgbClr val="007A77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609600"/>
            <a:ext cx="8540750" cy="5489575"/>
          </a:xfrm>
        </p:spPr>
        <p:txBody>
          <a:bodyPr/>
          <a:lstStyle/>
          <a:p>
            <a:pPr lvl="0" fontAlgn="base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4578" name="Rectangle 6"/>
          <p:cNvSpPr>
            <a:spLocks noGrp="1"/>
          </p:cNvSpPr>
          <p:nvPr>
            <p:ph type="sldNum" sz="quarter" idx="10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8A617F48-43DE-416A-BDF0-7DD2FB9BB538}" type="slidenum">
              <a:rPr lang="en-US" altLang="zh-CN" sz="1400">
                <a:solidFill>
                  <a:srgbClr val="007A77"/>
                </a:solidFill>
              </a:rPr>
            </a:fld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24581" name="Rectangle 4"/>
          <p:cNvSpPr>
            <a:spLocks noGrp="1"/>
          </p:cNvSpPr>
          <p:nvPr>
            <p:ph type="dt" sz="half" idx="11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24582" name="Rectangle 5"/>
          <p:cNvSpPr>
            <a:spLocks noGrp="1"/>
          </p:cNvSpPr>
          <p:nvPr>
            <p:ph type="ftr" sz="quarter" idx="12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 userDrawn="1"/>
        </p:nvGrpSpPr>
        <p:grpSpPr>
          <a:xfrm>
            <a:off x="844199" y="4773551"/>
            <a:ext cx="61196" cy="1152525"/>
            <a:chOff x="317500" y="2311400"/>
            <a:chExt cx="101600" cy="1435100"/>
          </a:xfrm>
          <a:solidFill>
            <a:srgbClr val="5A71B7"/>
          </a:solidFill>
        </p:grpSpPr>
        <p:sp>
          <p:nvSpPr>
            <p:cNvPr id="35" name="椭圆 34"/>
            <p:cNvSpPr/>
            <p:nvPr/>
          </p:nvSpPr>
          <p:spPr>
            <a:xfrm>
              <a:off x="317500" y="23114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17500" y="264477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17500" y="297815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17500" y="331152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17500" y="36449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</p:grpSp>
      <p:grpSp>
        <p:nvGrpSpPr>
          <p:cNvPr id="44" name="组合 43"/>
          <p:cNvGrpSpPr/>
          <p:nvPr userDrawn="1"/>
        </p:nvGrpSpPr>
        <p:grpSpPr>
          <a:xfrm>
            <a:off x="8328843" y="816572"/>
            <a:ext cx="61196" cy="1152525"/>
            <a:chOff x="317500" y="2311400"/>
            <a:chExt cx="101600" cy="1435100"/>
          </a:xfrm>
          <a:solidFill>
            <a:srgbClr val="5A71B7"/>
          </a:solidFill>
        </p:grpSpPr>
        <p:sp>
          <p:nvSpPr>
            <p:cNvPr id="46" name="椭圆 45"/>
            <p:cNvSpPr/>
            <p:nvPr/>
          </p:nvSpPr>
          <p:spPr>
            <a:xfrm>
              <a:off x="317500" y="23114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17500" y="264477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17500" y="297815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17500" y="3311525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17500" y="3644900"/>
              <a:ext cx="101600" cy="1016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 简" panose="00020600040101010101" pitchFamily="18" charset="-122"/>
                <a:ea typeface="汉仪中黑 简" panose="00020600040101010101" pitchFamily="18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</p:transition>
    </mc:Choice>
    <mc:Fallback>
      <p:transition spd="slow" advTm="3000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tags" Target="../tags/tag1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>
                <a:solidFill>
                  <a:srgbClr val="003399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lang="zh-CN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lang="zh-CN" altLang="en-US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lang="zh-CN" altLang="en-US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052" name="Rectangle 4"/>
          <p:cNvSpPr>
            <a:spLocks noGrp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2053" name="Rectangle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en-US" altLang="zh-CN" sz="1400">
              <a:solidFill>
                <a:srgbClr val="007A77"/>
              </a:solidFill>
            </a:endParaRPr>
          </a:p>
        </p:txBody>
      </p:sp>
      <p:sp>
        <p:nvSpPr>
          <p:cNvPr id="2054" name="Rectangle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vert="horz" wrap="square" lIns="91440" tIns="45720" rIns="91440" bIns="45720"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 eaLnBrk="1" hangingPunct="1"/>
            <a:fld id="{13A96712-F38C-440A-99F6-F20922D04158}" type="slidenum">
              <a:rPr lang="en-US" altLang="zh-CN" sz="1400">
                <a:solidFill>
                  <a:srgbClr val="007A77"/>
                </a:solidFill>
              </a:rPr>
            </a:fld>
            <a:endParaRPr lang="en-US" altLang="zh-CN" sz="1400">
              <a:solidFill>
                <a:srgbClr val="007A77"/>
              </a:solidFill>
            </a:endParaRPr>
          </a:p>
        </p:txBody>
      </p:sp>
      <p:pic>
        <p:nvPicPr>
          <p:cNvPr id="205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56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" name="Picture 2" descr="5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rgbClr val="003399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2.png"/><Relationship Id="rId2" Type="http://schemas.openxmlformats.org/officeDocument/2006/relationships/image" Target="../media/image5.png"/><Relationship Id="rId1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5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3.wmf"/><Relationship Id="rId7" Type="http://schemas.openxmlformats.org/officeDocument/2006/relationships/oleObject" Target="../embeddings/oleObject4.bin"/><Relationship Id="rId65" Type="http://schemas.openxmlformats.org/officeDocument/2006/relationships/vmlDrawing" Target="../drawings/vmlDrawing1.vml"/><Relationship Id="rId64" Type="http://schemas.openxmlformats.org/officeDocument/2006/relationships/slideLayout" Target="../slideLayouts/slideLayout4.xml"/><Relationship Id="rId63" Type="http://schemas.openxmlformats.org/officeDocument/2006/relationships/image" Target="../media/image39.png"/><Relationship Id="rId62" Type="http://schemas.openxmlformats.org/officeDocument/2006/relationships/oleObject" Target="../embeddings/oleObject33.bin"/><Relationship Id="rId61" Type="http://schemas.openxmlformats.org/officeDocument/2006/relationships/image" Target="../media/image38.wmf"/><Relationship Id="rId60" Type="http://schemas.openxmlformats.org/officeDocument/2006/relationships/oleObject" Target="../embeddings/oleObject32.bin"/><Relationship Id="rId6" Type="http://schemas.openxmlformats.org/officeDocument/2006/relationships/image" Target="../media/image12.wmf"/><Relationship Id="rId59" Type="http://schemas.openxmlformats.org/officeDocument/2006/relationships/image" Target="../media/image37.wmf"/><Relationship Id="rId58" Type="http://schemas.openxmlformats.org/officeDocument/2006/relationships/oleObject" Target="../embeddings/oleObject31.bin"/><Relationship Id="rId57" Type="http://schemas.openxmlformats.org/officeDocument/2006/relationships/image" Target="../media/image36.wmf"/><Relationship Id="rId56" Type="http://schemas.openxmlformats.org/officeDocument/2006/relationships/oleObject" Target="../embeddings/oleObject30.bin"/><Relationship Id="rId55" Type="http://schemas.openxmlformats.org/officeDocument/2006/relationships/image" Target="../media/image35.wmf"/><Relationship Id="rId54" Type="http://schemas.openxmlformats.org/officeDocument/2006/relationships/oleObject" Target="../embeddings/oleObject29.bin"/><Relationship Id="rId53" Type="http://schemas.openxmlformats.org/officeDocument/2006/relationships/image" Target="../media/image34.wmf"/><Relationship Id="rId52" Type="http://schemas.openxmlformats.org/officeDocument/2006/relationships/oleObject" Target="../embeddings/oleObject28.bin"/><Relationship Id="rId51" Type="http://schemas.openxmlformats.org/officeDocument/2006/relationships/image" Target="../media/image33.wmf"/><Relationship Id="rId50" Type="http://schemas.openxmlformats.org/officeDocument/2006/relationships/oleObject" Target="../embeddings/oleObject27.bin"/><Relationship Id="rId5" Type="http://schemas.openxmlformats.org/officeDocument/2006/relationships/oleObject" Target="../embeddings/oleObject3.bin"/><Relationship Id="rId49" Type="http://schemas.openxmlformats.org/officeDocument/2006/relationships/image" Target="../media/image32.wmf"/><Relationship Id="rId48" Type="http://schemas.openxmlformats.org/officeDocument/2006/relationships/oleObject" Target="../embeddings/oleObject26.bin"/><Relationship Id="rId47" Type="http://schemas.openxmlformats.org/officeDocument/2006/relationships/image" Target="../media/image31.wmf"/><Relationship Id="rId46" Type="http://schemas.openxmlformats.org/officeDocument/2006/relationships/oleObject" Target="../embeddings/oleObject25.bin"/><Relationship Id="rId45" Type="http://schemas.openxmlformats.org/officeDocument/2006/relationships/image" Target="../media/image30.wmf"/><Relationship Id="rId44" Type="http://schemas.openxmlformats.org/officeDocument/2006/relationships/oleObject" Target="../embeddings/oleObject24.bin"/><Relationship Id="rId43" Type="http://schemas.openxmlformats.org/officeDocument/2006/relationships/oleObject" Target="../embeddings/oleObject23.bin"/><Relationship Id="rId42" Type="http://schemas.openxmlformats.org/officeDocument/2006/relationships/image" Target="../media/image29.wmf"/><Relationship Id="rId41" Type="http://schemas.openxmlformats.org/officeDocument/2006/relationships/oleObject" Target="../embeddings/oleObject22.bin"/><Relationship Id="rId40" Type="http://schemas.openxmlformats.org/officeDocument/2006/relationships/image" Target="../media/image28.wmf"/><Relationship Id="rId4" Type="http://schemas.openxmlformats.org/officeDocument/2006/relationships/image" Target="../media/image11.wmf"/><Relationship Id="rId39" Type="http://schemas.openxmlformats.org/officeDocument/2006/relationships/oleObject" Target="../embeddings/oleObject21.bin"/><Relationship Id="rId38" Type="http://schemas.openxmlformats.org/officeDocument/2006/relationships/image" Target="../media/image27.wmf"/><Relationship Id="rId37" Type="http://schemas.openxmlformats.org/officeDocument/2006/relationships/oleObject" Target="../embeddings/oleObject20.bin"/><Relationship Id="rId36" Type="http://schemas.openxmlformats.org/officeDocument/2006/relationships/image" Target="../media/image26.wmf"/><Relationship Id="rId35" Type="http://schemas.openxmlformats.org/officeDocument/2006/relationships/oleObject" Target="../embeddings/oleObject19.bin"/><Relationship Id="rId34" Type="http://schemas.openxmlformats.org/officeDocument/2006/relationships/image" Target="../media/image25.wmf"/><Relationship Id="rId33" Type="http://schemas.openxmlformats.org/officeDocument/2006/relationships/oleObject" Target="../embeddings/oleObject18.bin"/><Relationship Id="rId32" Type="http://schemas.openxmlformats.org/officeDocument/2006/relationships/image" Target="../media/image24.wmf"/><Relationship Id="rId31" Type="http://schemas.openxmlformats.org/officeDocument/2006/relationships/oleObject" Target="../embeddings/oleObject17.bin"/><Relationship Id="rId30" Type="http://schemas.openxmlformats.org/officeDocument/2006/relationships/image" Target="../media/image23.wmf"/><Relationship Id="rId3" Type="http://schemas.openxmlformats.org/officeDocument/2006/relationships/oleObject" Target="../embeddings/oleObject2.bin"/><Relationship Id="rId29" Type="http://schemas.openxmlformats.org/officeDocument/2006/relationships/oleObject" Target="../embeddings/oleObject16.bin"/><Relationship Id="rId28" Type="http://schemas.openxmlformats.org/officeDocument/2006/relationships/image" Target="../media/image22.wmf"/><Relationship Id="rId27" Type="http://schemas.openxmlformats.org/officeDocument/2006/relationships/oleObject" Target="../embeddings/oleObject15.bin"/><Relationship Id="rId26" Type="http://schemas.openxmlformats.org/officeDocument/2006/relationships/oleObject" Target="../embeddings/oleObject14.bin"/><Relationship Id="rId25" Type="http://schemas.openxmlformats.org/officeDocument/2006/relationships/image" Target="../media/image21.wmf"/><Relationship Id="rId24" Type="http://schemas.openxmlformats.org/officeDocument/2006/relationships/oleObject" Target="../embeddings/oleObject13.bin"/><Relationship Id="rId23" Type="http://schemas.openxmlformats.org/officeDocument/2006/relationships/image" Target="../media/image20.wmf"/><Relationship Id="rId22" Type="http://schemas.openxmlformats.org/officeDocument/2006/relationships/oleObject" Target="../embeddings/oleObject12.bin"/><Relationship Id="rId21" Type="http://schemas.openxmlformats.org/officeDocument/2006/relationships/oleObject" Target="../embeddings/oleObject11.bin"/><Relationship Id="rId20" Type="http://schemas.openxmlformats.org/officeDocument/2006/relationships/image" Target="../media/image19.wmf"/><Relationship Id="rId2" Type="http://schemas.openxmlformats.org/officeDocument/2006/relationships/image" Target="../media/image10.wmf"/><Relationship Id="rId19" Type="http://schemas.openxmlformats.org/officeDocument/2006/relationships/oleObject" Target="../embeddings/oleObject10.bin"/><Relationship Id="rId18" Type="http://schemas.openxmlformats.org/officeDocument/2006/relationships/image" Target="../media/image18.wmf"/><Relationship Id="rId17" Type="http://schemas.openxmlformats.org/officeDocument/2006/relationships/oleObject" Target="../embeddings/oleObject9.bin"/><Relationship Id="rId16" Type="http://schemas.openxmlformats.org/officeDocument/2006/relationships/image" Target="../media/image17.wmf"/><Relationship Id="rId15" Type="http://schemas.openxmlformats.org/officeDocument/2006/relationships/oleObject" Target="../embeddings/oleObject8.bin"/><Relationship Id="rId14" Type="http://schemas.openxmlformats.org/officeDocument/2006/relationships/image" Target="../media/image16.w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15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14.wmf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image" Target="../media/image4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框 70"/>
          <p:cNvSpPr txBox="1"/>
          <p:nvPr>
            <p:custDataLst>
              <p:tags r:id="rId1"/>
            </p:custDataLst>
          </p:nvPr>
        </p:nvSpPr>
        <p:spPr>
          <a:xfrm>
            <a:off x="611560" y="1139155"/>
            <a:ext cx="3032760" cy="403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25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北师大</a:t>
            </a:r>
            <a:r>
              <a:rPr lang="zh-CN" altLang="en-US" sz="2025" b="1" dirty="0" smtClean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版</a:t>
            </a:r>
            <a:r>
              <a:rPr lang="zh-CN" altLang="en-US" sz="2025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小学数学三年级</a:t>
            </a:r>
            <a:endParaRPr lang="zh-CN" altLang="en-US" sz="2025" b="1" dirty="0">
              <a:solidFill>
                <a:schemeClr val="accent6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22"/>
          <p:cNvSpPr txBox="1"/>
          <p:nvPr/>
        </p:nvSpPr>
        <p:spPr>
          <a:xfrm>
            <a:off x="0" y="2348880"/>
            <a:ext cx="9144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汉仪中黑 简" panose="00020600040101010101" pitchFamily="18" charset="-122"/>
              </a:rPr>
              <a:t>长方形周长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汉仪中黑 简" panose="00020600040101010101" pitchFamily="18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3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15950" y="1198563"/>
            <a:ext cx="574675" cy="46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Box 4"/>
          <p:cNvSpPr txBox="1"/>
          <p:nvPr/>
        </p:nvSpPr>
        <p:spPr>
          <a:xfrm>
            <a:off x="1000125" y="1089025"/>
            <a:ext cx="734218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淘气想靠墙围成一个长方形的蔬菜园，长是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米，宽是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米。可以怎样围？分别需要多长的围栏？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" name="组合 69"/>
          <p:cNvGrpSpPr/>
          <p:nvPr/>
        </p:nvGrpSpPr>
        <p:grpSpPr>
          <a:xfrm>
            <a:off x="1320165" y="2863215"/>
            <a:ext cx="3043238" cy="1543050"/>
            <a:chOff x="393218" y="3643314"/>
            <a:chExt cx="3042253" cy="1541757"/>
          </a:xfrm>
        </p:grpSpPr>
        <p:grpSp>
          <p:nvGrpSpPr>
            <p:cNvPr id="11301" name="组合 45"/>
            <p:cNvGrpSpPr/>
            <p:nvPr/>
          </p:nvGrpSpPr>
          <p:grpSpPr>
            <a:xfrm>
              <a:off x="514370" y="3643314"/>
              <a:ext cx="2921101" cy="62067"/>
              <a:chOff x="952136" y="4060165"/>
              <a:chExt cx="2921101" cy="62067"/>
            </a:xfrm>
          </p:grpSpPr>
          <p:cxnSp>
            <p:nvCxnSpPr>
              <p:cNvPr id="11306" name="直接连接符 29"/>
              <p:cNvCxnSpPr/>
              <p:nvPr/>
            </p:nvCxnSpPr>
            <p:spPr>
              <a:xfrm>
                <a:off x="952136" y="4120644"/>
                <a:ext cx="2899262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07" name="直接连接符 31"/>
              <p:cNvCxnSpPr/>
              <p:nvPr/>
            </p:nvCxnSpPr>
            <p:spPr>
              <a:xfrm rot="-1800000">
                <a:off x="1078264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08" name="直接连接符 32"/>
              <p:cNvCxnSpPr/>
              <p:nvPr/>
            </p:nvCxnSpPr>
            <p:spPr>
              <a:xfrm rot="-1800000">
                <a:off x="1276714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09" name="直接连接符 33"/>
              <p:cNvCxnSpPr/>
              <p:nvPr/>
            </p:nvCxnSpPr>
            <p:spPr>
              <a:xfrm rot="-1800000">
                <a:off x="1506892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0" name="直接连接符 34"/>
              <p:cNvCxnSpPr/>
              <p:nvPr/>
            </p:nvCxnSpPr>
            <p:spPr>
              <a:xfrm rot="-1800000">
                <a:off x="1705342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1" name="直接连接符 35"/>
              <p:cNvCxnSpPr/>
              <p:nvPr/>
            </p:nvCxnSpPr>
            <p:spPr>
              <a:xfrm rot="-1800000">
                <a:off x="1935520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2" name="直接连接符 37"/>
              <p:cNvCxnSpPr/>
              <p:nvPr/>
            </p:nvCxnSpPr>
            <p:spPr>
              <a:xfrm rot="-1800000">
                <a:off x="2133970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3" name="直接连接符 38"/>
              <p:cNvCxnSpPr/>
              <p:nvPr/>
            </p:nvCxnSpPr>
            <p:spPr>
              <a:xfrm rot="-1800000">
                <a:off x="2364148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4" name="直接连接符 39"/>
              <p:cNvCxnSpPr/>
              <p:nvPr/>
            </p:nvCxnSpPr>
            <p:spPr>
              <a:xfrm rot="-1800000">
                <a:off x="2562598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5" name="直接连接符 40"/>
              <p:cNvCxnSpPr/>
              <p:nvPr/>
            </p:nvCxnSpPr>
            <p:spPr>
              <a:xfrm rot="-1800000">
                <a:off x="2792776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6" name="直接连接符 41"/>
              <p:cNvCxnSpPr/>
              <p:nvPr/>
            </p:nvCxnSpPr>
            <p:spPr>
              <a:xfrm rot="-1800000">
                <a:off x="2991226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7" name="直接连接符 42"/>
              <p:cNvCxnSpPr/>
              <p:nvPr/>
            </p:nvCxnSpPr>
            <p:spPr>
              <a:xfrm rot="-1800000">
                <a:off x="3221404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8" name="直接连接符 43"/>
              <p:cNvCxnSpPr/>
              <p:nvPr/>
            </p:nvCxnSpPr>
            <p:spPr>
              <a:xfrm rot="-1800000">
                <a:off x="3419854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19" name="直接连接符 44"/>
              <p:cNvCxnSpPr/>
              <p:nvPr/>
            </p:nvCxnSpPr>
            <p:spPr>
              <a:xfrm rot="-1800000">
                <a:off x="3634168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1302" name="矩形 46"/>
            <p:cNvSpPr/>
            <p:nvPr/>
          </p:nvSpPr>
          <p:spPr>
            <a:xfrm>
              <a:off x="837705" y="3704563"/>
              <a:ext cx="2159477" cy="1079998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303" name="TextBox 47"/>
            <p:cNvSpPr txBox="1"/>
            <p:nvPr/>
          </p:nvSpPr>
          <p:spPr>
            <a:xfrm>
              <a:off x="1521566" y="4785356"/>
              <a:ext cx="790319" cy="3997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zh-CN" altLang="en-US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米</a:t>
              </a:r>
              <a:endPara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304" name="TextBox 48"/>
            <p:cNvSpPr txBox="1"/>
            <p:nvPr/>
          </p:nvSpPr>
          <p:spPr>
            <a:xfrm rot="-5400000">
              <a:off x="198221" y="4115891"/>
              <a:ext cx="789913" cy="39992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zh-CN" altLang="en-US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米</a:t>
              </a:r>
              <a:endPara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305" name="TextBox 49"/>
            <p:cNvSpPr txBox="1"/>
            <p:nvPr/>
          </p:nvSpPr>
          <p:spPr>
            <a:xfrm rot="-5400000">
              <a:off x="2834999" y="4084960"/>
              <a:ext cx="791498" cy="39992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zh-CN" altLang="en-US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米</a:t>
              </a:r>
              <a:endPara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4" name="组合 70"/>
          <p:cNvGrpSpPr/>
          <p:nvPr/>
        </p:nvGrpSpPr>
        <p:grpSpPr>
          <a:xfrm>
            <a:off x="5010150" y="2797175"/>
            <a:ext cx="2921000" cy="2646363"/>
            <a:chOff x="5009730" y="3143248"/>
            <a:chExt cx="2921101" cy="2645046"/>
          </a:xfrm>
        </p:grpSpPr>
        <p:grpSp>
          <p:nvGrpSpPr>
            <p:cNvPr id="11282" name="组合 50"/>
            <p:cNvGrpSpPr/>
            <p:nvPr/>
          </p:nvGrpSpPr>
          <p:grpSpPr>
            <a:xfrm>
              <a:off x="5009730" y="3143248"/>
              <a:ext cx="2921101" cy="62067"/>
              <a:chOff x="952136" y="4060165"/>
              <a:chExt cx="2921101" cy="62067"/>
            </a:xfrm>
          </p:grpSpPr>
          <p:cxnSp>
            <p:nvCxnSpPr>
              <p:cNvPr id="11287" name="直接连接符 51"/>
              <p:cNvCxnSpPr/>
              <p:nvPr/>
            </p:nvCxnSpPr>
            <p:spPr>
              <a:xfrm>
                <a:off x="952136" y="4120644"/>
                <a:ext cx="2899262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88" name="直接连接符 52"/>
              <p:cNvCxnSpPr/>
              <p:nvPr/>
            </p:nvCxnSpPr>
            <p:spPr>
              <a:xfrm rot="-1800000">
                <a:off x="1078264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89" name="直接连接符 53"/>
              <p:cNvCxnSpPr/>
              <p:nvPr/>
            </p:nvCxnSpPr>
            <p:spPr>
              <a:xfrm rot="-1800000">
                <a:off x="1276714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0" name="直接连接符 54"/>
              <p:cNvCxnSpPr/>
              <p:nvPr/>
            </p:nvCxnSpPr>
            <p:spPr>
              <a:xfrm rot="-1800000">
                <a:off x="1506892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1" name="直接连接符 55"/>
              <p:cNvCxnSpPr/>
              <p:nvPr/>
            </p:nvCxnSpPr>
            <p:spPr>
              <a:xfrm rot="-1800000">
                <a:off x="1705342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2" name="直接连接符 56"/>
              <p:cNvCxnSpPr/>
              <p:nvPr/>
            </p:nvCxnSpPr>
            <p:spPr>
              <a:xfrm rot="-1800000">
                <a:off x="1935520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3" name="直接连接符 57"/>
              <p:cNvCxnSpPr/>
              <p:nvPr/>
            </p:nvCxnSpPr>
            <p:spPr>
              <a:xfrm rot="-1800000">
                <a:off x="2133970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4" name="直接连接符 58"/>
              <p:cNvCxnSpPr/>
              <p:nvPr/>
            </p:nvCxnSpPr>
            <p:spPr>
              <a:xfrm rot="-1800000">
                <a:off x="2364148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5" name="直接连接符 59"/>
              <p:cNvCxnSpPr/>
              <p:nvPr/>
            </p:nvCxnSpPr>
            <p:spPr>
              <a:xfrm rot="-1800000">
                <a:off x="2562598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6" name="直接连接符 60"/>
              <p:cNvCxnSpPr/>
              <p:nvPr/>
            </p:nvCxnSpPr>
            <p:spPr>
              <a:xfrm rot="-1800000">
                <a:off x="2792776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7" name="直接连接符 61"/>
              <p:cNvCxnSpPr/>
              <p:nvPr/>
            </p:nvCxnSpPr>
            <p:spPr>
              <a:xfrm rot="-1800000">
                <a:off x="2991226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8" name="直接连接符 62"/>
              <p:cNvCxnSpPr/>
              <p:nvPr/>
            </p:nvCxnSpPr>
            <p:spPr>
              <a:xfrm rot="-1800000">
                <a:off x="3221404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299" name="直接连接符 63"/>
              <p:cNvCxnSpPr/>
              <p:nvPr/>
            </p:nvCxnSpPr>
            <p:spPr>
              <a:xfrm rot="-1800000">
                <a:off x="3419854" y="4068791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1300" name="直接连接符 64"/>
              <p:cNvCxnSpPr/>
              <p:nvPr/>
            </p:nvCxnSpPr>
            <p:spPr>
              <a:xfrm rot="-1800000">
                <a:off x="3634168" y="4060165"/>
                <a:ext cx="239069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1283" name="矩形 65"/>
            <p:cNvSpPr/>
            <p:nvPr/>
          </p:nvSpPr>
          <p:spPr>
            <a:xfrm rot="5400000">
              <a:off x="5333065" y="3571474"/>
              <a:ext cx="2160000" cy="1440000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84" name="TextBox 66"/>
            <p:cNvSpPr txBox="1"/>
            <p:nvPr/>
          </p:nvSpPr>
          <p:spPr>
            <a:xfrm>
              <a:off x="6027353" y="5388443"/>
              <a:ext cx="790602" cy="3998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zh-CN" altLang="en-US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米</a:t>
              </a:r>
              <a:endPara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285" name="TextBox 67"/>
            <p:cNvSpPr txBox="1"/>
            <p:nvPr/>
          </p:nvSpPr>
          <p:spPr>
            <a:xfrm rot="-5400000">
              <a:off x="5052804" y="4050741"/>
              <a:ext cx="790182" cy="4000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zh-CN" altLang="en-US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米</a:t>
              </a:r>
              <a:endPara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286" name="TextBox 68"/>
            <p:cNvSpPr txBox="1"/>
            <p:nvPr/>
          </p:nvSpPr>
          <p:spPr>
            <a:xfrm rot="-5400000">
              <a:off x="6968983" y="4050741"/>
              <a:ext cx="790182" cy="4000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zh-CN" altLang="en-US" sz="20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米</a:t>
              </a:r>
              <a:endPara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cxnSp>
        <p:nvCxnSpPr>
          <p:cNvPr id="73" name="直接连接符 72"/>
          <p:cNvCxnSpPr/>
          <p:nvPr/>
        </p:nvCxnSpPr>
        <p:spPr>
          <a:xfrm rot="5400000">
            <a:off x="1223010" y="3433445"/>
            <a:ext cx="108108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75" name="直接连接符 74"/>
          <p:cNvCxnSpPr/>
          <p:nvPr/>
        </p:nvCxnSpPr>
        <p:spPr>
          <a:xfrm>
            <a:off x="1763395" y="4004628"/>
            <a:ext cx="216027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76" name="直接连接符 75"/>
          <p:cNvCxnSpPr/>
          <p:nvPr/>
        </p:nvCxnSpPr>
        <p:spPr>
          <a:xfrm rot="5400000">
            <a:off x="3383280" y="3464243"/>
            <a:ext cx="108108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77" name="直接连接符 76"/>
          <p:cNvCxnSpPr/>
          <p:nvPr/>
        </p:nvCxnSpPr>
        <p:spPr>
          <a:xfrm rot="5400000">
            <a:off x="4613275" y="3954463"/>
            <a:ext cx="2159000" cy="15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78" name="直接连接符 77"/>
          <p:cNvCxnSpPr/>
          <p:nvPr/>
        </p:nvCxnSpPr>
        <p:spPr>
          <a:xfrm rot="10800000">
            <a:off x="5694363" y="5022850"/>
            <a:ext cx="1439862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79" name="直接连接符 78"/>
          <p:cNvCxnSpPr/>
          <p:nvPr/>
        </p:nvCxnSpPr>
        <p:spPr>
          <a:xfrm rot="5400000">
            <a:off x="6054725" y="3949700"/>
            <a:ext cx="2159000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80" name="文本框 34"/>
          <p:cNvSpPr txBox="1"/>
          <p:nvPr/>
        </p:nvSpPr>
        <p:spPr>
          <a:xfrm>
            <a:off x="1331913" y="5080318"/>
            <a:ext cx="36718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（厘米）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" name="文本框 34"/>
          <p:cNvSpPr txBox="1"/>
          <p:nvPr/>
        </p:nvSpPr>
        <p:spPr>
          <a:xfrm>
            <a:off x="1323975" y="5508625"/>
            <a:ext cx="36718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4×2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（厘米）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2" name="文本框 34"/>
          <p:cNvSpPr txBox="1"/>
          <p:nvPr/>
        </p:nvSpPr>
        <p:spPr>
          <a:xfrm>
            <a:off x="4981575" y="5867400"/>
            <a:ext cx="36718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6×2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（厘米）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3" name="文本框 34"/>
          <p:cNvSpPr txBox="1"/>
          <p:nvPr/>
        </p:nvSpPr>
        <p:spPr>
          <a:xfrm>
            <a:off x="5000625" y="5367338"/>
            <a:ext cx="36718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（厘米）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281" name="图片 29" descr="探索新知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84513" y="176213"/>
            <a:ext cx="2619375" cy="609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320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065000" y="122047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491865" y="59690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拓展练习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77035" y="1803559"/>
            <a:ext cx="6151880" cy="783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ea typeface="+mn-lt"/>
                <a:cs typeface="+mn-lt"/>
                <a:sym typeface="+mn-ea"/>
              </a:rPr>
              <a:t>一个长方形和一个正方形的周长相等。长方形的长为</a:t>
            </a:r>
            <a:r>
              <a:rPr lang="en-US" altLang="zh-CN" dirty="0">
                <a:ea typeface="+mn-lt"/>
                <a:cs typeface="+mn-lt"/>
                <a:sym typeface="+mn-ea"/>
              </a:rPr>
              <a:t>10</a:t>
            </a:r>
            <a:r>
              <a:rPr lang="zh-CN" altLang="en-US" dirty="0">
                <a:ea typeface="+mn-lt"/>
                <a:cs typeface="+mn-lt"/>
                <a:sym typeface="+mn-ea"/>
              </a:rPr>
              <a:t>米，</a:t>
            </a:r>
            <a:endParaRPr lang="zh-CN" altLang="en-US" dirty="0">
              <a:ea typeface="+mn-lt"/>
              <a:cs typeface="+mn-lt"/>
              <a:sym typeface="+mn-ea"/>
            </a:endParaRPr>
          </a:p>
          <a:p>
            <a:pPr marL="0" lvl="0" indent="0" algn="l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ea typeface="+mn-lt"/>
                <a:cs typeface="+mn-lt"/>
                <a:sym typeface="+mn-ea"/>
              </a:rPr>
              <a:t>宽为</a:t>
            </a:r>
            <a:r>
              <a:rPr lang="en-US" altLang="zh-CN" dirty="0">
                <a:ea typeface="+mn-lt"/>
                <a:cs typeface="+mn-lt"/>
                <a:sym typeface="+mn-ea"/>
              </a:rPr>
              <a:t>6</a:t>
            </a:r>
            <a:r>
              <a:rPr lang="zh-CN" altLang="en-US" dirty="0">
                <a:ea typeface="+mn-lt"/>
                <a:cs typeface="+mn-lt"/>
                <a:sym typeface="+mn-ea"/>
              </a:rPr>
              <a:t>米，那么正方形的边长为多少米？</a:t>
            </a:r>
            <a:endParaRPr lang="zh-CN" altLang="en-US" dirty="0">
              <a:ea typeface="+mn-lt"/>
              <a:cs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32246" y="2892266"/>
            <a:ext cx="1355408" cy="73104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矩形 2"/>
          <p:cNvSpPr/>
          <p:nvPr/>
        </p:nvSpPr>
        <p:spPr>
          <a:xfrm>
            <a:off x="5229163" y="2892389"/>
            <a:ext cx="810000" cy="8100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3" name="TextBox 47"/>
          <p:cNvSpPr txBox="1">
            <a:spLocks noChangeArrowheads="1"/>
          </p:cNvSpPr>
          <p:nvPr/>
        </p:nvSpPr>
        <p:spPr bwMode="auto">
          <a:xfrm>
            <a:off x="3029426" y="3623310"/>
            <a:ext cx="76152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>
                <a:solidFill>
                  <a:schemeClr val="tx1"/>
                </a:solidFill>
                <a:latin typeface="+mn-lt"/>
                <a:ea typeface="+mn-lt"/>
                <a:cs typeface="+mn-lt"/>
              </a:rPr>
              <a:t>10</a:t>
            </a:r>
            <a:r>
              <a:rPr lang="zh-CN" altLang="en-US">
                <a:solidFill>
                  <a:schemeClr val="tx1"/>
                </a:solidFill>
                <a:latin typeface="+mn-lt"/>
                <a:ea typeface="+mn-lt"/>
                <a:cs typeface="+mn-lt"/>
              </a:rPr>
              <a:t>米</a:t>
            </a:r>
            <a:endParaRPr lang="zh-CN" altLang="en-US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5" name="TextBox 47"/>
          <p:cNvSpPr txBox="1">
            <a:spLocks noChangeArrowheads="1"/>
          </p:cNvSpPr>
          <p:nvPr/>
        </p:nvSpPr>
        <p:spPr bwMode="auto">
          <a:xfrm>
            <a:off x="4087654" y="3085148"/>
            <a:ext cx="76152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>
                <a:solidFill>
                  <a:schemeClr val="tx1"/>
                </a:solidFill>
                <a:latin typeface="+mn-lt"/>
                <a:ea typeface="+mn-lt"/>
                <a:cs typeface="+mn-lt"/>
              </a:rPr>
              <a:t>6</a:t>
            </a:r>
            <a:r>
              <a:rPr lang="zh-CN" altLang="en-US">
                <a:solidFill>
                  <a:schemeClr val="tx1"/>
                </a:solidFill>
                <a:latin typeface="+mn-lt"/>
                <a:ea typeface="+mn-lt"/>
                <a:cs typeface="+mn-lt"/>
              </a:rPr>
              <a:t>米</a:t>
            </a:r>
            <a:endParaRPr lang="zh-CN" altLang="en-US">
              <a:solidFill>
                <a:schemeClr val="tx1"/>
              </a:solidFill>
              <a:latin typeface="+mn-lt"/>
              <a:ea typeface="+mn-lt"/>
              <a:cs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91590" y="4101227"/>
            <a:ext cx="272161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10 + 6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）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×2 = 32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m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）</a:t>
            </a:r>
            <a:endParaRPr lang="zh-CN" altLang="en-US" sz="1800" b="1" dirty="0">
              <a:solidFill>
                <a:srgbClr val="FF0000"/>
              </a:solidFill>
              <a:ea typeface="+mn-lt"/>
              <a:cs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63303" y="4555808"/>
            <a:ext cx="18669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32 ÷ 4 = 8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m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）</a:t>
            </a:r>
            <a:endParaRPr lang="zh-CN" altLang="en-US" sz="1800" b="1" dirty="0">
              <a:solidFill>
                <a:srgbClr val="FF0000"/>
              </a:solidFill>
              <a:ea typeface="+mn-lt"/>
              <a:cs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96114" y="5027295"/>
            <a:ext cx="283845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答：正方形的边长为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8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米。</a:t>
            </a:r>
            <a:endParaRPr lang="zh-CN" altLang="en-US" sz="1800" b="1" dirty="0">
              <a:solidFill>
                <a:srgbClr val="FF0000"/>
              </a:solidFill>
              <a:ea typeface="+mn-lt"/>
              <a:cs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" grpId="0"/>
      <p:bldP spid="13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11680" y="3861911"/>
            <a:ext cx="291211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15 + 5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）</a:t>
            </a:r>
            <a:r>
              <a: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ea typeface="+mn-lt"/>
                <a:cs typeface="+mn-lt"/>
              </a:rPr>
              <a:t>× 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2 = 40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</a:rPr>
              <a:t>cm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）</a:t>
            </a:r>
            <a:endParaRPr lang="zh-CN" altLang="en-US" sz="1800" b="1" dirty="0">
              <a:solidFill>
                <a:srgbClr val="FF0000"/>
              </a:solidFill>
              <a:ea typeface="+mn-lt"/>
              <a:cs typeface="+mn-lt"/>
            </a:endParaRPr>
          </a:p>
        </p:txBody>
      </p:sp>
      <p:sp>
        <p:nvSpPr>
          <p:cNvPr id="30726" name="矩形 16"/>
          <p:cNvSpPr/>
          <p:nvPr/>
        </p:nvSpPr>
        <p:spPr>
          <a:xfrm>
            <a:off x="2353866" y="1594247"/>
            <a:ext cx="5207794" cy="1245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chemeClr val="tx1"/>
                </a:solidFill>
                <a:ea typeface="+mn-lt"/>
                <a:cs typeface="+mn-lt"/>
              </a:rPr>
              <a:t>一个长方形的长是</a:t>
            </a:r>
            <a:r>
              <a:rPr lang="en-US" altLang="zh-CN" sz="1800" dirty="0">
                <a:solidFill>
                  <a:schemeClr val="tx1"/>
                </a:solidFill>
                <a:ea typeface="+mn-lt"/>
                <a:cs typeface="+mn-lt"/>
              </a:rPr>
              <a:t>15</a:t>
            </a:r>
            <a:r>
              <a:rPr lang="zh-CN" altLang="en-US" sz="1800" dirty="0">
                <a:solidFill>
                  <a:schemeClr val="tx1"/>
                </a:solidFill>
                <a:ea typeface="+mn-lt"/>
                <a:cs typeface="+mn-lt"/>
              </a:rPr>
              <a:t>厘米，长是宽的</a:t>
            </a:r>
            <a:r>
              <a:rPr lang="en-US" altLang="zh-CN" sz="1800" dirty="0">
                <a:solidFill>
                  <a:schemeClr val="tx1"/>
                </a:solidFill>
                <a:ea typeface="+mn-lt"/>
                <a:cs typeface="+mn-lt"/>
              </a:rPr>
              <a:t>3</a:t>
            </a:r>
            <a:r>
              <a:rPr lang="zh-CN" altLang="en-US" sz="1800" dirty="0">
                <a:solidFill>
                  <a:schemeClr val="tx1"/>
                </a:solidFill>
                <a:ea typeface="+mn-lt"/>
                <a:cs typeface="+mn-lt"/>
              </a:rPr>
              <a:t>倍，</a:t>
            </a:r>
            <a:endParaRPr lang="zh-CN" altLang="en-US" sz="1800" dirty="0">
              <a:solidFill>
                <a:schemeClr val="tx1"/>
              </a:solidFill>
              <a:ea typeface="+mn-lt"/>
              <a:cs typeface="+mn-lt"/>
            </a:endParaRPr>
          </a:p>
          <a:p>
            <a:pPr marL="0" lvl="0" indent="0" algn="l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chemeClr val="tx1"/>
                </a:solidFill>
                <a:ea typeface="+mn-lt"/>
                <a:cs typeface="+mn-lt"/>
              </a:rPr>
              <a:t>这个长方形的周长是多少厘米？</a:t>
            </a:r>
            <a:endParaRPr lang="en-US" altLang="zh-CN" sz="1800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1340168" y="3203258"/>
            <a:ext cx="1828800" cy="966788"/>
          </a:xfrm>
          <a:prstGeom prst="rect">
            <a:avLst/>
          </a:prstGeom>
          <a:solidFill>
            <a:srgbClr val="FFC000">
              <a:alpha val="46000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01653" y="4511279"/>
            <a:ext cx="4429125" cy="66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>
              <a:lnSpc>
                <a:spcPts val="45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</a:rPr>
              <a:t>答：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  <a:sym typeface="+mn-ea"/>
              </a:rPr>
              <a:t>这个长方形的周长是</a:t>
            </a:r>
            <a:r>
              <a:rPr lang="en-US" altLang="zh-CN" sz="1800" b="1" dirty="0">
                <a:solidFill>
                  <a:srgbClr val="FF0000"/>
                </a:solidFill>
                <a:ea typeface="+mn-lt"/>
                <a:cs typeface="+mn-lt"/>
                <a:sym typeface="+mn-ea"/>
              </a:rPr>
              <a:t>40</a:t>
            </a:r>
            <a:r>
              <a:rPr lang="zh-CN" altLang="en-US" sz="1800" b="1" dirty="0">
                <a:solidFill>
                  <a:srgbClr val="FF0000"/>
                </a:solidFill>
                <a:ea typeface="+mn-lt"/>
                <a:cs typeface="+mn-lt"/>
                <a:sym typeface="+mn-ea"/>
              </a:rPr>
              <a:t>厘米。</a:t>
            </a:r>
            <a:endParaRPr lang="zh-CN" altLang="en-US" sz="1800" b="1" dirty="0">
              <a:solidFill>
                <a:srgbClr val="FF0000"/>
              </a:solidFill>
              <a:ea typeface="+mn-lt"/>
              <a:cs typeface="+mn-lt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82440" y="3152775"/>
            <a:ext cx="19659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dirty="0">
                <a:ea typeface="+mn-lt"/>
                <a:cs typeface="+mn-lt"/>
                <a:sym typeface="+mn-ea"/>
              </a:rPr>
              <a:t>15 ÷ 3 = 5</a:t>
            </a:r>
            <a:r>
              <a:rPr lang="zh-CN" altLang="en-US" dirty="0">
                <a:ea typeface="+mn-lt"/>
                <a:cs typeface="+mn-lt"/>
                <a:sym typeface="+mn-ea"/>
              </a:rPr>
              <a:t>（</a:t>
            </a:r>
            <a:r>
              <a:rPr lang="en-US" altLang="zh-CN" dirty="0">
                <a:ea typeface="+mn-lt"/>
                <a:cs typeface="+mn-lt"/>
                <a:sym typeface="+mn-ea"/>
              </a:rPr>
              <a:t>cm</a:t>
            </a:r>
            <a:r>
              <a:rPr lang="zh-CN" altLang="en-US" dirty="0">
                <a:ea typeface="+mn-lt"/>
                <a:cs typeface="+mn-lt"/>
                <a:sym typeface="+mn-ea"/>
              </a:rPr>
              <a:t>）</a:t>
            </a:r>
            <a:endParaRPr lang="en-US" altLang="zh-CN" dirty="0">
              <a:solidFill>
                <a:schemeClr val="tx1"/>
              </a:solidFill>
              <a:ea typeface="+mn-lt"/>
              <a:cs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491866" y="60007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拓展练习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56535" y="1830705"/>
            <a:ext cx="3383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latin typeface="+mn-ea"/>
                <a:sym typeface="+mn-ea"/>
              </a:rPr>
              <a:t>长方形和正方形周长的计算方法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39595" y="2627276"/>
            <a:ext cx="1499528" cy="864096"/>
          </a:xfrm>
          <a:prstGeom prst="rect">
            <a:avLst/>
          </a:prstGeom>
          <a:solidFill>
            <a:srgbClr val="FFC000">
              <a:alpha val="46000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矩形 2"/>
          <p:cNvSpPr/>
          <p:nvPr/>
        </p:nvSpPr>
        <p:spPr>
          <a:xfrm>
            <a:off x="5651914" y="2564570"/>
            <a:ext cx="945000" cy="945000"/>
          </a:xfrm>
          <a:prstGeom prst="rect">
            <a:avLst/>
          </a:prstGeom>
          <a:solidFill>
            <a:srgbClr val="FFC000">
              <a:alpha val="46000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4" name="组合 13"/>
          <p:cNvGrpSpPr/>
          <p:nvPr/>
        </p:nvGrpSpPr>
        <p:grpSpPr>
          <a:xfrm>
            <a:off x="1536065" y="4244658"/>
            <a:ext cx="3185160" cy="543401"/>
            <a:chOff x="3802" y="8147"/>
            <a:chExt cx="6688" cy="1141"/>
          </a:xfrm>
        </p:grpSpPr>
        <p:grpSp>
          <p:nvGrpSpPr>
            <p:cNvPr id="35" name="组合 34"/>
            <p:cNvGrpSpPr/>
            <p:nvPr/>
          </p:nvGrpSpPr>
          <p:grpSpPr>
            <a:xfrm>
              <a:off x="3802" y="8147"/>
              <a:ext cx="6688" cy="1141"/>
              <a:chOff x="5488" y="1621"/>
              <a:chExt cx="12197" cy="3351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488" y="1621"/>
                <a:ext cx="12197" cy="3351"/>
                <a:chOff x="5488" y="1621"/>
                <a:chExt cx="12197" cy="3351"/>
              </a:xfrm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5488" y="1622"/>
                  <a:ext cx="12197" cy="335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5488" y="1621"/>
                  <a:ext cx="12197" cy="335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39" name="圆角矩形 38"/>
              <p:cNvSpPr/>
              <p:nvPr/>
            </p:nvSpPr>
            <p:spPr>
              <a:xfrm>
                <a:off x="5652" y="1932"/>
                <a:ext cx="11815" cy="2631"/>
              </a:xfrm>
              <a:prstGeom prst="roundRect">
                <a:avLst/>
              </a:prstGeom>
              <a:solidFill>
                <a:srgbClr val="3AD3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4033" y="8339"/>
              <a:ext cx="6240" cy="77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ea typeface="+mn-lt"/>
                  <a:cs typeface="+mn-lt"/>
                  <a:sym typeface="+mn-ea"/>
                </a:rPr>
                <a:t>长方形周长＝（长＋宽）</a:t>
              </a:r>
              <a:r>
                <a:rPr lang="en-US" altLang="zh-CN" b="1">
                  <a:solidFill>
                    <a:srgbClr val="FF0000"/>
                  </a:solidFill>
                  <a:ea typeface="+mn-lt"/>
                  <a:cs typeface="+mn-lt"/>
                  <a:sym typeface="+mn-ea"/>
                </a:rPr>
                <a:t>×2</a:t>
              </a:r>
              <a:endParaRPr lang="en-US" altLang="zh-CN" b="1">
                <a:solidFill>
                  <a:srgbClr val="FF0000"/>
                </a:solidFill>
                <a:ea typeface="+mn-lt"/>
                <a:cs typeface="+mn-lt"/>
                <a:sym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45100" y="4207828"/>
            <a:ext cx="2543651" cy="543401"/>
            <a:chOff x="11186" y="8156"/>
            <a:chExt cx="5341" cy="1141"/>
          </a:xfrm>
        </p:grpSpPr>
        <p:grpSp>
          <p:nvGrpSpPr>
            <p:cNvPr id="41" name="组合 40"/>
            <p:cNvGrpSpPr/>
            <p:nvPr/>
          </p:nvGrpSpPr>
          <p:grpSpPr>
            <a:xfrm>
              <a:off x="11186" y="8156"/>
              <a:ext cx="5341" cy="1141"/>
              <a:chOff x="5488" y="1621"/>
              <a:chExt cx="12197" cy="3351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488" y="1621"/>
                <a:ext cx="12197" cy="3351"/>
                <a:chOff x="5488" y="1621"/>
                <a:chExt cx="12197" cy="3351"/>
              </a:xfrm>
            </p:grpSpPr>
            <p:sp>
              <p:nvSpPr>
                <p:cNvPr id="43" name="圆角矩形 42"/>
                <p:cNvSpPr/>
                <p:nvPr/>
              </p:nvSpPr>
              <p:spPr>
                <a:xfrm>
                  <a:off x="5488" y="1622"/>
                  <a:ext cx="12197" cy="335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4" name="圆角矩形 43"/>
                <p:cNvSpPr/>
                <p:nvPr/>
              </p:nvSpPr>
              <p:spPr>
                <a:xfrm>
                  <a:off x="5488" y="1621"/>
                  <a:ext cx="12197" cy="335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45" name="圆角矩形 44"/>
              <p:cNvSpPr/>
              <p:nvPr/>
            </p:nvSpPr>
            <p:spPr>
              <a:xfrm>
                <a:off x="5652" y="2005"/>
                <a:ext cx="11815" cy="2631"/>
              </a:xfrm>
              <a:prstGeom prst="roundRect">
                <a:avLst/>
              </a:prstGeom>
              <a:solidFill>
                <a:srgbClr val="E161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1435" y="8339"/>
              <a:ext cx="4792" cy="77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b="1">
                  <a:solidFill>
                    <a:schemeClr val="tx2">
                      <a:lumMod val="50000"/>
                    </a:schemeClr>
                  </a:solidFill>
                  <a:ea typeface="+mn-lt"/>
                  <a:cs typeface="+mn-lt"/>
                  <a:sym typeface="+mn-ea"/>
                </a:rPr>
                <a:t>正方形周长＝边长</a:t>
              </a:r>
              <a:r>
                <a:rPr lang="en-US" altLang="zh-CN" b="1">
                  <a:solidFill>
                    <a:schemeClr val="tx2">
                      <a:lumMod val="50000"/>
                    </a:schemeClr>
                  </a:solidFill>
                  <a:ea typeface="+mn-lt"/>
                  <a:cs typeface="+mn-lt"/>
                  <a:sym typeface="+mn-ea"/>
                </a:rPr>
                <a:t>×4</a:t>
              </a:r>
              <a:endParaRPr lang="en-US" altLang="zh-CN" b="1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  <a:sym typeface="+mn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915126" y="3562985"/>
            <a:ext cx="411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长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923665" y="2924810"/>
            <a:ext cx="411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宽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683375" y="292481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边长</a:t>
            </a:r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491866" y="60007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000" b="1" dirty="0">
                <a:solidFill>
                  <a:srgbClr val="FF0000"/>
                </a:solidFill>
              </a:rPr>
              <a:t>课堂总结</a:t>
            </a:r>
            <a:endParaRPr lang="zh-CN" altLang="zh-CN" sz="4000" b="1" dirty="0">
              <a:solidFill>
                <a:srgbClr val="FF0000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160645" y="4924425"/>
            <a:ext cx="3314700" cy="543560"/>
            <a:chOff x="11186" y="8156"/>
            <a:chExt cx="6376" cy="1141"/>
          </a:xfrm>
        </p:grpSpPr>
        <p:grpSp>
          <p:nvGrpSpPr>
            <p:cNvPr id="16" name="组合 15"/>
            <p:cNvGrpSpPr/>
            <p:nvPr/>
          </p:nvGrpSpPr>
          <p:grpSpPr>
            <a:xfrm>
              <a:off x="11186" y="8156"/>
              <a:ext cx="6062" cy="1141"/>
              <a:chOff x="5488" y="1621"/>
              <a:chExt cx="13844" cy="3351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88" y="1621"/>
                <a:ext cx="13844" cy="3351"/>
                <a:chOff x="5488" y="1621"/>
                <a:chExt cx="13844" cy="3351"/>
              </a:xfrm>
            </p:grpSpPr>
            <p:sp>
              <p:nvSpPr>
                <p:cNvPr id="18" name="圆角矩形 17"/>
                <p:cNvSpPr/>
                <p:nvPr>
                  <p:custDataLst>
                    <p:tags r:id="rId2"/>
                  </p:custDataLst>
                </p:nvPr>
              </p:nvSpPr>
              <p:spPr>
                <a:xfrm>
                  <a:off x="5488" y="1622"/>
                  <a:ext cx="12197" cy="335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9" name="圆角矩形 18"/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5488" y="1621"/>
                  <a:ext cx="13844" cy="335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20" name="圆角矩形 19"/>
              <p:cNvSpPr/>
              <p:nvPr>
                <p:custDataLst>
                  <p:tags r:id="rId4"/>
                </p:custDataLst>
              </p:nvPr>
            </p:nvSpPr>
            <p:spPr>
              <a:xfrm>
                <a:off x="5652" y="2005"/>
                <a:ext cx="13291" cy="2631"/>
              </a:xfrm>
              <a:prstGeom prst="roundRect">
                <a:avLst/>
              </a:prstGeom>
              <a:solidFill>
                <a:srgbClr val="E161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21" name="文本框 20"/>
            <p:cNvSpPr txBox="1"/>
            <p:nvPr>
              <p:custDataLst>
                <p:tags r:id="rId5"/>
              </p:custDataLst>
            </p:nvPr>
          </p:nvSpPr>
          <p:spPr>
            <a:xfrm>
              <a:off x="11342" y="8339"/>
              <a:ext cx="6220" cy="77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b="1">
                  <a:solidFill>
                    <a:schemeClr val="tx2">
                      <a:lumMod val="50000"/>
                    </a:schemeClr>
                  </a:solidFill>
                  <a:ea typeface="+mn-lt"/>
                  <a:cs typeface="+mn-lt"/>
                  <a:sym typeface="+mn-ea"/>
                </a:rPr>
                <a:t>正方形的边长＝周长</a:t>
              </a:r>
              <a:r>
                <a:rPr lang="en-US" altLang="zh-CN" b="1">
                  <a:solidFill>
                    <a:schemeClr val="tx2">
                      <a:lumMod val="50000"/>
                    </a:schemeClr>
                  </a:solidFill>
                  <a:ea typeface="+mn-lt"/>
                  <a:cs typeface="+mn-lt"/>
                  <a:sym typeface="+mn-ea"/>
                </a:rPr>
                <a:t>  4</a:t>
              </a:r>
              <a:endParaRPr lang="en-US" altLang="zh-CN" b="1">
                <a:solidFill>
                  <a:schemeClr val="tx2">
                    <a:lumMod val="50000"/>
                  </a:schemeClr>
                </a:solidFill>
                <a:ea typeface="+mn-lt"/>
                <a:cs typeface="+mn-lt"/>
                <a:sym typeface="+mn-ea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6"/>
            </p:custDataLst>
          </p:nvPr>
        </p:nvSpPr>
        <p:spPr>
          <a:xfrm>
            <a:off x="7594600" y="4996180"/>
            <a:ext cx="411480" cy="394335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zh-CN" altLang="en-US"/>
              <a:t>÷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istrator\Desktop\图片2.tif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084513" y="176213"/>
            <a:ext cx="2743200" cy="638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18" descr="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90638" y="1412875"/>
            <a:ext cx="6769100" cy="2492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3"/>
          <p:cNvSpPr/>
          <p:nvPr/>
        </p:nvSpPr>
        <p:spPr>
          <a:xfrm>
            <a:off x="495300" y="4181475"/>
            <a:ext cx="6572250" cy="558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indent="749300" eaLnBrk="0" hangingPunct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问题：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你认识这两个图形吗？</a:t>
            </a:r>
            <a:endParaRPr lang="zh-CN" altLang="en-US" sz="28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1485900" y="4857116"/>
            <a:ext cx="7185025" cy="6076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indent="749300" eaLnBrk="0" hangingPunct="0">
              <a:lnSpc>
                <a:spcPct val="120000"/>
              </a:lnSpc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你能分别说出这两个图形的周长吗？</a:t>
            </a:r>
            <a:endParaRPr lang="zh-CN" altLang="en-US" sz="28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/>
          <p:nvPr/>
        </p:nvSpPr>
        <p:spPr>
          <a:xfrm>
            <a:off x="5651500" y="2708275"/>
            <a:ext cx="1728788" cy="1728788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3" name="Rectangle 20"/>
          <p:cNvSpPr/>
          <p:nvPr/>
        </p:nvSpPr>
        <p:spPr>
          <a:xfrm>
            <a:off x="1681163" y="2708275"/>
            <a:ext cx="2879725" cy="1728788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44" name="图片 29" descr="探索新知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84513" y="176213"/>
            <a:ext cx="2619375" cy="609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5"/>
          <p:cNvGrpSpPr/>
          <p:nvPr/>
        </p:nvGrpSpPr>
        <p:grpSpPr>
          <a:xfrm>
            <a:off x="1163638" y="1412875"/>
            <a:ext cx="6673850" cy="477838"/>
            <a:chOff x="3061015" y="471134"/>
            <a:chExt cx="6673057" cy="477353"/>
          </a:xfrm>
        </p:grpSpPr>
        <p:pic>
          <p:nvPicPr>
            <p:cNvPr id="10246" name="图片 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>
            <a:xfrm>
              <a:off x="3061015" y="516487"/>
              <a:ext cx="432066" cy="432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7" name="文本框 1"/>
            <p:cNvSpPr txBox="1"/>
            <p:nvPr/>
          </p:nvSpPr>
          <p:spPr>
            <a:xfrm>
              <a:off x="3402078" y="471134"/>
              <a:ext cx="63319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说一说，如何计算长方形、正方形的周长？</a:t>
              </a:r>
              <a:endPara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/>
          <p:nvPr/>
        </p:nvSpPr>
        <p:spPr>
          <a:xfrm>
            <a:off x="2895600" y="714375"/>
            <a:ext cx="2590800" cy="1619250"/>
          </a:xfrm>
          <a:prstGeom prst="rect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/>
          </a:p>
        </p:txBody>
      </p:sp>
      <p:cxnSp>
        <p:nvCxnSpPr>
          <p:cNvPr id="39939" name="Line 4"/>
          <p:cNvCxnSpPr/>
          <p:nvPr/>
        </p:nvCxnSpPr>
        <p:spPr>
          <a:xfrm>
            <a:off x="2873375" y="2327275"/>
            <a:ext cx="2590800" cy="0"/>
          </a:xfrm>
          <a:prstGeom prst="line">
            <a:avLst/>
          </a:prstGeom>
          <a:ln w="101600" cap="flat" cmpd="sng">
            <a:solidFill>
              <a:srgbClr val="CC33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9940" name="Line 5"/>
          <p:cNvSpPr/>
          <p:nvPr/>
        </p:nvSpPr>
        <p:spPr>
          <a:xfrm rot="10620000">
            <a:off x="2804795" y="571818"/>
            <a:ext cx="2676525" cy="133350"/>
          </a:xfrm>
          <a:prstGeom prst="line">
            <a:avLst/>
          </a:prstGeom>
          <a:ln w="1016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hangingPunct="0"/>
          </a:p>
        </p:txBody>
      </p:sp>
      <p:cxnSp>
        <p:nvCxnSpPr>
          <p:cNvPr id="39941" name="Line 6"/>
          <p:cNvCxnSpPr/>
          <p:nvPr/>
        </p:nvCxnSpPr>
        <p:spPr>
          <a:xfrm flipH="1">
            <a:off x="2898775" y="708025"/>
            <a:ext cx="0" cy="1619250"/>
          </a:xfrm>
          <a:prstGeom prst="line">
            <a:avLst/>
          </a:prstGeom>
          <a:ln w="1016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9942" name="Line 7"/>
          <p:cNvCxnSpPr/>
          <p:nvPr/>
        </p:nvCxnSpPr>
        <p:spPr>
          <a:xfrm flipH="1">
            <a:off x="5467350" y="709613"/>
            <a:ext cx="0" cy="1619250"/>
          </a:xfrm>
          <a:prstGeom prst="line">
            <a:avLst/>
          </a:prstGeom>
          <a:ln w="1016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9943" name="Text Box 8"/>
          <p:cNvSpPr/>
          <p:nvPr/>
        </p:nvSpPr>
        <p:spPr>
          <a:xfrm>
            <a:off x="3505200" y="2286000"/>
            <a:ext cx="19812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长</a:t>
            </a:r>
            <a:r>
              <a:rPr lang="en-US" altLang="zh-CN" sz="4000" b="1">
                <a:latin typeface="黑体" panose="02010609060101010101" charset="-122"/>
                <a:ea typeface="黑体" panose="02010609060101010101" charset="-122"/>
              </a:rPr>
              <a:t>5</a:t>
            </a:r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厘米</a:t>
            </a:r>
            <a:endParaRPr lang="zh-CN" altLang="en-US" sz="4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944" name="Text Box 9"/>
          <p:cNvSpPr/>
          <p:nvPr/>
        </p:nvSpPr>
        <p:spPr>
          <a:xfrm>
            <a:off x="5562600" y="1127125"/>
            <a:ext cx="2446338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宽</a:t>
            </a:r>
            <a:r>
              <a:rPr lang="en-US" altLang="zh-CN" sz="4000" b="1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厘米</a:t>
            </a:r>
            <a:endParaRPr lang="zh-CN" altLang="en-US" sz="4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945" name="Text Box 10"/>
          <p:cNvSpPr/>
          <p:nvPr/>
        </p:nvSpPr>
        <p:spPr>
          <a:xfrm>
            <a:off x="3957638" y="3200400"/>
            <a:ext cx="6937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长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946" name="Text Box 11"/>
          <p:cNvSpPr/>
          <p:nvPr/>
        </p:nvSpPr>
        <p:spPr>
          <a:xfrm>
            <a:off x="6235700" y="3200400"/>
            <a:ext cx="6937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长</a:t>
            </a:r>
            <a:endParaRPr lang="zh-CN" altLang="en-US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947" name="Text Box 12"/>
          <p:cNvSpPr/>
          <p:nvPr/>
        </p:nvSpPr>
        <p:spPr>
          <a:xfrm>
            <a:off x="5053013" y="3184525"/>
            <a:ext cx="6937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宽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948" name="Text Box 13"/>
          <p:cNvSpPr/>
          <p:nvPr/>
        </p:nvSpPr>
        <p:spPr>
          <a:xfrm>
            <a:off x="7315200" y="3178175"/>
            <a:ext cx="6937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宽</a:t>
            </a:r>
            <a:endParaRPr lang="zh-CN" altLang="en-US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950" name="文本框 1"/>
          <p:cNvSpPr/>
          <p:nvPr/>
        </p:nvSpPr>
        <p:spPr>
          <a:xfrm>
            <a:off x="790575" y="889000"/>
            <a:ext cx="1820863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方法一：根据周长含义</a:t>
            </a:r>
            <a:endParaRPr lang="zh-CN" altLang="en-US" sz="2800" b="1" dirty="0"/>
          </a:p>
        </p:txBody>
      </p:sp>
      <p:sp>
        <p:nvSpPr>
          <p:cNvPr id="39951" name="文本框 2"/>
          <p:cNvSpPr/>
          <p:nvPr/>
        </p:nvSpPr>
        <p:spPr>
          <a:xfrm>
            <a:off x="2106613" y="4048125"/>
            <a:ext cx="22352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dirty="0"/>
              <a:t>5+3+5+3</a:t>
            </a:r>
            <a:endParaRPr lang="zh-CN" altLang="en-US" sz="4000" dirty="0"/>
          </a:p>
        </p:txBody>
      </p:sp>
      <p:sp>
        <p:nvSpPr>
          <p:cNvPr id="39952" name="文本框 4"/>
          <p:cNvSpPr/>
          <p:nvPr/>
        </p:nvSpPr>
        <p:spPr>
          <a:xfrm>
            <a:off x="4527550" y="3033713"/>
            <a:ext cx="565150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000" dirty="0">
                <a:solidFill>
                  <a:srgbClr val="FF0000"/>
                </a:solidFill>
              </a:rPr>
              <a:t>+</a:t>
            </a:r>
            <a:endParaRPr lang="en-US" altLang="zh-CN" sz="6000" dirty="0">
              <a:solidFill>
                <a:srgbClr val="FF0000"/>
              </a:solidFill>
            </a:endParaRPr>
          </a:p>
        </p:txBody>
      </p:sp>
      <p:sp>
        <p:nvSpPr>
          <p:cNvPr id="39953" name="文本框 5"/>
          <p:cNvSpPr/>
          <p:nvPr/>
        </p:nvSpPr>
        <p:spPr>
          <a:xfrm>
            <a:off x="5635625" y="3008313"/>
            <a:ext cx="56515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</a:rPr>
              <a:t>+</a:t>
            </a:r>
            <a:endParaRPr lang="en-US" altLang="zh-CN" sz="6000">
              <a:solidFill>
                <a:srgbClr val="FF0000"/>
              </a:solidFill>
            </a:endParaRPr>
          </a:p>
        </p:txBody>
      </p:sp>
      <p:sp>
        <p:nvSpPr>
          <p:cNvPr id="39954" name="文本框 6"/>
          <p:cNvSpPr/>
          <p:nvPr/>
        </p:nvSpPr>
        <p:spPr>
          <a:xfrm>
            <a:off x="6850063" y="2992438"/>
            <a:ext cx="565150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</a:rPr>
              <a:t>+</a:t>
            </a:r>
            <a:endParaRPr lang="en-US" altLang="zh-CN" sz="6000">
              <a:solidFill>
                <a:srgbClr val="FF0000"/>
              </a:solidFill>
            </a:endParaRPr>
          </a:p>
        </p:txBody>
      </p:sp>
      <p:sp>
        <p:nvSpPr>
          <p:cNvPr id="39955" name="文本框 7"/>
          <p:cNvSpPr/>
          <p:nvPr/>
        </p:nvSpPr>
        <p:spPr>
          <a:xfrm>
            <a:off x="879992" y="3214910"/>
            <a:ext cx="332105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</a:rPr>
              <a:t>长方形周长</a:t>
            </a:r>
            <a:r>
              <a:rPr lang="en-US" altLang="zh-CN" sz="4000" b="1" dirty="0">
                <a:solidFill>
                  <a:srgbClr val="C00000"/>
                </a:solidFill>
              </a:rPr>
              <a:t>=</a:t>
            </a:r>
            <a:endParaRPr lang="en-US" altLang="zh-CN" sz="4000" b="1" dirty="0">
              <a:solidFill>
                <a:srgbClr val="C00000"/>
              </a:solidFill>
            </a:endParaRPr>
          </a:p>
        </p:txBody>
      </p:sp>
      <p:sp>
        <p:nvSpPr>
          <p:cNvPr id="39958" name="文本框 1"/>
          <p:cNvSpPr/>
          <p:nvPr/>
        </p:nvSpPr>
        <p:spPr>
          <a:xfrm>
            <a:off x="4341813" y="4108450"/>
            <a:ext cx="250507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/>
              <a:t>=16</a:t>
            </a:r>
            <a:r>
              <a:rPr lang="zh-CN" altLang="en-US" sz="3200" b="1" dirty="0"/>
              <a:t>（厘米）</a:t>
            </a:r>
            <a:endParaRPr lang="zh-CN" altLang="en-US" sz="3200" b="1" dirty="0"/>
          </a:p>
        </p:txBody>
      </p:sp>
      <p:pic>
        <p:nvPicPr>
          <p:cNvPr id="39959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99700" y="122936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5" grpId="0"/>
      <p:bldP spid="39946" grpId="0"/>
      <p:bldP spid="39947" grpId="0"/>
      <p:bldP spid="39948" grpId="0"/>
      <p:bldP spid="39951" grpId="0"/>
      <p:bldP spid="39952" grpId="0"/>
      <p:bldP spid="39953" grpId="0"/>
      <p:bldP spid="39954" grpId="0"/>
      <p:bldP spid="39955" grpId="0"/>
      <p:bldP spid="399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/>
          <p:nvPr/>
        </p:nvSpPr>
        <p:spPr>
          <a:xfrm>
            <a:off x="2895600" y="714375"/>
            <a:ext cx="2590800" cy="1619250"/>
          </a:xfrm>
          <a:prstGeom prst="rect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/>
          </a:p>
        </p:txBody>
      </p:sp>
      <p:cxnSp>
        <p:nvCxnSpPr>
          <p:cNvPr id="41987" name="Line 4"/>
          <p:cNvCxnSpPr/>
          <p:nvPr/>
        </p:nvCxnSpPr>
        <p:spPr>
          <a:xfrm>
            <a:off x="2897188" y="2327275"/>
            <a:ext cx="2590800" cy="0"/>
          </a:xfrm>
          <a:prstGeom prst="line">
            <a:avLst/>
          </a:prstGeom>
          <a:ln w="101600" cap="flat" cmpd="sng">
            <a:solidFill>
              <a:srgbClr val="CC33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988" name="Line 5"/>
          <p:cNvCxnSpPr/>
          <p:nvPr/>
        </p:nvCxnSpPr>
        <p:spPr>
          <a:xfrm>
            <a:off x="2897188" y="714375"/>
            <a:ext cx="2590800" cy="0"/>
          </a:xfrm>
          <a:prstGeom prst="line">
            <a:avLst/>
          </a:prstGeom>
          <a:ln w="101600" cap="flat" cmpd="sng">
            <a:solidFill>
              <a:srgbClr val="CC33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989" name="Line 6"/>
          <p:cNvCxnSpPr/>
          <p:nvPr/>
        </p:nvCxnSpPr>
        <p:spPr>
          <a:xfrm flipH="1">
            <a:off x="2922588" y="708025"/>
            <a:ext cx="0" cy="1619250"/>
          </a:xfrm>
          <a:prstGeom prst="line">
            <a:avLst/>
          </a:prstGeom>
          <a:ln w="1016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990" name="Line 7"/>
          <p:cNvCxnSpPr/>
          <p:nvPr/>
        </p:nvCxnSpPr>
        <p:spPr>
          <a:xfrm flipH="1">
            <a:off x="5467350" y="709613"/>
            <a:ext cx="0" cy="1619250"/>
          </a:xfrm>
          <a:prstGeom prst="line">
            <a:avLst/>
          </a:prstGeom>
          <a:ln w="1016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1991" name="Text Box 8"/>
          <p:cNvSpPr/>
          <p:nvPr/>
        </p:nvSpPr>
        <p:spPr>
          <a:xfrm>
            <a:off x="3505200" y="2286000"/>
            <a:ext cx="19812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长</a:t>
            </a:r>
            <a:r>
              <a:rPr lang="en-US" altLang="zh-CN" sz="4000" b="1">
                <a:latin typeface="黑体" panose="02010609060101010101" charset="-122"/>
                <a:ea typeface="黑体" panose="02010609060101010101" charset="-122"/>
              </a:rPr>
              <a:t>5</a:t>
            </a:r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厘米</a:t>
            </a:r>
            <a:endParaRPr lang="zh-CN" altLang="en-US" sz="4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1992" name="Text Box 9"/>
          <p:cNvSpPr/>
          <p:nvPr/>
        </p:nvSpPr>
        <p:spPr>
          <a:xfrm>
            <a:off x="5562600" y="1127125"/>
            <a:ext cx="21336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宽</a:t>
            </a:r>
            <a:r>
              <a:rPr lang="en-US" altLang="zh-CN" sz="4000" b="1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厘米</a:t>
            </a:r>
            <a:endParaRPr lang="zh-CN" altLang="en-US" sz="4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1994" name="Text Box 15"/>
          <p:cNvSpPr/>
          <p:nvPr/>
        </p:nvSpPr>
        <p:spPr>
          <a:xfrm>
            <a:off x="3467100" y="2967038"/>
            <a:ext cx="2209800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ea typeface="黑体" panose="02010609060101010101" charset="-122"/>
              </a:rPr>
              <a:t>长</a:t>
            </a:r>
            <a:r>
              <a:rPr lang="en-US" altLang="zh-CN" sz="5400" b="1" dirty="0">
                <a:solidFill>
                  <a:srgbClr val="FF0000"/>
                </a:solidFill>
                <a:ea typeface="黑体" panose="02010609060101010101" charset="-122"/>
              </a:rPr>
              <a:t>×2</a:t>
            </a:r>
            <a:endParaRPr lang="en-US" altLang="zh-CN" sz="5400" b="1" dirty="0">
              <a:solidFill>
                <a:srgbClr val="FF0000"/>
              </a:solidFill>
            </a:endParaRPr>
          </a:p>
        </p:txBody>
      </p:sp>
      <p:sp>
        <p:nvSpPr>
          <p:cNvPr id="41995" name="Rectangle 17"/>
          <p:cNvSpPr/>
          <p:nvPr/>
        </p:nvSpPr>
        <p:spPr>
          <a:xfrm>
            <a:off x="6534150" y="3013075"/>
            <a:ext cx="1733550" cy="830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宽</a:t>
            </a:r>
            <a:r>
              <a:rPr lang="en-US" altLang="zh-CN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×2</a:t>
            </a:r>
            <a:endParaRPr lang="zh-CN" altLang="en-US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1996" name="Text Box 18"/>
          <p:cNvSpPr/>
          <p:nvPr/>
        </p:nvSpPr>
        <p:spPr>
          <a:xfrm>
            <a:off x="5208588" y="2828925"/>
            <a:ext cx="144145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7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+</a:t>
            </a:r>
            <a:endParaRPr lang="en-US" altLang="zh-CN" sz="72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1997" name="文本框 1"/>
          <p:cNvSpPr/>
          <p:nvPr/>
        </p:nvSpPr>
        <p:spPr>
          <a:xfrm>
            <a:off x="790575" y="889000"/>
            <a:ext cx="1774825" cy="138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方法二：根据对边相等</a:t>
            </a:r>
            <a:endParaRPr lang="zh-CN" altLang="en-US" sz="2800" b="1" dirty="0"/>
          </a:p>
        </p:txBody>
      </p:sp>
      <p:sp>
        <p:nvSpPr>
          <p:cNvPr id="41998" name="文本框 2"/>
          <p:cNvSpPr/>
          <p:nvPr/>
        </p:nvSpPr>
        <p:spPr>
          <a:xfrm>
            <a:off x="1487805" y="4638675"/>
            <a:ext cx="411734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dirty="0"/>
              <a:t>=10+6</a:t>
            </a:r>
            <a:endParaRPr lang="en-US" altLang="zh-CN" sz="4000" dirty="0"/>
          </a:p>
          <a:p>
            <a:r>
              <a:rPr lang="en-US" altLang="zh-CN" sz="4000" dirty="0"/>
              <a:t>         =16</a:t>
            </a:r>
            <a:r>
              <a:rPr lang="zh-CN" altLang="en-US" sz="4000" dirty="0"/>
              <a:t>（厘米）</a:t>
            </a:r>
            <a:endParaRPr lang="zh-CN" altLang="en-US" sz="4000" dirty="0"/>
          </a:p>
        </p:txBody>
      </p:sp>
      <p:sp>
        <p:nvSpPr>
          <p:cNvPr id="41999" name="文本框 7"/>
          <p:cNvSpPr/>
          <p:nvPr/>
        </p:nvSpPr>
        <p:spPr>
          <a:xfrm>
            <a:off x="400050" y="3076575"/>
            <a:ext cx="3279775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长方形周长</a:t>
            </a:r>
            <a:r>
              <a:rPr lang="en-US" altLang="zh-CN" sz="4000" b="1" dirty="0">
                <a:solidFill>
                  <a:srgbClr val="FF0000"/>
                </a:solidFill>
              </a:rPr>
              <a:t>=</a:t>
            </a:r>
            <a:endParaRPr lang="en-US" altLang="zh-CN" sz="4000" b="1" dirty="0">
              <a:solidFill>
                <a:srgbClr val="FF0000"/>
              </a:solidFill>
            </a:endParaRPr>
          </a:p>
        </p:txBody>
      </p:sp>
      <p:sp>
        <p:nvSpPr>
          <p:cNvPr id="42002" name="文本框 1"/>
          <p:cNvSpPr/>
          <p:nvPr/>
        </p:nvSpPr>
        <p:spPr>
          <a:xfrm>
            <a:off x="2627313" y="4029075"/>
            <a:ext cx="3049587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 dirty="0"/>
              <a:t>5x2+3x2</a:t>
            </a:r>
            <a:endParaRPr lang="zh-CN" alt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 fill="hold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 fill="hold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 fill="hold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 fill="hold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 fill="hold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 fill="hold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 fill="hold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 fill="hold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4" grpId="0"/>
      <p:bldP spid="41995" grpId="0"/>
      <p:bldP spid="41996" grpId="0"/>
      <p:bldP spid="41998" grpId="0"/>
      <p:bldP spid="41999" grpId="0"/>
      <p:bldP spid="420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/>
          <p:nvPr/>
        </p:nvSpPr>
        <p:spPr>
          <a:xfrm>
            <a:off x="2895600" y="714375"/>
            <a:ext cx="2590800" cy="1619250"/>
          </a:xfrm>
          <a:prstGeom prst="rect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lang="zh-CN" altLang="en-US"/>
          </a:p>
        </p:txBody>
      </p:sp>
      <p:cxnSp>
        <p:nvCxnSpPr>
          <p:cNvPr id="43011" name="Line 4"/>
          <p:cNvCxnSpPr/>
          <p:nvPr/>
        </p:nvCxnSpPr>
        <p:spPr>
          <a:xfrm>
            <a:off x="2897188" y="2327275"/>
            <a:ext cx="2590800" cy="0"/>
          </a:xfrm>
          <a:prstGeom prst="line">
            <a:avLst/>
          </a:prstGeom>
          <a:ln w="1016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12" name="Line 5"/>
          <p:cNvCxnSpPr/>
          <p:nvPr/>
        </p:nvCxnSpPr>
        <p:spPr>
          <a:xfrm>
            <a:off x="2895600" y="731838"/>
            <a:ext cx="2590800" cy="0"/>
          </a:xfrm>
          <a:prstGeom prst="line">
            <a:avLst/>
          </a:prstGeom>
          <a:ln w="101600" cap="flat" cmpd="sng">
            <a:solidFill>
              <a:srgbClr val="CC33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13" name="Line 6"/>
          <p:cNvCxnSpPr/>
          <p:nvPr/>
        </p:nvCxnSpPr>
        <p:spPr>
          <a:xfrm flipH="1">
            <a:off x="2895600" y="685800"/>
            <a:ext cx="0" cy="1619250"/>
          </a:xfrm>
          <a:prstGeom prst="line">
            <a:avLst/>
          </a:prstGeom>
          <a:ln w="1016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14" name="Line 7"/>
          <p:cNvCxnSpPr/>
          <p:nvPr/>
        </p:nvCxnSpPr>
        <p:spPr>
          <a:xfrm flipH="1">
            <a:off x="5467350" y="709613"/>
            <a:ext cx="0" cy="1619250"/>
          </a:xfrm>
          <a:prstGeom prst="line">
            <a:avLst/>
          </a:prstGeom>
          <a:ln w="1016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3015" name="Text Box 8"/>
          <p:cNvSpPr/>
          <p:nvPr/>
        </p:nvSpPr>
        <p:spPr>
          <a:xfrm>
            <a:off x="3505200" y="2286000"/>
            <a:ext cx="1631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长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5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厘米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3016" name="Text Box 9"/>
          <p:cNvSpPr/>
          <p:nvPr/>
        </p:nvSpPr>
        <p:spPr>
          <a:xfrm>
            <a:off x="5562600" y="1127125"/>
            <a:ext cx="1981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宽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厘米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3017" name="Text Box 10"/>
          <p:cNvSpPr/>
          <p:nvPr/>
        </p:nvSpPr>
        <p:spPr>
          <a:xfrm rot="2700000">
            <a:off x="5173663" y="222250"/>
            <a:ext cx="14605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长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+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宽</a:t>
            </a:r>
            <a:endParaRPr lang="zh-CN" altLang="en-US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3019" name="Text Box 15"/>
          <p:cNvSpPr/>
          <p:nvPr/>
        </p:nvSpPr>
        <p:spPr>
          <a:xfrm>
            <a:off x="3419475" y="3145790"/>
            <a:ext cx="4008438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ea typeface="Arial Unicode MS" pitchFamily="34" charset="-122"/>
              </a:rPr>
              <a:t>（长＋宽）</a:t>
            </a:r>
            <a:endParaRPr lang="en-US" altLang="zh-CN" sz="6000" b="1" dirty="0">
              <a:solidFill>
                <a:srgbClr val="FF0000"/>
              </a:solidFill>
            </a:endParaRPr>
          </a:p>
        </p:txBody>
      </p:sp>
      <p:sp>
        <p:nvSpPr>
          <p:cNvPr id="43020" name="Text Box 16"/>
          <p:cNvSpPr/>
          <p:nvPr/>
        </p:nvSpPr>
        <p:spPr>
          <a:xfrm>
            <a:off x="6927850" y="3145790"/>
            <a:ext cx="1385888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 b="1" dirty="0">
                <a:solidFill>
                  <a:srgbClr val="FF0000"/>
                </a:solidFill>
                <a:ea typeface="黑体" panose="02010609060101010101" charset="-122"/>
              </a:rPr>
              <a:t>×2</a:t>
            </a:r>
            <a:endParaRPr lang="en-US" altLang="zh-CN" sz="6000" b="1" dirty="0">
              <a:solidFill>
                <a:srgbClr val="FF0000"/>
              </a:solidFill>
            </a:endParaRPr>
          </a:p>
        </p:txBody>
      </p:sp>
      <p:sp>
        <p:nvSpPr>
          <p:cNvPr id="43021" name="文本框 1"/>
          <p:cNvSpPr/>
          <p:nvPr/>
        </p:nvSpPr>
        <p:spPr>
          <a:xfrm>
            <a:off x="451920" y="831850"/>
            <a:ext cx="1774825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方法三：长方形有两组邻边</a:t>
            </a:r>
            <a:endParaRPr lang="zh-CN" altLang="en-US" sz="2800" b="1" dirty="0"/>
          </a:p>
        </p:txBody>
      </p:sp>
      <p:sp>
        <p:nvSpPr>
          <p:cNvPr id="43022" name="文本框 7"/>
          <p:cNvSpPr/>
          <p:nvPr/>
        </p:nvSpPr>
        <p:spPr>
          <a:xfrm>
            <a:off x="498475" y="3269615"/>
            <a:ext cx="37195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</a:rPr>
              <a:t>长方形周长</a:t>
            </a:r>
            <a:r>
              <a:rPr lang="en-US" altLang="zh-CN" sz="4400" b="1" dirty="0">
                <a:solidFill>
                  <a:srgbClr val="FF0000"/>
                </a:solidFill>
              </a:rPr>
              <a:t>=</a:t>
            </a:r>
            <a:endParaRPr lang="en-US" altLang="zh-CN" sz="4400" b="1" dirty="0">
              <a:solidFill>
                <a:srgbClr val="FF0000"/>
              </a:solidFill>
            </a:endParaRPr>
          </a:p>
        </p:txBody>
      </p:sp>
      <p:sp>
        <p:nvSpPr>
          <p:cNvPr id="43023" name="文本框 3"/>
          <p:cNvSpPr/>
          <p:nvPr/>
        </p:nvSpPr>
        <p:spPr>
          <a:xfrm>
            <a:off x="-252095" y="4888865"/>
            <a:ext cx="6318250" cy="13284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</a:rPr>
              <a:t>=8x2</a:t>
            </a:r>
            <a:endParaRPr lang="en-US" altLang="zh-CN" sz="4000" dirty="0">
              <a:solidFill>
                <a:srgbClr val="C00000"/>
              </a:solidFill>
            </a:endParaRPr>
          </a:p>
          <a:p>
            <a:r>
              <a:rPr lang="en-US" altLang="zh-CN" sz="4000" dirty="0">
                <a:solidFill>
                  <a:srgbClr val="C00000"/>
                </a:solidFill>
              </a:rPr>
              <a:t>             =16</a:t>
            </a:r>
            <a:r>
              <a:rPr lang="zh-CN" altLang="en-US" sz="4000" dirty="0">
                <a:solidFill>
                  <a:srgbClr val="C00000"/>
                </a:solidFill>
              </a:rPr>
              <a:t>（厘米）</a:t>
            </a:r>
            <a:endParaRPr lang="zh-CN" altLang="en-US" sz="4000" dirty="0">
              <a:solidFill>
                <a:srgbClr val="C00000"/>
              </a:solidFill>
            </a:endParaRPr>
          </a:p>
        </p:txBody>
      </p:sp>
      <p:cxnSp>
        <p:nvCxnSpPr>
          <p:cNvPr id="43026" name="直接连接符 1"/>
          <p:cNvCxnSpPr/>
          <p:nvPr/>
        </p:nvCxnSpPr>
        <p:spPr>
          <a:xfrm>
            <a:off x="2384425" y="361950"/>
            <a:ext cx="3810000" cy="2438400"/>
          </a:xfrm>
          <a:prstGeom prst="line">
            <a:avLst/>
          </a:prstGeom>
          <a:ln w="60325" cap="flat" cmpd="sng">
            <a:solidFill>
              <a:srgbClr val="89A4A7"/>
            </a:solidFill>
            <a:prstDash val="sysDash"/>
            <a:headEnd type="none" w="med" len="med"/>
            <a:tailEnd type="none" w="med" len="med"/>
          </a:ln>
        </p:spPr>
      </p:cxnSp>
      <p:sp>
        <p:nvSpPr>
          <p:cNvPr id="43027" name="Text Box 10"/>
          <p:cNvSpPr/>
          <p:nvPr/>
        </p:nvSpPr>
        <p:spPr>
          <a:xfrm rot="2700000">
            <a:off x="1865313" y="2222500"/>
            <a:ext cx="14605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长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宽</a:t>
            </a:r>
            <a:endParaRPr lang="zh-CN" altLang="en-US" sz="40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3028" name="文本框 4"/>
          <p:cNvSpPr/>
          <p:nvPr/>
        </p:nvSpPr>
        <p:spPr>
          <a:xfrm>
            <a:off x="2273300" y="4305300"/>
            <a:ext cx="28829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C00000"/>
                </a:solidFill>
              </a:rPr>
              <a:t>（</a:t>
            </a:r>
            <a:r>
              <a:rPr lang="en-US" altLang="zh-CN" sz="4000" dirty="0">
                <a:solidFill>
                  <a:srgbClr val="C00000"/>
                </a:solidFill>
              </a:rPr>
              <a:t>5+3</a:t>
            </a:r>
            <a:r>
              <a:rPr lang="zh-CN" altLang="en-US" sz="4000" dirty="0">
                <a:solidFill>
                  <a:srgbClr val="C00000"/>
                </a:solidFill>
              </a:rPr>
              <a:t>）</a:t>
            </a:r>
            <a:r>
              <a:rPr lang="en-US" altLang="zh-CN" sz="4000" dirty="0">
                <a:solidFill>
                  <a:srgbClr val="C00000"/>
                </a:solidFill>
              </a:rPr>
              <a:t>x2</a:t>
            </a:r>
            <a:endParaRPr lang="zh-CN" alt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 fill="hold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 fill="hold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 fill="hold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 fill="hold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 fill="hold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 fill="hold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 fill="hold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 fill="hold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 fill="hold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/>
      <p:bldP spid="43019" grpId="0"/>
      <p:bldP spid="43020" grpId="0"/>
      <p:bldP spid="43022" grpId="0"/>
      <p:bldP spid="43023" grpId="0"/>
      <p:bldP spid="43027" grpId="0"/>
      <p:bldP spid="430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组合 2"/>
          <p:cNvGrpSpPr/>
          <p:nvPr/>
        </p:nvGrpSpPr>
        <p:grpSpPr>
          <a:xfrm>
            <a:off x="179388" y="101600"/>
            <a:ext cx="3065462" cy="525463"/>
            <a:chOff x="173209" y="194743"/>
            <a:chExt cx="2952970" cy="569433"/>
          </a:xfrm>
        </p:grpSpPr>
        <p:grpSp>
          <p:nvGrpSpPr>
            <p:cNvPr id="44035" name="圆角矩形 5"/>
            <p:cNvGrpSpPr/>
            <p:nvPr/>
          </p:nvGrpSpPr>
          <p:grpSpPr>
            <a:xfrm>
              <a:off x="141339" y="163915"/>
              <a:ext cx="3071212" cy="700247"/>
              <a:chOff x="146304" y="73152"/>
              <a:chExt cx="3188208" cy="646176"/>
            </a:xfrm>
          </p:grpSpPr>
          <p:pic>
            <p:nvPicPr>
              <p:cNvPr id="44036" name="圆角矩形 5"/>
              <p:cNvPicPr/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46304" y="73152"/>
                <a:ext cx="3188208" cy="6461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4037" name="矩形 44036"/>
              <p:cNvSpPr/>
              <p:nvPr/>
            </p:nvSpPr>
            <p:spPr>
              <a:xfrm>
                <a:off x="194741" y="116953"/>
                <a:ext cx="3034756" cy="4947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 anchorCtr="0"/>
              <a:lstStyle/>
              <a:p>
                <a:pPr algn="ctr"/>
                <a:endParaRPr lang="zh-CN" altLang="en-US" sz="1600">
                  <a:solidFill>
                    <a:srgbClr val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4038" name="组合 4"/>
            <p:cNvGrpSpPr/>
            <p:nvPr/>
          </p:nvGrpSpPr>
          <p:grpSpPr>
            <a:xfrm>
              <a:off x="269178" y="291079"/>
              <a:ext cx="156003" cy="356111"/>
              <a:chOff x="739078" y="729269"/>
              <a:chExt cx="156003" cy="356111"/>
            </a:xfrm>
          </p:grpSpPr>
          <p:sp>
            <p:nvSpPr>
              <p:cNvPr id="44039" name="椭圆 1"/>
              <p:cNvSpPr/>
              <p:nvPr/>
            </p:nvSpPr>
            <p:spPr>
              <a:xfrm rot="16200000">
                <a:off x="739165" y="929115"/>
                <a:ext cx="156552" cy="155983"/>
              </a:xfrm>
              <a:prstGeom prst="ellipse">
                <a:avLst/>
              </a:prstGeom>
              <a:gradFill rotWithShape="1">
                <a:gsLst>
                  <a:gs pos="75000">
                    <a:srgbClr val="F2F2F2">
                      <a:alpha val="100000"/>
                    </a:srgbClr>
                  </a:gs>
                  <a:gs pos="54999">
                    <a:srgbClr val="A6A6A6">
                      <a:alpha val="100000"/>
                    </a:srgbClr>
                  </a:gs>
                  <a:gs pos="34999">
                    <a:srgbClr val="F2F2F2">
                      <a:alpha val="100000"/>
                    </a:srgbClr>
                  </a:gs>
                  <a:gs pos="17000">
                    <a:srgbClr val="A6A6A6">
                      <a:alpha val="100000"/>
                    </a:srgbClr>
                  </a:gs>
                  <a:gs pos="0">
                    <a:srgbClr val="FFFFFF">
                      <a:alpha val="100000"/>
                    </a:srgbClr>
                  </a:gs>
                </a:gsLst>
                <a:lin ang="2700000" scaled="1"/>
              </a:gradFill>
              <a:ln w="12700">
                <a:noFill/>
              </a:ln>
              <a:effectLst>
                <a:outerShdw dist="12700" dir="2699999" algn="tl" rotWithShape="0">
                  <a:srgbClr val="000000">
                    <a:alpha val="39999"/>
                  </a:srgbClr>
                </a:outerShdw>
              </a:effectLst>
            </p:spPr>
            <p:txBody>
              <a:bodyPr anchor="ctr" anchorCtr="0"/>
              <a:lstStyle/>
              <a:p>
                <a:pPr algn="ctr"/>
                <a:endParaRPr lang="zh-CN" altLang="en-US" sz="1600">
                  <a:solidFill>
                    <a:srgbClr val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040" name="椭圆 29"/>
              <p:cNvSpPr/>
              <p:nvPr/>
            </p:nvSpPr>
            <p:spPr>
              <a:xfrm rot="16200000">
                <a:off x="739165" y="729557"/>
                <a:ext cx="156552" cy="155983"/>
              </a:xfrm>
              <a:prstGeom prst="ellipse">
                <a:avLst/>
              </a:prstGeom>
              <a:gradFill rotWithShape="1">
                <a:gsLst>
                  <a:gs pos="75000">
                    <a:srgbClr val="F2F2F2">
                      <a:alpha val="100000"/>
                    </a:srgbClr>
                  </a:gs>
                  <a:gs pos="54999">
                    <a:srgbClr val="A6A6A6">
                      <a:alpha val="100000"/>
                    </a:srgbClr>
                  </a:gs>
                  <a:gs pos="34999">
                    <a:srgbClr val="F2F2F2">
                      <a:alpha val="100000"/>
                    </a:srgbClr>
                  </a:gs>
                  <a:gs pos="17000">
                    <a:srgbClr val="A6A6A6">
                      <a:alpha val="100000"/>
                    </a:srgbClr>
                  </a:gs>
                  <a:gs pos="0">
                    <a:srgbClr val="FFFFFF">
                      <a:alpha val="100000"/>
                    </a:srgbClr>
                  </a:gs>
                </a:gsLst>
                <a:lin ang="2700000" scaled="1"/>
              </a:gradFill>
              <a:ln w="12700">
                <a:noFill/>
              </a:ln>
              <a:effectLst>
                <a:outerShdw dist="12700" dir="2699999" algn="tl" rotWithShape="0">
                  <a:srgbClr val="000000">
                    <a:alpha val="39999"/>
                  </a:srgbClr>
                </a:outerShdw>
              </a:effectLst>
            </p:spPr>
            <p:txBody>
              <a:bodyPr anchor="ctr" anchorCtr="0"/>
              <a:lstStyle/>
              <a:p>
                <a:pPr algn="ctr"/>
                <a:endParaRPr lang="zh-CN" altLang="en-US" sz="1600">
                  <a:solidFill>
                    <a:srgbClr val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4041" name="矩形 9"/>
          <p:cNvSpPr/>
          <p:nvPr/>
        </p:nvSpPr>
        <p:spPr>
          <a:xfrm>
            <a:off x="715963" y="80963"/>
            <a:ext cx="20320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</a:rPr>
              <a:t>随堂练习</a:t>
            </a:r>
            <a:endParaRPr lang="zh-CN" altLang="en-US" sz="3600"/>
          </a:p>
        </p:txBody>
      </p:sp>
      <p:sp>
        <p:nvSpPr>
          <p:cNvPr id="44042" name="文本框 103"/>
          <p:cNvSpPr/>
          <p:nvPr/>
        </p:nvSpPr>
        <p:spPr>
          <a:xfrm>
            <a:off x="279400" y="912813"/>
            <a:ext cx="50800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宋体" panose="02010600030101010101" pitchFamily="2" charset="-122"/>
              </a:rPr>
              <a:t>1.</a:t>
            </a:r>
            <a:r>
              <a:rPr lang="zh-CN" altLang="en-US" sz="2800">
                <a:latin typeface="宋体" panose="02010600030101010101" pitchFamily="2" charset="-122"/>
              </a:rPr>
              <a:t>算出下面图形的周长。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pic>
        <p:nvPicPr>
          <p:cNvPr id="44043" name="图片 -21474826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14400" y="1958975"/>
            <a:ext cx="2082800" cy="120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44" name="Rectangle 3"/>
          <p:cNvSpPr/>
          <p:nvPr/>
        </p:nvSpPr>
        <p:spPr>
          <a:xfrm>
            <a:off x="-317" y="3733483"/>
            <a:ext cx="4564062" cy="6461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indent="749300" eaLnBrk="0" hangingPunct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9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×2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4045" name="矩形 3"/>
          <p:cNvSpPr/>
          <p:nvPr/>
        </p:nvSpPr>
        <p:spPr>
          <a:xfrm>
            <a:off x="5830888" y="1865313"/>
            <a:ext cx="990600" cy="1600200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4046" name="文本框 4"/>
          <p:cNvSpPr/>
          <p:nvPr/>
        </p:nvSpPr>
        <p:spPr>
          <a:xfrm>
            <a:off x="5937250" y="3465513"/>
            <a:ext cx="10350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/>
              <a:t>4</a:t>
            </a:r>
            <a:r>
              <a:rPr lang="zh-CN" altLang="en-US" sz="2400"/>
              <a:t>米</a:t>
            </a:r>
            <a:endParaRPr lang="zh-CN" altLang="en-US" sz="2400"/>
          </a:p>
        </p:txBody>
      </p:sp>
      <p:sp>
        <p:nvSpPr>
          <p:cNvPr id="44047" name="文本框 6"/>
          <p:cNvSpPr/>
          <p:nvPr/>
        </p:nvSpPr>
        <p:spPr>
          <a:xfrm>
            <a:off x="6972300" y="2201863"/>
            <a:ext cx="6873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/>
              <a:t>8</a:t>
            </a:r>
            <a:r>
              <a:rPr lang="zh-CN" altLang="en-US" sz="2400"/>
              <a:t>米</a:t>
            </a:r>
            <a:endParaRPr lang="zh-CN" altLang="en-US" sz="2400"/>
          </a:p>
        </p:txBody>
      </p:sp>
      <p:sp>
        <p:nvSpPr>
          <p:cNvPr id="44048" name="文本框 8"/>
          <p:cNvSpPr/>
          <p:nvPr/>
        </p:nvSpPr>
        <p:spPr>
          <a:xfrm>
            <a:off x="5432425" y="4111625"/>
            <a:ext cx="282257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8+4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）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×2</a:t>
            </a:r>
            <a:endParaRPr lang="zh-CN" altLang="en-US" sz="3600"/>
          </a:p>
        </p:txBody>
      </p:sp>
      <p:sp>
        <p:nvSpPr>
          <p:cNvPr id="44049" name="文本框 9"/>
          <p:cNvSpPr/>
          <p:nvPr/>
        </p:nvSpPr>
        <p:spPr>
          <a:xfrm>
            <a:off x="-108902" y="4292600"/>
            <a:ext cx="374808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49300" eaLnBrk="0" hangingPunct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=14×2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indent="749300" eaLnBrk="0" hangingPunct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   =28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（米）</a:t>
            </a:r>
            <a:endParaRPr lang="zh-CN" altLang="en-US" sz="3600"/>
          </a:p>
        </p:txBody>
      </p:sp>
      <p:sp>
        <p:nvSpPr>
          <p:cNvPr id="44050" name="文本框 10"/>
          <p:cNvSpPr/>
          <p:nvPr/>
        </p:nvSpPr>
        <p:spPr>
          <a:xfrm>
            <a:off x="3852545" y="4652010"/>
            <a:ext cx="408241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749300" eaLnBrk="0" hangingPunct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=12×2</a:t>
            </a:r>
            <a:endParaRPr lang="en-US" altLang="zh-CN" sz="36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indent="749300" eaLnBrk="0" hangingPunct="0"/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   =24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（米）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 fill="hold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 fill="hold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4" grpId="0"/>
      <p:bldP spid="44048" grpId="0"/>
      <p:bldP spid="44049" grpId="0"/>
      <p:bldP spid="44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/>
          <p:nvPr/>
        </p:nvSpPr>
        <p:spPr>
          <a:xfrm>
            <a:off x="1042988" y="3500438"/>
            <a:ext cx="165735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方法一：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Text Box 4"/>
          <p:cNvSpPr/>
          <p:nvPr/>
        </p:nvSpPr>
        <p:spPr>
          <a:xfrm>
            <a:off x="2700338" y="3571875"/>
            <a:ext cx="1655762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3+3+3+3=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9700" name="Text Box 5"/>
          <p:cNvSpPr/>
          <p:nvPr/>
        </p:nvSpPr>
        <p:spPr>
          <a:xfrm>
            <a:off x="4140200" y="3571875"/>
            <a:ext cx="1944688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12</a:t>
            </a:r>
            <a:r>
              <a:rPr kumimoji="0" lang="zh-CN" altLang="en-US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（厘米）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Text Box 6"/>
          <p:cNvSpPr/>
          <p:nvPr/>
        </p:nvSpPr>
        <p:spPr>
          <a:xfrm>
            <a:off x="1042988" y="4365625"/>
            <a:ext cx="15843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方法二：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Text Box 7"/>
          <p:cNvSpPr/>
          <p:nvPr/>
        </p:nvSpPr>
        <p:spPr>
          <a:xfrm>
            <a:off x="2625725" y="4365625"/>
            <a:ext cx="122555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3×4=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29703" name="Text Box 8"/>
          <p:cNvSpPr/>
          <p:nvPr/>
        </p:nvSpPr>
        <p:spPr>
          <a:xfrm>
            <a:off x="3490913" y="4365625"/>
            <a:ext cx="18002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12</a:t>
            </a:r>
            <a:r>
              <a:rPr kumimoji="0" lang="zh-CN" altLang="en-US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（厘米）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9704" name="Group 9"/>
          <p:cNvGrpSpPr/>
          <p:nvPr/>
        </p:nvGrpSpPr>
        <p:grpSpPr>
          <a:xfrm>
            <a:off x="971550" y="1268413"/>
            <a:ext cx="1625600" cy="1625600"/>
            <a:chOff x="1746" y="1434"/>
            <a:chExt cx="1024" cy="1024"/>
          </a:xfrm>
        </p:grpSpPr>
        <p:graphicFrame>
          <p:nvGraphicFramePr>
            <p:cNvPr id="29705" name="Object 10"/>
            <p:cNvGraphicFramePr>
              <a:graphicFrameLocks noChangeAspect="1"/>
            </p:cNvGraphicFramePr>
            <p:nvPr/>
          </p:nvGraphicFramePr>
          <p:xfrm>
            <a:off x="1746" y="1434"/>
            <a:ext cx="1024" cy="10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9" name="" r:id="rId1" imgW="1624965" imgH="1624965" progId="Flash.Movie">
                    <p:embed/>
                  </p:oleObj>
                </mc:Choice>
                <mc:Fallback>
                  <p:oleObj name="" r:id="rId1" imgW="1624965" imgH="1624965" progId="Flash.Movie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746" y="1434"/>
                          <a:ext cx="1024" cy="102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9706" name="Line 11"/>
            <p:cNvCxnSpPr/>
            <p:nvPr/>
          </p:nvCxnSpPr>
          <p:spPr>
            <a:xfrm flipH="1">
              <a:off x="1773" y="1452"/>
              <a:ext cx="0" cy="99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</p:cxnSp>
      </p:grpSp>
      <p:sp>
        <p:nvSpPr>
          <p:cNvPr id="29707" name="Text Box 12"/>
          <p:cNvSpPr/>
          <p:nvPr/>
        </p:nvSpPr>
        <p:spPr>
          <a:xfrm>
            <a:off x="1331913" y="2827338"/>
            <a:ext cx="10795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9708" name="Object 13"/>
          <p:cNvGraphicFramePr>
            <a:graphicFrameLocks noChangeAspect="1"/>
          </p:cNvGraphicFramePr>
          <p:nvPr/>
        </p:nvGraphicFramePr>
        <p:xfrm>
          <a:off x="962025" y="1265238"/>
          <a:ext cx="1625600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" name="" r:id="rId3" imgW="1624965" imgH="1624965" progId="Flash.Movie">
                  <p:embed/>
                </p:oleObj>
              </mc:Choice>
              <mc:Fallback>
                <p:oleObj name="" r:id="rId3" imgW="1624965" imgH="162496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2025" y="1265238"/>
                        <a:ext cx="1625600" cy="1625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9" name="Object 14"/>
          <p:cNvGraphicFramePr>
            <a:graphicFrameLocks noChangeAspect="1"/>
          </p:cNvGraphicFramePr>
          <p:nvPr/>
        </p:nvGraphicFramePr>
        <p:xfrm>
          <a:off x="954088" y="1019175"/>
          <a:ext cx="1895475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" name="" r:id="rId5" imgW="1896110" imgH="1871980" progId="Flash.Movie">
                  <p:embed/>
                </p:oleObj>
              </mc:Choice>
              <mc:Fallback>
                <p:oleObj name="" r:id="rId5" imgW="1896110" imgH="187198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4088" y="1019175"/>
                        <a:ext cx="1895475" cy="18716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0" name="Object 15"/>
          <p:cNvGraphicFramePr>
            <a:graphicFrameLocks noChangeAspect="1"/>
          </p:cNvGraphicFramePr>
          <p:nvPr/>
        </p:nvGraphicFramePr>
        <p:xfrm>
          <a:off x="1076325" y="830263"/>
          <a:ext cx="2060575" cy="206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" r:id="rId7" imgW="2061210" imgH="2061845" progId="Flash.Movie">
                  <p:embed/>
                </p:oleObj>
              </mc:Choice>
              <mc:Fallback>
                <p:oleObj name="" r:id="rId7" imgW="2061210" imgH="206184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6325" y="830263"/>
                        <a:ext cx="2060575" cy="2062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1" name="Object 16"/>
          <p:cNvGraphicFramePr>
            <a:graphicFrameLocks noChangeAspect="1"/>
          </p:cNvGraphicFramePr>
          <p:nvPr/>
        </p:nvGraphicFramePr>
        <p:xfrm>
          <a:off x="1162050" y="685800"/>
          <a:ext cx="2190750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" r:id="rId9" imgW="2191385" imgH="2192020" progId="Flash.Movie">
                  <p:embed/>
                </p:oleObj>
              </mc:Choice>
              <mc:Fallback>
                <p:oleObj name="" r:id="rId9" imgW="2191385" imgH="219202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62050" y="685800"/>
                        <a:ext cx="2190750" cy="21923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2" name="Object 17"/>
          <p:cNvGraphicFramePr>
            <a:graphicFrameLocks noChangeAspect="1"/>
          </p:cNvGraphicFramePr>
          <p:nvPr/>
        </p:nvGraphicFramePr>
        <p:xfrm>
          <a:off x="1311275" y="614363"/>
          <a:ext cx="2257425" cy="225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" r:id="rId11" imgW="2258060" imgH="2258695" progId="Flash.Movie">
                  <p:embed/>
                </p:oleObj>
              </mc:Choice>
              <mc:Fallback>
                <p:oleObj name="" r:id="rId11" imgW="2258060" imgH="225869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311275" y="614363"/>
                        <a:ext cx="2257425" cy="2259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3" name="Object 18"/>
          <p:cNvGraphicFramePr>
            <a:graphicFrameLocks noChangeAspect="1"/>
          </p:cNvGraphicFramePr>
          <p:nvPr/>
        </p:nvGraphicFramePr>
        <p:xfrm>
          <a:off x="1527175" y="614363"/>
          <a:ext cx="2257425" cy="225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" r:id="rId13" imgW="2258060" imgH="2258060" progId="Flash.Movie">
                  <p:embed/>
                </p:oleObj>
              </mc:Choice>
              <mc:Fallback>
                <p:oleObj name="" r:id="rId13" imgW="2258060" imgH="225806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27175" y="614363"/>
                        <a:ext cx="2257425" cy="2257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4" name="Object 19"/>
          <p:cNvGraphicFramePr>
            <a:graphicFrameLocks noChangeAspect="1"/>
          </p:cNvGraphicFramePr>
          <p:nvPr/>
        </p:nvGraphicFramePr>
        <p:xfrm>
          <a:off x="1736725" y="685800"/>
          <a:ext cx="2192338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" r:id="rId15" imgW="2192020" imgH="2192020" progId="Flash.Movie">
                  <p:embed/>
                </p:oleObj>
              </mc:Choice>
              <mc:Fallback>
                <p:oleObj name="" r:id="rId15" imgW="2192020" imgH="219202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736725" y="685800"/>
                        <a:ext cx="2192338" cy="21923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5" name="Object 20"/>
          <p:cNvGraphicFramePr>
            <a:graphicFrameLocks noChangeAspect="1"/>
          </p:cNvGraphicFramePr>
          <p:nvPr/>
        </p:nvGraphicFramePr>
        <p:xfrm>
          <a:off x="2012950" y="830263"/>
          <a:ext cx="2060575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" r:id="rId17" imgW="2061210" imgH="2061210" progId="Flash.Movie">
                  <p:embed/>
                </p:oleObj>
              </mc:Choice>
              <mc:Fallback>
                <p:oleObj name="" r:id="rId17" imgW="2061210" imgH="206121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012950" y="830263"/>
                        <a:ext cx="2060575" cy="2060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6" name="Object 21"/>
          <p:cNvGraphicFramePr>
            <a:graphicFrameLocks noChangeAspect="1"/>
          </p:cNvGraphicFramePr>
          <p:nvPr/>
        </p:nvGraphicFramePr>
        <p:xfrm>
          <a:off x="2274888" y="976313"/>
          <a:ext cx="1870075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" r:id="rId19" imgW="1870710" imgH="1870710" progId="Flash.Movie">
                  <p:embed/>
                </p:oleObj>
              </mc:Choice>
              <mc:Fallback>
                <p:oleObj name="" r:id="rId19" imgW="1870710" imgH="187071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274888" y="976313"/>
                        <a:ext cx="1870075" cy="1870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7" name="Object 22"/>
          <p:cNvGraphicFramePr>
            <a:graphicFrameLocks noChangeAspect="1"/>
          </p:cNvGraphicFramePr>
          <p:nvPr/>
        </p:nvGraphicFramePr>
        <p:xfrm>
          <a:off x="2532063" y="1262063"/>
          <a:ext cx="1625600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" r:id="rId21" imgW="1624965" imgH="1624965" progId="Flash.Movie">
                  <p:embed/>
                </p:oleObj>
              </mc:Choice>
              <mc:Fallback>
                <p:oleObj name="" r:id="rId21" imgW="1624965" imgH="162496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32063" y="1262063"/>
                        <a:ext cx="1625600" cy="1625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8" name="Object 23"/>
          <p:cNvGraphicFramePr>
            <a:graphicFrameLocks noChangeAspect="1"/>
          </p:cNvGraphicFramePr>
          <p:nvPr/>
        </p:nvGraphicFramePr>
        <p:xfrm>
          <a:off x="962025" y="2817813"/>
          <a:ext cx="16256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" r:id="rId22" imgW="1624965" imgH="76200" progId="Flash.Movie">
                  <p:embed/>
                </p:oleObj>
              </mc:Choice>
              <mc:Fallback>
                <p:oleObj name="" r:id="rId22" imgW="1624965" imgH="7620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962025" y="2817813"/>
                        <a:ext cx="1625600" cy="76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9" name="Object 24"/>
          <p:cNvGraphicFramePr>
            <a:graphicFrameLocks noChangeAspect="1"/>
          </p:cNvGraphicFramePr>
          <p:nvPr/>
        </p:nvGraphicFramePr>
        <p:xfrm>
          <a:off x="2835275" y="1020763"/>
          <a:ext cx="1601788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" r:id="rId24" imgW="1601470" imgH="1870075" progId="Flash.Movie">
                  <p:embed/>
                </p:oleObj>
              </mc:Choice>
              <mc:Fallback>
                <p:oleObj name="" r:id="rId24" imgW="1601470" imgH="187007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2835275" y="1020763"/>
                        <a:ext cx="1601788" cy="1870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0" name="Object 25"/>
          <p:cNvGraphicFramePr>
            <a:graphicFrameLocks noChangeAspect="1"/>
          </p:cNvGraphicFramePr>
          <p:nvPr/>
        </p:nvGraphicFramePr>
        <p:xfrm>
          <a:off x="2532063" y="2816225"/>
          <a:ext cx="16256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" r:id="rId26" imgW="1624965" imgH="76200" progId="Flash.Movie">
                  <p:embed/>
                </p:oleObj>
              </mc:Choice>
              <mc:Fallback>
                <p:oleObj name="" r:id="rId26" imgW="1624965" imgH="7620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532063" y="2816225"/>
                        <a:ext cx="1625600" cy="76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1" name="Object 26"/>
          <p:cNvGraphicFramePr>
            <a:graphicFrameLocks noChangeAspect="1"/>
          </p:cNvGraphicFramePr>
          <p:nvPr/>
        </p:nvGraphicFramePr>
        <p:xfrm>
          <a:off x="3165475" y="817563"/>
          <a:ext cx="1531938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" r:id="rId27" imgW="1531620" imgH="2061210" progId="Flash.Movie">
                  <p:embed/>
                </p:oleObj>
              </mc:Choice>
              <mc:Fallback>
                <p:oleObj name="" r:id="rId27" imgW="1531620" imgH="206121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165475" y="817563"/>
                        <a:ext cx="1531938" cy="2060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2" name="Object 27"/>
          <p:cNvGraphicFramePr>
            <a:graphicFrameLocks noChangeAspect="1"/>
          </p:cNvGraphicFramePr>
          <p:nvPr/>
        </p:nvGraphicFramePr>
        <p:xfrm>
          <a:off x="3540125" y="685800"/>
          <a:ext cx="1417638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" r:id="rId29" imgW="1417320" imgH="2192020" progId="Flash.Movie">
                  <p:embed/>
                </p:oleObj>
              </mc:Choice>
              <mc:Fallback>
                <p:oleObj name="" r:id="rId29" imgW="1417320" imgH="219202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540125" y="685800"/>
                        <a:ext cx="1417638" cy="21923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3" name="Object 28"/>
          <p:cNvGraphicFramePr>
            <a:graphicFrameLocks noChangeAspect="1"/>
          </p:cNvGraphicFramePr>
          <p:nvPr/>
        </p:nvGraphicFramePr>
        <p:xfrm>
          <a:off x="3900488" y="614363"/>
          <a:ext cx="1262062" cy="225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" r:id="rId31" imgW="1262380" imgH="2258060" progId="Flash.Movie">
                  <p:embed/>
                </p:oleObj>
              </mc:Choice>
              <mc:Fallback>
                <p:oleObj name="" r:id="rId31" imgW="1262380" imgH="225806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900488" y="614363"/>
                        <a:ext cx="1262062" cy="2257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4" name="Object 29"/>
          <p:cNvGraphicFramePr>
            <a:graphicFrameLocks noChangeAspect="1"/>
          </p:cNvGraphicFramePr>
          <p:nvPr/>
        </p:nvGraphicFramePr>
        <p:xfrm>
          <a:off x="4116388" y="588963"/>
          <a:ext cx="1263650" cy="225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" r:id="rId33" imgW="1263015" imgH="2258060" progId="Flash.Movie">
                  <p:embed/>
                </p:oleObj>
              </mc:Choice>
              <mc:Fallback>
                <p:oleObj name="" r:id="rId33" imgW="1263015" imgH="225806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4116388" y="588963"/>
                        <a:ext cx="1263650" cy="2257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5" name="Object 30"/>
          <p:cNvGraphicFramePr>
            <a:graphicFrameLocks noChangeAspect="1"/>
          </p:cNvGraphicFramePr>
          <p:nvPr/>
        </p:nvGraphicFramePr>
        <p:xfrm>
          <a:off x="4144963" y="657225"/>
          <a:ext cx="1417637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" r:id="rId35" imgW="1417955" imgH="2192020" progId="Flash.Movie">
                  <p:embed/>
                </p:oleObj>
              </mc:Choice>
              <mc:Fallback>
                <p:oleObj name="" r:id="rId35" imgW="1417955" imgH="219202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144963" y="657225"/>
                        <a:ext cx="1417637" cy="21923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6" name="Object 31"/>
          <p:cNvGraphicFramePr>
            <a:graphicFrameLocks noChangeAspect="1"/>
          </p:cNvGraphicFramePr>
          <p:nvPr/>
        </p:nvGraphicFramePr>
        <p:xfrm>
          <a:off x="4116388" y="815975"/>
          <a:ext cx="1531937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" name="" r:id="rId37" imgW="1531620" imgH="2061210" progId="Flash.Movie">
                  <p:embed/>
                </p:oleObj>
              </mc:Choice>
              <mc:Fallback>
                <p:oleObj name="" r:id="rId37" imgW="1531620" imgH="206121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4116388" y="815975"/>
                        <a:ext cx="1531937" cy="2060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7" name="Object 32"/>
          <p:cNvGraphicFramePr>
            <a:graphicFrameLocks noChangeAspect="1"/>
          </p:cNvGraphicFramePr>
          <p:nvPr/>
        </p:nvGraphicFramePr>
        <p:xfrm>
          <a:off x="4116388" y="1003300"/>
          <a:ext cx="1601787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" name="" r:id="rId39" imgW="1601470" imgH="1870075" progId="Flash.Movie">
                  <p:embed/>
                </p:oleObj>
              </mc:Choice>
              <mc:Fallback>
                <p:oleObj name="" r:id="rId39" imgW="1601470" imgH="187007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4116388" y="1003300"/>
                        <a:ext cx="1601787" cy="1870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8" name="Object 33"/>
          <p:cNvGraphicFramePr>
            <a:graphicFrameLocks noChangeAspect="1"/>
          </p:cNvGraphicFramePr>
          <p:nvPr/>
        </p:nvGraphicFramePr>
        <p:xfrm>
          <a:off x="4073525" y="1255713"/>
          <a:ext cx="1625600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" name="" r:id="rId41" imgW="1624965" imgH="1624965" progId="Flash.Movie">
                  <p:embed/>
                </p:oleObj>
              </mc:Choice>
              <mc:Fallback>
                <p:oleObj name="" r:id="rId41" imgW="1624965" imgH="162496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4073525" y="1255713"/>
                        <a:ext cx="1625600" cy="1625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9" name="Object 34"/>
          <p:cNvGraphicFramePr>
            <a:graphicFrameLocks noChangeAspect="1"/>
          </p:cNvGraphicFramePr>
          <p:nvPr/>
        </p:nvGraphicFramePr>
        <p:xfrm>
          <a:off x="4079875" y="2817813"/>
          <a:ext cx="16256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" name="" r:id="rId43" imgW="1624965" imgH="76200" progId="Flash.Movie">
                  <p:embed/>
                </p:oleObj>
              </mc:Choice>
              <mc:Fallback>
                <p:oleObj name="" r:id="rId43" imgW="1624965" imgH="7620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079875" y="2817813"/>
                        <a:ext cx="1625600" cy="76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0" name="Object 35"/>
          <p:cNvGraphicFramePr>
            <a:graphicFrameLocks noChangeAspect="1"/>
          </p:cNvGraphicFramePr>
          <p:nvPr/>
        </p:nvGraphicFramePr>
        <p:xfrm>
          <a:off x="5614988" y="1276350"/>
          <a:ext cx="344487" cy="160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" r:id="rId44" imgW="344805" imgH="1601470" progId="Flash.Movie">
                  <p:embed/>
                </p:oleObj>
              </mc:Choice>
              <mc:Fallback>
                <p:oleObj name="" r:id="rId44" imgW="344805" imgH="160147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5614988" y="1276350"/>
                        <a:ext cx="344487" cy="1601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1" name="Object 36"/>
          <p:cNvGraphicFramePr>
            <a:graphicFrameLocks noChangeAspect="1"/>
          </p:cNvGraphicFramePr>
          <p:nvPr/>
        </p:nvGraphicFramePr>
        <p:xfrm>
          <a:off x="5643563" y="1319213"/>
          <a:ext cx="606425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" r:id="rId46" imgW="605790" imgH="1531620" progId="Flash.Movie">
                  <p:embed/>
                </p:oleObj>
              </mc:Choice>
              <mc:Fallback>
                <p:oleObj name="" r:id="rId46" imgW="605790" imgH="153162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5643563" y="1319213"/>
                        <a:ext cx="606425" cy="15319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2" name="Object 37"/>
          <p:cNvGraphicFramePr>
            <a:graphicFrameLocks noChangeAspect="1"/>
          </p:cNvGraphicFramePr>
          <p:nvPr/>
        </p:nvGraphicFramePr>
        <p:xfrm>
          <a:off x="5641975" y="1414463"/>
          <a:ext cx="850900" cy="141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name="" r:id="rId48" imgW="850265" imgH="1417320" progId="Flash.Movie">
                  <p:embed/>
                </p:oleObj>
              </mc:Choice>
              <mc:Fallback>
                <p:oleObj name="" r:id="rId48" imgW="850265" imgH="141732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5641975" y="1414463"/>
                        <a:ext cx="850900" cy="14176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3" name="Object 38"/>
          <p:cNvGraphicFramePr>
            <a:graphicFrameLocks noChangeAspect="1"/>
          </p:cNvGraphicFramePr>
          <p:nvPr/>
        </p:nvGraphicFramePr>
        <p:xfrm>
          <a:off x="5657850" y="1565275"/>
          <a:ext cx="1071563" cy="126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" name="" r:id="rId50" imgW="1071880" imgH="1262380" progId="Flash.Movie">
                  <p:embed/>
                </p:oleObj>
              </mc:Choice>
              <mc:Fallback>
                <p:oleObj name="" r:id="rId50" imgW="1071880" imgH="126238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1"/>
                      <a:stretch>
                        <a:fillRect/>
                      </a:stretch>
                    </p:blipFill>
                    <p:spPr>
                      <a:xfrm>
                        <a:off x="5657850" y="1565275"/>
                        <a:ext cx="1071563" cy="1262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4" name="Object 39"/>
          <p:cNvGraphicFramePr>
            <a:graphicFrameLocks noChangeAspect="1"/>
          </p:cNvGraphicFramePr>
          <p:nvPr/>
        </p:nvGraphicFramePr>
        <p:xfrm>
          <a:off x="5659438" y="1766888"/>
          <a:ext cx="1262062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" r:id="rId52" imgW="1262380" imgH="1071880" progId="Flash.Movie">
                  <p:embed/>
                </p:oleObj>
              </mc:Choice>
              <mc:Fallback>
                <p:oleObj name="" r:id="rId52" imgW="1262380" imgH="107188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3"/>
                      <a:stretch>
                        <a:fillRect/>
                      </a:stretch>
                    </p:blipFill>
                    <p:spPr>
                      <a:xfrm>
                        <a:off x="5659438" y="1766888"/>
                        <a:ext cx="1262062" cy="10715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5" name="Object 40"/>
          <p:cNvGraphicFramePr>
            <a:graphicFrameLocks noChangeAspect="1"/>
          </p:cNvGraphicFramePr>
          <p:nvPr/>
        </p:nvGraphicFramePr>
        <p:xfrm>
          <a:off x="5659438" y="1982788"/>
          <a:ext cx="1417637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" r:id="rId54" imgW="1417320" imgH="850900" progId="Flash.Movie">
                  <p:embed/>
                </p:oleObj>
              </mc:Choice>
              <mc:Fallback>
                <p:oleObj name="" r:id="rId54" imgW="1417320" imgH="85090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5"/>
                      <a:stretch>
                        <a:fillRect/>
                      </a:stretch>
                    </p:blipFill>
                    <p:spPr>
                      <a:xfrm>
                        <a:off x="5659438" y="1982788"/>
                        <a:ext cx="1417637" cy="850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6" name="Object 41"/>
          <p:cNvGraphicFramePr>
            <a:graphicFrameLocks noChangeAspect="1"/>
          </p:cNvGraphicFramePr>
          <p:nvPr/>
        </p:nvGraphicFramePr>
        <p:xfrm>
          <a:off x="5645150" y="2241550"/>
          <a:ext cx="153193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" name="" r:id="rId56" imgW="1531620" imgH="605790" progId="Flash.Movie">
                  <p:embed/>
                </p:oleObj>
              </mc:Choice>
              <mc:Fallback>
                <p:oleObj name="" r:id="rId56" imgW="1531620" imgH="605790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7"/>
                      <a:stretch>
                        <a:fillRect/>
                      </a:stretch>
                    </p:blipFill>
                    <p:spPr>
                      <a:xfrm>
                        <a:off x="5645150" y="2241550"/>
                        <a:ext cx="1531938" cy="606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7" name="Object 42"/>
          <p:cNvGraphicFramePr>
            <a:graphicFrameLocks noChangeAspect="1"/>
          </p:cNvGraphicFramePr>
          <p:nvPr/>
        </p:nvGraphicFramePr>
        <p:xfrm>
          <a:off x="5649913" y="2514600"/>
          <a:ext cx="1601787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" name="" r:id="rId58" imgW="1601470" imgH="344805" progId="Flash.Movie">
                  <p:embed/>
                </p:oleObj>
              </mc:Choice>
              <mc:Fallback>
                <p:oleObj name="" r:id="rId58" imgW="1601470" imgH="34480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9"/>
                      <a:stretch>
                        <a:fillRect/>
                      </a:stretch>
                    </p:blipFill>
                    <p:spPr>
                      <a:xfrm>
                        <a:off x="5649913" y="2514600"/>
                        <a:ext cx="1601787" cy="344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38" name="Object 43"/>
          <p:cNvGraphicFramePr>
            <a:graphicFrameLocks noChangeAspect="1"/>
          </p:cNvGraphicFramePr>
          <p:nvPr/>
        </p:nvGraphicFramePr>
        <p:xfrm>
          <a:off x="5629275" y="2816225"/>
          <a:ext cx="16256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" name="" r:id="rId60" imgW="1624965" imgH="76835" progId="Flash.Movie">
                  <p:embed/>
                </p:oleObj>
              </mc:Choice>
              <mc:Fallback>
                <p:oleObj name="" r:id="rId60" imgW="1624965" imgH="76835" progId="Flash.Movi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1"/>
                      <a:stretch>
                        <a:fillRect/>
                      </a:stretch>
                    </p:blipFill>
                    <p:spPr>
                      <a:xfrm>
                        <a:off x="5629275" y="2816225"/>
                        <a:ext cx="1625600" cy="76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39" name="Line 44"/>
          <p:cNvCxnSpPr/>
          <p:nvPr/>
        </p:nvCxnSpPr>
        <p:spPr>
          <a:xfrm flipH="1">
            <a:off x="2574925" y="2774950"/>
            <a:ext cx="0" cy="73025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</a:ln>
        </p:spPr>
      </p:cxnSp>
      <p:cxnSp>
        <p:nvCxnSpPr>
          <p:cNvPr id="29740" name="Line 45"/>
          <p:cNvCxnSpPr/>
          <p:nvPr/>
        </p:nvCxnSpPr>
        <p:spPr>
          <a:xfrm flipH="1">
            <a:off x="4116388" y="2774950"/>
            <a:ext cx="0" cy="73025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</a:ln>
        </p:spPr>
      </p:cxnSp>
      <p:cxnSp>
        <p:nvCxnSpPr>
          <p:cNvPr id="29741" name="Line 46"/>
          <p:cNvCxnSpPr/>
          <p:nvPr/>
        </p:nvCxnSpPr>
        <p:spPr>
          <a:xfrm flipH="1">
            <a:off x="5700713" y="2774950"/>
            <a:ext cx="0" cy="73025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</a:ln>
        </p:spPr>
      </p:cxnSp>
      <p:sp>
        <p:nvSpPr>
          <p:cNvPr id="29742" name="Text Box 47"/>
          <p:cNvSpPr/>
          <p:nvPr/>
        </p:nvSpPr>
        <p:spPr>
          <a:xfrm>
            <a:off x="1331913" y="2846388"/>
            <a:ext cx="10795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3" name="Text Box 48"/>
          <p:cNvSpPr/>
          <p:nvPr/>
        </p:nvSpPr>
        <p:spPr>
          <a:xfrm>
            <a:off x="2820988" y="2846388"/>
            <a:ext cx="10795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4" name="Text Box 49"/>
          <p:cNvSpPr/>
          <p:nvPr/>
        </p:nvSpPr>
        <p:spPr>
          <a:xfrm>
            <a:off x="4405313" y="2846388"/>
            <a:ext cx="10795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5" name="Text Box 50"/>
          <p:cNvSpPr/>
          <p:nvPr/>
        </p:nvSpPr>
        <p:spPr>
          <a:xfrm>
            <a:off x="5989638" y="2846388"/>
            <a:ext cx="10795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46" name="AutoShape 52"/>
          <p:cNvSpPr/>
          <p:nvPr/>
        </p:nvSpPr>
        <p:spPr>
          <a:xfrm>
            <a:off x="5724525" y="3357563"/>
            <a:ext cx="2484438" cy="936625"/>
          </a:xfrm>
          <a:prstGeom prst="wedgeRoundRectCallout">
            <a:avLst>
              <a:gd name="adj1" fmla="val -2398"/>
              <a:gd name="adj2" fmla="val 107625"/>
              <a:gd name="adj3" fmla="val 16667"/>
            </a:avLst>
          </a:prstGeom>
          <a:noFill/>
          <a:ln>
            <a:solidFill>
              <a:srgbClr val="FF00FF"/>
            </a:solidFill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2400" b="1">
                <a:solidFill>
                  <a:srgbClr val="0000FF"/>
                </a:solidFill>
              </a:rPr>
              <a:t>有没有什么简便的算法？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  <p:graphicFrame>
        <p:nvGraphicFramePr>
          <p:cNvPr id="29747" name="Object 64"/>
          <p:cNvGraphicFramePr>
            <a:graphicFrameLocks noGrp="1"/>
          </p:cNvGraphicFramePr>
          <p:nvPr>
            <p:ph idx="4294967295"/>
          </p:nvPr>
        </p:nvGraphicFramePr>
        <p:xfrm>
          <a:off x="6986588" y="4508500"/>
          <a:ext cx="1600200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" name="" r:id="rId62" imgW="1600200" imgH="2295525" progId="Photoshop.Image.9">
                  <p:embed/>
                </p:oleObj>
              </mc:Choice>
              <mc:Fallback>
                <p:oleObj name="" r:id="rId62" imgW="1600200" imgH="2295525" progId="Photoshop.Image.9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3"/>
                      <a:stretch>
                        <a:fillRect/>
                      </a:stretch>
                    </p:blipFill>
                    <p:spPr>
                      <a:xfrm>
                        <a:off x="6986588" y="4508500"/>
                        <a:ext cx="1600200" cy="2295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48" name="Line 65"/>
          <p:cNvCxnSpPr/>
          <p:nvPr/>
        </p:nvCxnSpPr>
        <p:spPr>
          <a:xfrm flipH="1">
            <a:off x="2627313" y="4797425"/>
            <a:ext cx="144462" cy="144463"/>
          </a:xfrm>
          <a:prstGeom prst="line">
            <a:avLst/>
          </a:prstGeom>
          <a:noFill/>
          <a:ln>
            <a:solidFill>
              <a:srgbClr val="FF0000"/>
            </a:solidFill>
            <a:round/>
            <a:tailEnd type="triangle"/>
          </a:ln>
        </p:spPr>
      </p:cxnSp>
      <p:cxnSp>
        <p:nvCxnSpPr>
          <p:cNvPr id="29749" name="Line 66"/>
          <p:cNvCxnSpPr/>
          <p:nvPr/>
        </p:nvCxnSpPr>
        <p:spPr>
          <a:xfrm>
            <a:off x="3276600" y="4797425"/>
            <a:ext cx="71438" cy="144463"/>
          </a:xfrm>
          <a:prstGeom prst="line">
            <a:avLst/>
          </a:prstGeom>
          <a:noFill/>
          <a:ln>
            <a:solidFill>
              <a:srgbClr val="FF0000"/>
            </a:solidFill>
            <a:round/>
            <a:tailEnd type="triangle"/>
          </a:ln>
        </p:spPr>
      </p:cxnSp>
      <p:sp>
        <p:nvSpPr>
          <p:cNvPr id="29750" name="Text Box 67"/>
          <p:cNvSpPr/>
          <p:nvPr/>
        </p:nvSpPr>
        <p:spPr>
          <a:xfrm>
            <a:off x="1619250" y="5013325"/>
            <a:ext cx="1295400" cy="3667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边长</a:t>
            </a:r>
            <a:r>
              <a:rPr kumimoji="0" lang="en-US" altLang="zh-CN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1" name="Text Box 68"/>
          <p:cNvSpPr/>
          <p:nvPr/>
        </p:nvSpPr>
        <p:spPr>
          <a:xfrm>
            <a:off x="3203575" y="5013325"/>
            <a:ext cx="1152525" cy="3667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有</a:t>
            </a:r>
            <a:r>
              <a:rPr kumimoji="0" lang="en-US" altLang="zh-CN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4</a:t>
            </a: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条边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2" name="Text Box 70"/>
          <p:cNvSpPr/>
          <p:nvPr/>
        </p:nvSpPr>
        <p:spPr>
          <a:xfrm>
            <a:off x="395288" y="5621338"/>
            <a:ext cx="4537075" cy="701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正方形的周长</a:t>
            </a:r>
            <a:r>
              <a:rPr kumimoji="0" lang="en-US" altLang="zh-CN" sz="4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=</a:t>
            </a:r>
            <a:endParaRPr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29753" name="Text Box 71"/>
          <p:cNvSpPr/>
          <p:nvPr/>
        </p:nvSpPr>
        <p:spPr>
          <a:xfrm>
            <a:off x="3924300" y="5608638"/>
            <a:ext cx="2447925" cy="701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边长</a:t>
            </a:r>
            <a:r>
              <a:rPr kumimoji="0" lang="en-US" altLang="zh-CN" sz="4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×4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9754" name="Text Box 75"/>
          <p:cNvSpPr/>
          <p:nvPr/>
        </p:nvSpPr>
        <p:spPr>
          <a:xfrm>
            <a:off x="1403350" y="395288"/>
            <a:ext cx="6337300" cy="946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7A77"/>
                </a:solidFill>
              </a:rPr>
              <a:t>一个正方形的边长是</a:t>
            </a:r>
            <a:r>
              <a:rPr lang="en-US" altLang="zh-CN" sz="2800" b="1" dirty="0">
                <a:solidFill>
                  <a:srgbClr val="007A77"/>
                </a:solidFill>
              </a:rPr>
              <a:t>3</a:t>
            </a:r>
            <a:r>
              <a:rPr lang="zh-CN" altLang="en-US" sz="2800" b="1" dirty="0">
                <a:solidFill>
                  <a:srgbClr val="007A77"/>
                </a:solidFill>
              </a:rPr>
              <a:t>厘米，它的周长是多少厘米？</a:t>
            </a:r>
            <a:endParaRPr lang="zh-CN" altLang="en-US" sz="2800" b="1" dirty="0">
              <a:solidFill>
                <a:srgbClr val="007A77"/>
              </a:solidFill>
            </a:endParaRPr>
          </a:p>
        </p:txBody>
      </p:sp>
      <p:cxnSp>
        <p:nvCxnSpPr>
          <p:cNvPr id="29756" name="Line 77"/>
          <p:cNvCxnSpPr/>
          <p:nvPr/>
        </p:nvCxnSpPr>
        <p:spPr>
          <a:xfrm flipH="1">
            <a:off x="1023938" y="2781300"/>
            <a:ext cx="0" cy="71438"/>
          </a:xfrm>
          <a:prstGeom prst="line">
            <a:avLst/>
          </a:prstGeom>
          <a:noFill/>
          <a:ln>
            <a:solidFill>
              <a:srgbClr val="FF0000"/>
            </a:solidFill>
            <a:round/>
          </a:ln>
        </p:spPr>
      </p:cxnSp>
      <p:cxnSp>
        <p:nvCxnSpPr>
          <p:cNvPr id="29757" name="Line 78"/>
          <p:cNvCxnSpPr/>
          <p:nvPr/>
        </p:nvCxnSpPr>
        <p:spPr>
          <a:xfrm flipH="1">
            <a:off x="7202488" y="2781300"/>
            <a:ext cx="0" cy="71438"/>
          </a:xfrm>
          <a:prstGeom prst="line">
            <a:avLst/>
          </a:prstGeom>
          <a:noFill/>
          <a:ln>
            <a:solidFill>
              <a:srgbClr val="FF0000"/>
            </a:solidFill>
            <a:round/>
          </a:ln>
        </p:spPr>
      </p:cxnSp>
      <p:sp>
        <p:nvSpPr>
          <p:cNvPr id="29758" name="Text Box 79"/>
          <p:cNvSpPr/>
          <p:nvPr/>
        </p:nvSpPr>
        <p:spPr>
          <a:xfrm>
            <a:off x="250825" y="1916113"/>
            <a:ext cx="935038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59" name="Text Box 80"/>
          <p:cNvSpPr/>
          <p:nvPr/>
        </p:nvSpPr>
        <p:spPr>
          <a:xfrm>
            <a:off x="1403350" y="1341438"/>
            <a:ext cx="935038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0" name="Text Box 81"/>
          <p:cNvSpPr/>
          <p:nvPr/>
        </p:nvSpPr>
        <p:spPr>
          <a:xfrm>
            <a:off x="2555875" y="1844675"/>
            <a:ext cx="935038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3</a:t>
            </a:r>
            <a:r>
              <a:rPr kumimoji="0" lang="zh-CN" altLang="en-US" sz="20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厘米</a:t>
            </a:r>
            <a:endParaRPr lang="zh-CN" altLang="en-US" sz="2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1" name="Text Box 82"/>
          <p:cNvSpPr/>
          <p:nvPr/>
        </p:nvSpPr>
        <p:spPr>
          <a:xfrm>
            <a:off x="538163" y="1773238"/>
            <a:ext cx="50482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？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2" name="Text Box 83"/>
          <p:cNvSpPr/>
          <p:nvPr/>
        </p:nvSpPr>
        <p:spPr>
          <a:xfrm>
            <a:off x="2484438" y="1628775"/>
            <a:ext cx="50482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？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63" name="Text Box 84"/>
          <p:cNvSpPr/>
          <p:nvPr/>
        </p:nvSpPr>
        <p:spPr>
          <a:xfrm>
            <a:off x="1547813" y="1196975"/>
            <a:ext cx="50482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？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 fill="hold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0"/>
                            </p:stCondLst>
                            <p:childTnLst>
                              <p:par>
                                <p:cTn id="12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50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0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500"/>
                            </p:stCondLst>
                            <p:childTnLst>
                              <p:par>
                                <p:cTn id="14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7000"/>
                            </p:stCondLst>
                            <p:childTnLst>
                              <p:par>
                                <p:cTn id="14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7500"/>
                            </p:stCondLst>
                            <p:childTnLst>
                              <p:par>
                                <p:cTn id="15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000"/>
                            </p:stCondLst>
                            <p:childTnLst>
                              <p:par>
                                <p:cTn id="15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5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9000"/>
                            </p:stCondLst>
                            <p:childTnLst>
                              <p:par>
                                <p:cTn id="16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9500"/>
                            </p:stCondLst>
                            <p:childTnLst>
                              <p:par>
                                <p:cTn id="17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9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9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2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29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29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29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29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00"/>
                            </p:stCondLst>
                            <p:childTnLst>
                              <p:par>
                                <p:cTn id="26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2" dur="500" fill="hold"/>
                                        <p:tgtEl>
                                          <p:spTgt spid="2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/>
      <p:bldP spid="29700" grpId="0"/>
      <p:bldP spid="29701" grpId="0"/>
      <p:bldP spid="29702" grpId="0"/>
      <p:bldP spid="29703" grpId="0"/>
      <p:bldP spid="29707" grpId="0"/>
      <p:bldP spid="29742" grpId="0"/>
      <p:bldP spid="29743" grpId="0"/>
      <p:bldP spid="29744" grpId="0"/>
      <p:bldP spid="29745" grpId="0"/>
      <p:bldP spid="29746" grpId="0" animBg="1"/>
      <p:bldP spid="29750" grpId="0"/>
      <p:bldP spid="29751" grpId="0"/>
      <p:bldP spid="29752" grpId="0"/>
      <p:bldP spid="29752" grpId="1"/>
      <p:bldP spid="29752" grpId="2"/>
      <p:bldP spid="29753" grpId="0"/>
      <p:bldP spid="29753" grpId="1"/>
      <p:bldP spid="29753" grpId="2"/>
      <p:bldP spid="29758" grpId="0"/>
      <p:bldP spid="29758" grpId="1"/>
      <p:bldP spid="29759" grpId="0"/>
      <p:bldP spid="29759" grpId="1"/>
      <p:bldP spid="29760" grpId="0"/>
      <p:bldP spid="29760" grpId="1"/>
      <p:bldP spid="29761" grpId="0"/>
      <p:bldP spid="29761" grpId="1"/>
      <p:bldP spid="29762" grpId="0"/>
      <p:bldP spid="29762" grpId="1"/>
      <p:bldP spid="29763" grpId="0"/>
      <p:bldP spid="2976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/>
          <p:nvPr/>
        </p:nvSpPr>
        <p:spPr>
          <a:xfrm>
            <a:off x="611188" y="765175"/>
            <a:ext cx="7993062" cy="946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>
              <a:spcBef>
                <a:spcPct val="50000"/>
              </a:spcBef>
            </a:pPr>
            <a:r>
              <a:rPr lang="en-US" altLang="zh-CN" sz="2800" b="1"/>
              <a:t>       </a:t>
            </a:r>
            <a:r>
              <a:rPr lang="zh-CN" altLang="en-US" sz="2800" b="1"/>
              <a:t>一个正方形的操场，边长是</a:t>
            </a:r>
            <a:r>
              <a:rPr lang="en-US" altLang="zh-CN" sz="2800" b="1"/>
              <a:t>200</a:t>
            </a:r>
            <a:r>
              <a:rPr lang="zh-CN" altLang="en-US" sz="2800" b="1"/>
              <a:t>米。小明每天早上都要沿着操场跑一周，他要跑多少米？</a:t>
            </a:r>
            <a:endParaRPr lang="zh-CN" altLang="en-US" sz="2800" b="1"/>
          </a:p>
        </p:txBody>
      </p:sp>
      <p:sp>
        <p:nvSpPr>
          <p:cNvPr id="36867" name="Rectangle 3"/>
          <p:cNvSpPr/>
          <p:nvPr/>
        </p:nvSpPr>
        <p:spPr>
          <a:xfrm>
            <a:off x="2484438" y="2349500"/>
            <a:ext cx="2663825" cy="2592388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</a:ln>
        </p:spPr>
        <p:txBody>
          <a:bodyPr anchor="ctr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>
              <a:solidFill>
                <a:srgbClr val="007A77"/>
              </a:solidFill>
            </a:endParaRPr>
          </a:p>
        </p:txBody>
      </p:sp>
      <p:pic>
        <p:nvPicPr>
          <p:cNvPr id="36868" name="Picture 4" descr="gif0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7113" y="4292600"/>
            <a:ext cx="762000" cy="809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6869" name="AutoShape 5"/>
          <p:cNvSpPr/>
          <p:nvPr/>
        </p:nvSpPr>
        <p:spPr>
          <a:xfrm>
            <a:off x="2555875" y="5084763"/>
            <a:ext cx="792163" cy="73025"/>
          </a:xfrm>
          <a:prstGeom prst="rightArrow">
            <a:avLst>
              <a:gd name="adj1" fmla="val 50000"/>
              <a:gd name="adj2" fmla="val 271146"/>
            </a:avLst>
          </a:prstGeom>
          <a:solidFill>
            <a:srgbClr val="FF0000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>
              <a:solidFill>
                <a:srgbClr val="007A77"/>
              </a:solidFill>
            </a:endParaRPr>
          </a:p>
        </p:txBody>
      </p:sp>
      <p:cxnSp>
        <p:nvCxnSpPr>
          <p:cNvPr id="36870" name="Line 6"/>
          <p:cNvCxnSpPr/>
          <p:nvPr/>
        </p:nvCxnSpPr>
        <p:spPr>
          <a:xfrm>
            <a:off x="2268538" y="5876925"/>
            <a:ext cx="30241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</a:ln>
        </p:spPr>
      </p:cxnSp>
      <p:cxnSp>
        <p:nvCxnSpPr>
          <p:cNvPr id="36871" name="Line 7"/>
          <p:cNvCxnSpPr/>
          <p:nvPr/>
        </p:nvCxnSpPr>
        <p:spPr>
          <a:xfrm>
            <a:off x="4932363" y="6453188"/>
            <a:ext cx="30241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</a:ln>
        </p:spPr>
      </p:cxnSp>
      <p:sp>
        <p:nvSpPr>
          <p:cNvPr id="36872" name="Text Box 8"/>
          <p:cNvSpPr/>
          <p:nvPr/>
        </p:nvSpPr>
        <p:spPr>
          <a:xfrm>
            <a:off x="2339975" y="5373688"/>
            <a:ext cx="1439863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200×4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3" name="Text Box 9"/>
          <p:cNvSpPr/>
          <p:nvPr/>
        </p:nvSpPr>
        <p:spPr>
          <a:xfrm>
            <a:off x="4787900" y="5949950"/>
            <a:ext cx="3348038" cy="519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答：他要跑</a:t>
            </a:r>
            <a:r>
              <a:rPr kumimoji="0" lang="en-US" altLang="zh-CN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800</a:t>
            </a:r>
            <a:r>
              <a:rPr kumimoji="0" lang="zh-CN" altLang="en-US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米。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4" name="Text Box 10"/>
          <p:cNvSpPr/>
          <p:nvPr/>
        </p:nvSpPr>
        <p:spPr>
          <a:xfrm>
            <a:off x="3348038" y="4581525"/>
            <a:ext cx="793750" cy="3667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/>
            <a:r>
              <a:rPr lang="en-US" altLang="zh-CN"/>
              <a:t>200</a:t>
            </a:r>
            <a:r>
              <a:rPr lang="zh-CN" altLang="en-US"/>
              <a:t>米</a:t>
            </a:r>
            <a:endParaRPr lang="zh-CN" altLang="en-US"/>
          </a:p>
        </p:txBody>
      </p:sp>
      <p:cxnSp>
        <p:nvCxnSpPr>
          <p:cNvPr id="36875" name="Line 11"/>
          <p:cNvCxnSpPr/>
          <p:nvPr/>
        </p:nvCxnSpPr>
        <p:spPr>
          <a:xfrm flipH="1">
            <a:off x="2916238" y="4797425"/>
            <a:ext cx="503237" cy="0"/>
          </a:xfrm>
          <a:prstGeom prst="line">
            <a:avLst/>
          </a:prstGeom>
          <a:noFill/>
          <a:ln>
            <a:solidFill>
              <a:schemeClr val="tx1"/>
            </a:solidFill>
            <a:round/>
            <a:tailEnd type="triangle"/>
          </a:ln>
        </p:spPr>
      </p:cxnSp>
      <p:sp>
        <p:nvSpPr>
          <p:cNvPr id="36879" name="Text Box 70"/>
          <p:cNvSpPr/>
          <p:nvPr/>
        </p:nvSpPr>
        <p:spPr>
          <a:xfrm>
            <a:off x="6011863" y="4054475"/>
            <a:ext cx="1728787" cy="382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正方形的周长</a:t>
            </a:r>
            <a:r>
              <a:rPr kumimoji="0" lang="en-US" altLang="zh-CN" sz="18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=</a:t>
            </a:r>
            <a:endParaRPr lang="en-US" altLang="zh-CN" b="1">
              <a:latin typeface="Arial" panose="020B0604020202020204" pitchFamily="34" charset="0"/>
            </a:endParaRPr>
          </a:p>
        </p:txBody>
      </p:sp>
      <p:sp>
        <p:nvSpPr>
          <p:cNvPr id="36880" name="Text Box 71"/>
          <p:cNvSpPr/>
          <p:nvPr/>
        </p:nvSpPr>
        <p:spPr>
          <a:xfrm>
            <a:off x="7596188" y="4054475"/>
            <a:ext cx="1152525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边长</a:t>
            </a:r>
            <a:r>
              <a:rPr kumimoji="0" lang="en-US" altLang="zh-CN" sz="1800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×4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6881" name="TextBox 19"/>
          <p:cNvSpPr/>
          <p:nvPr/>
        </p:nvSpPr>
        <p:spPr>
          <a:xfrm>
            <a:off x="5651500" y="2492375"/>
            <a:ext cx="576263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A77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想：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82" name="Text Box 8"/>
          <p:cNvSpPr/>
          <p:nvPr/>
        </p:nvSpPr>
        <p:spPr>
          <a:xfrm>
            <a:off x="3635375" y="5373688"/>
            <a:ext cx="1873250" cy="519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=800</a:t>
            </a:r>
            <a:r>
              <a:rPr kumimoji="0" lang="zh-CN" altLang="en-US" sz="2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（米）</a:t>
            </a:r>
            <a:endParaRPr lang="zh-CN" altLang="en-US" sz="2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883" name="组合 22"/>
          <p:cNvGrpSpPr/>
          <p:nvPr/>
        </p:nvGrpSpPr>
        <p:grpSpPr>
          <a:xfrm>
            <a:off x="5795963" y="2924175"/>
            <a:ext cx="3024187" cy="647700"/>
            <a:chOff x="5796136" y="2924944"/>
            <a:chExt cx="3024336" cy="646331"/>
          </a:xfrm>
        </p:grpSpPr>
        <p:cxnSp>
          <p:nvCxnSpPr>
            <p:cNvPr id="36884" name="Line 12"/>
            <p:cNvCxnSpPr/>
            <p:nvPr/>
          </p:nvCxnSpPr>
          <p:spPr>
            <a:xfrm>
              <a:off x="7524328" y="3140968"/>
              <a:ext cx="360040" cy="0"/>
            </a:xfrm>
            <a:prstGeom prst="line">
              <a:avLst/>
            </a:prstGeom>
            <a:noFill/>
            <a:ln>
              <a:solidFill>
                <a:schemeClr val="tx1"/>
              </a:solidFill>
              <a:round/>
              <a:tailEnd type="triangle"/>
            </a:ln>
          </p:spPr>
        </p:cxnSp>
        <p:sp>
          <p:nvSpPr>
            <p:cNvPr id="36885" name="Text Box 70"/>
            <p:cNvSpPr/>
            <p:nvPr/>
          </p:nvSpPr>
          <p:spPr>
            <a:xfrm>
              <a:off x="5796136" y="2924944"/>
              <a:ext cx="3024336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ctr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l">
                <a:spcBef>
                  <a:spcPct val="50000"/>
                </a:spcBef>
              </a:pPr>
              <a:r>
                <a:rPr lang="zh-CN" altLang="en-US" b="1"/>
                <a:t>沿着操场跑一周      就是求这个正方形操场的周长</a:t>
              </a:r>
              <a:endParaRPr lang="en-US" altLang="zh-CN" b="1">
                <a:solidFill>
                  <a:srgbClr val="007A77"/>
                </a:solidFill>
              </a:endParaRPr>
            </a:p>
          </p:txBody>
        </p:sp>
      </p:grpSp>
      <p:cxnSp>
        <p:nvCxnSpPr>
          <p:cNvPr id="36886" name="Line 11"/>
          <p:cNvCxnSpPr/>
          <p:nvPr/>
        </p:nvCxnSpPr>
        <p:spPr>
          <a:xfrm>
            <a:off x="4140200" y="4797425"/>
            <a:ext cx="647700" cy="0"/>
          </a:xfrm>
          <a:prstGeom prst="line">
            <a:avLst/>
          </a:prstGeom>
          <a:noFill/>
          <a:ln>
            <a:solidFill>
              <a:schemeClr val="tx1"/>
            </a:solidFill>
            <a:round/>
            <a:tailEnd type="triangle"/>
          </a:ln>
        </p:spPr>
      </p:cxnSp>
      <p:grpSp>
        <p:nvGrpSpPr>
          <p:cNvPr id="44034" name="组合 2"/>
          <p:cNvGrpSpPr/>
          <p:nvPr/>
        </p:nvGrpSpPr>
        <p:grpSpPr>
          <a:xfrm>
            <a:off x="160274" y="116953"/>
            <a:ext cx="3188208" cy="655080"/>
            <a:chOff x="154796" y="211381"/>
            <a:chExt cx="3071212" cy="709896"/>
          </a:xfrm>
        </p:grpSpPr>
        <p:grpSp>
          <p:nvGrpSpPr>
            <p:cNvPr id="44035" name="圆角矩形 5"/>
            <p:cNvGrpSpPr/>
            <p:nvPr/>
          </p:nvGrpSpPr>
          <p:grpSpPr>
            <a:xfrm>
              <a:off x="154796" y="211381"/>
              <a:ext cx="3071212" cy="709896"/>
              <a:chOff x="160274" y="116953"/>
              <a:chExt cx="3188208" cy="655080"/>
            </a:xfrm>
          </p:grpSpPr>
          <p:pic>
            <p:nvPicPr>
              <p:cNvPr id="44036" name="圆角矩形 5"/>
              <p:cNvPicPr/>
              <p:nvPr>
                <p:custDataLst>
                  <p:tags r:id="rId2"/>
                </p:custDataLst>
              </p:nvPr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160274" y="125857"/>
                <a:ext cx="3188208" cy="6461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4037" name="矩形 44036"/>
              <p:cNvSpPr/>
              <p:nvPr>
                <p:custDataLst>
                  <p:tags r:id="rId4"/>
                </p:custDataLst>
              </p:nvPr>
            </p:nvSpPr>
            <p:spPr>
              <a:xfrm>
                <a:off x="194741" y="116953"/>
                <a:ext cx="3034756" cy="4947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 anchorCtr="0"/>
              <a:lstStyle/>
              <a:p>
                <a:pPr algn="ctr"/>
                <a:endParaRPr lang="zh-CN" altLang="en-US" sz="1600">
                  <a:solidFill>
                    <a:srgbClr val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4038" name="组合 4"/>
            <p:cNvGrpSpPr/>
            <p:nvPr/>
          </p:nvGrpSpPr>
          <p:grpSpPr>
            <a:xfrm>
              <a:off x="269178" y="291079"/>
              <a:ext cx="156003" cy="356111"/>
              <a:chOff x="739078" y="729269"/>
              <a:chExt cx="156003" cy="356111"/>
            </a:xfrm>
          </p:grpSpPr>
          <p:sp>
            <p:nvSpPr>
              <p:cNvPr id="44039" name="椭圆 1"/>
              <p:cNvSpPr/>
              <p:nvPr>
                <p:custDataLst>
                  <p:tags r:id="rId5"/>
                </p:custDataLst>
              </p:nvPr>
            </p:nvSpPr>
            <p:spPr>
              <a:xfrm rot="16200000">
                <a:off x="739165" y="929115"/>
                <a:ext cx="156552" cy="155983"/>
              </a:xfrm>
              <a:prstGeom prst="ellipse">
                <a:avLst/>
              </a:prstGeom>
              <a:gradFill rotWithShape="1">
                <a:gsLst>
                  <a:gs pos="75000">
                    <a:srgbClr val="F2F2F2">
                      <a:alpha val="100000"/>
                    </a:srgbClr>
                  </a:gs>
                  <a:gs pos="54999">
                    <a:srgbClr val="A6A6A6">
                      <a:alpha val="100000"/>
                    </a:srgbClr>
                  </a:gs>
                  <a:gs pos="34999">
                    <a:srgbClr val="F2F2F2">
                      <a:alpha val="100000"/>
                    </a:srgbClr>
                  </a:gs>
                  <a:gs pos="17000">
                    <a:srgbClr val="A6A6A6">
                      <a:alpha val="100000"/>
                    </a:srgbClr>
                  </a:gs>
                  <a:gs pos="0">
                    <a:srgbClr val="FFFFFF">
                      <a:alpha val="100000"/>
                    </a:srgbClr>
                  </a:gs>
                </a:gsLst>
                <a:lin ang="2700000" scaled="1"/>
              </a:gradFill>
              <a:ln w="12700">
                <a:noFill/>
              </a:ln>
              <a:effectLst>
                <a:outerShdw dist="12700" dir="2699999" algn="tl" rotWithShape="0">
                  <a:srgbClr val="000000">
                    <a:alpha val="39999"/>
                  </a:srgbClr>
                </a:outerShdw>
              </a:effectLst>
            </p:spPr>
            <p:txBody>
              <a:bodyPr anchor="ctr" anchorCtr="0"/>
              <a:lstStyle/>
              <a:p>
                <a:pPr algn="ctr"/>
                <a:endParaRPr lang="zh-CN" altLang="en-US" sz="1600">
                  <a:solidFill>
                    <a:srgbClr val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040" name="椭圆 29"/>
              <p:cNvSpPr/>
              <p:nvPr>
                <p:custDataLst>
                  <p:tags r:id="rId6"/>
                </p:custDataLst>
              </p:nvPr>
            </p:nvSpPr>
            <p:spPr>
              <a:xfrm rot="16200000">
                <a:off x="739165" y="729557"/>
                <a:ext cx="156552" cy="155983"/>
              </a:xfrm>
              <a:prstGeom prst="ellipse">
                <a:avLst/>
              </a:prstGeom>
              <a:gradFill rotWithShape="1">
                <a:gsLst>
                  <a:gs pos="75000">
                    <a:srgbClr val="F2F2F2">
                      <a:alpha val="100000"/>
                    </a:srgbClr>
                  </a:gs>
                  <a:gs pos="54999">
                    <a:srgbClr val="A6A6A6">
                      <a:alpha val="100000"/>
                    </a:srgbClr>
                  </a:gs>
                  <a:gs pos="34999">
                    <a:srgbClr val="F2F2F2">
                      <a:alpha val="100000"/>
                    </a:srgbClr>
                  </a:gs>
                  <a:gs pos="17000">
                    <a:srgbClr val="A6A6A6">
                      <a:alpha val="100000"/>
                    </a:srgbClr>
                  </a:gs>
                  <a:gs pos="0">
                    <a:srgbClr val="FFFFFF">
                      <a:alpha val="100000"/>
                    </a:srgbClr>
                  </a:gs>
                </a:gsLst>
                <a:lin ang="2700000" scaled="1"/>
              </a:gradFill>
              <a:ln w="12700">
                <a:noFill/>
              </a:ln>
              <a:effectLst>
                <a:outerShdw dist="12700" dir="2699999" algn="tl" rotWithShape="0">
                  <a:srgbClr val="000000">
                    <a:alpha val="39999"/>
                  </a:srgbClr>
                </a:outerShdw>
              </a:effectLst>
            </p:spPr>
            <p:txBody>
              <a:bodyPr anchor="ctr" anchorCtr="0"/>
              <a:lstStyle/>
              <a:p>
                <a:pPr algn="ctr"/>
                <a:endParaRPr lang="zh-CN" altLang="en-US" sz="1600">
                  <a:solidFill>
                    <a:srgbClr val="FFFFFF"/>
                  </a:solidFill>
                  <a:latin typeface="Calibri" panose="020F0502020204030204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323215" y="190500"/>
            <a:ext cx="3048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</a:rPr>
              <a:t>随堂练习</a:t>
            </a:r>
            <a:endParaRPr lang="zh-CN" altLang="zh-CN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 fill="hold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 fill="hold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 fill="hold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68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09 -0.02312 L 0.28368 -0.02312 L 0.28368 -0.40254 L -0.04167 -0.40254 L -0.04167 -0.02104 L -0.02309 -0.02312 Z" ptsTypes="">
                                      <p:cBhvr>
                                        <p:cTn id="48" dur="5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8"/>
                  </p:tgtEl>
                </p:cond>
              </p:nextCondLst>
            </p:seq>
          </p:childTnLst>
        </p:cTn>
      </p:par>
    </p:tnLst>
    <p:bldLst>
      <p:bldP spid="36872" grpId="0"/>
      <p:bldP spid="36873" grpId="0"/>
      <p:bldP spid="36879" grpId="0"/>
      <p:bldP spid="36880" grpId="0"/>
      <p:bldP spid="36881" grpId="0"/>
      <p:bldP spid="36882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NiMmJkNDE1NzcyMGMzNzE0OGUyMTNlMTY1NTQzNzIifQ=="/>
  <p:tag name="KSO_WPP_MARK_KEY" val="631e89a5-8db4-48d6-a1ff-d16726308a2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  <p:tag name="KSO_WM_UNIT_PLACING_PICTURE_USER_VIEWPORT" val="{&quot;height&quot;:1017.5998649105171,&quot;width&quot;:5020.800587788848}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模板网-WWW.1PPT.COM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scene3d>
          <a:camera prst="legacyObliqueTopLeft"/>
          <a:lightRig rig="legacyNormal3" dir="r"/>
        </a:scene3d>
        <a:sp3d extrusionH="201600" prstMaterial="legacyMatte">
          <a:bevelT w="13500" h="13500" prst="angle"/>
          <a:bevelB w="13500" h="13500" prst="angle"/>
          <a:extrusionClr>
            <a:srgbClr val="0066CC"/>
          </a:extrusionClr>
        </a:sp3d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scene3d>
          <a:camera prst="legacyObliqueTopLeft"/>
          <a:lightRig rig="legacyNormal3" dir="r"/>
        </a:scene3d>
        <a:sp3d extrusionH="201600" prstMaterial="legacyMatte">
          <a:bevelT w="13500" h="13500" prst="angle"/>
          <a:bevelB w="13500" h="13500" prst="angle"/>
          <a:extrusionClr>
            <a:srgbClr val="0066CC"/>
          </a:extrusionClr>
        </a:sp3d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882</Words>
  <Application>WPS 演示</Application>
  <PresentationFormat>全屏显示(4:3)</PresentationFormat>
  <Paragraphs>226</Paragraphs>
  <Slides>13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33</vt:i4>
      </vt:variant>
      <vt:variant>
        <vt:lpstr>幻灯片标题</vt:lpstr>
      </vt:variant>
      <vt:variant>
        <vt:i4>13</vt:i4>
      </vt:variant>
    </vt:vector>
  </HeadingPairs>
  <TitlesOfParts>
    <vt:vector size="61" baseType="lpstr">
      <vt:lpstr>Arial</vt:lpstr>
      <vt:lpstr>宋体</vt:lpstr>
      <vt:lpstr>Wingdings</vt:lpstr>
      <vt:lpstr>汉仪中黑 简</vt:lpstr>
      <vt:lpstr>Calibri</vt:lpstr>
      <vt:lpstr>楷体</vt:lpstr>
      <vt:lpstr>微软雅黑</vt:lpstr>
      <vt:lpstr>黑体</vt:lpstr>
      <vt:lpstr>Times New Roman</vt:lpstr>
      <vt:lpstr>等线</vt:lpstr>
      <vt:lpstr>Arial Unicode MS</vt:lpstr>
      <vt:lpstr>Arial</vt:lpstr>
      <vt:lpstr>Wingdings</vt:lpstr>
      <vt:lpstr>Arial Unicode MS</vt:lpstr>
      <vt:lpstr>第一PPT模板网-WWW.1PPT.COM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Photoshop.Image.9</vt:lpstr>
      <vt:lpstr>Flash.Movie</vt:lpstr>
      <vt:lpstr>Flash.Movie</vt:lpstr>
      <vt:lpstr>Flash.Movie</vt:lpstr>
      <vt:lpstr>Flash.Movie</vt:lpstr>
      <vt:lpstr>Flash.Movie</vt:lpstr>
      <vt:lpstr>Flash.Movie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cp:lastPrinted>2023-01-04T14:01:00Z</cp:lastPrinted>
  <dcterms:created xsi:type="dcterms:W3CDTF">2023-01-04T14:01:00Z</dcterms:created>
  <dcterms:modified xsi:type="dcterms:W3CDTF">2023-10-31T06:34:47Z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7D80A9CC462E469191BF7662CA7AFC5C_12</vt:lpwstr>
  </property>
  <property fmtid="{D5CDD505-2E9C-101B-9397-08002B2CF9AE}" pid="7" name="KSOProductBuildVer">
    <vt:lpwstr>2052-12.1.0.15712</vt:lpwstr>
  </property>
</Properties>
</file>