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3" r:id="rId5"/>
    <p:sldId id="265" r:id="rId6"/>
    <p:sldId id="266" r:id="rId7"/>
    <p:sldId id="318" r:id="rId8"/>
    <p:sldId id="270" r:id="rId9"/>
    <p:sldId id="319" r:id="rId10"/>
    <p:sldId id="309" r:id="rId11"/>
    <p:sldId id="310" r:id="rId12"/>
    <p:sldId id="271" r:id="rId13"/>
    <p:sldId id="272" r:id="rId14"/>
    <p:sldId id="311" r:id="rId15"/>
    <p:sldId id="312" r:id="rId16"/>
    <p:sldId id="305" r:id="rId17"/>
    <p:sldId id="313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398" y="-6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5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73A6B-BB26-4B12-BFB8-2B873AE122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5701FA-A99B-4EA7-BD9A-49A04217BC0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新知探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6BAB08-D03A-4FEF-8092-001CB785BB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AB37BB-E8A6-440B-8775-2A002C97BC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cover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png"/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8.jpeg"/><Relationship Id="rId6" Type="http://schemas.openxmlformats.org/officeDocument/2006/relationships/image" Target="../media/image7.png"/><Relationship Id="rId5" Type="http://schemas.microsoft.com/office/2007/relationships/media" Target="../media/media1.mp3"/><Relationship Id="rId4" Type="http://schemas.openxmlformats.org/officeDocument/2006/relationships/audio" Target="NULL" TargetMode="Externa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tags" Target="../tags/tag3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1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0" y="1768752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D0500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Aa甜食主义" panose="02010600010101010101" pitchFamily="2" charset="-122"/>
              </a:rPr>
              <a:t>蚂蚁做操</a:t>
            </a:r>
            <a:endParaRPr lang="zh-CN" altLang="en-US" sz="9600" b="1" spc="300" dirty="0">
              <a:ln w="9525">
                <a:solidFill>
                  <a:schemeClr val="bg1"/>
                </a:solidFill>
                <a:prstDash val="solid"/>
              </a:ln>
              <a:solidFill>
                <a:srgbClr val="D05009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a甜食主义" panose="0201060001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1157" y="342265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7165" y="562610"/>
            <a:ext cx="3865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北师大版三年级上册</a:t>
            </a:r>
            <a:r>
              <a:rPr lang="en-US" altLang="zh-CN" sz="200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第六单元</a:t>
            </a:r>
            <a:r>
              <a:rPr lang="en-US" altLang="zh-CN" sz="200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endParaRPr lang="zh-CN" altLang="en-US" sz="200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995420"/>
            <a:ext cx="2862580" cy="28625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8882" y="3474882"/>
            <a:ext cx="3383118" cy="338311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125595" y="342265"/>
            <a:ext cx="3819525" cy="1228090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剪去单角的矩形 4"/>
          <p:cNvSpPr/>
          <p:nvPr/>
        </p:nvSpPr>
        <p:spPr>
          <a:xfrm>
            <a:off x="3265170" y="2174240"/>
            <a:ext cx="6694805" cy="3884930"/>
          </a:xfrm>
          <a:prstGeom prst="snip1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4"/>
                </a:solidFill>
              </a14:hiddenFill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211455" y="3134360"/>
            <a:ext cx="3285490" cy="38963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351405" y="911860"/>
            <a:ext cx="72174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列竖式计算时应该注意什么问题呢？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56965" y="2409190"/>
            <a:ext cx="604329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0" dirty="0">
                <a:latin typeface="楷体" panose="02010609060101010101" pitchFamily="49" charset="-122"/>
                <a:ea typeface="楷体" panose="02010609060101010101" pitchFamily="49" charset="-122"/>
              </a:rPr>
              <a:t>不管是几位数乘一位数，首先相同数位要对齐，然后从个位算起，用一位数分别去乘另一个乘数的每一位，乘到哪一位积就写在哪一位的下面。</a:t>
            </a:r>
            <a:endParaRPr lang="zh-CN" altLang="en-US" sz="36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78210" y="5612765"/>
            <a:ext cx="1245235" cy="1245235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4920" y="600075"/>
            <a:ext cx="3202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快乐练一练</a:t>
            </a:r>
            <a:endParaRPr lang="zh-CN" altLang="en-US" sz="3600" b="1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77905" y="5594985"/>
            <a:ext cx="1263015" cy="12630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36245" y="438150"/>
            <a:ext cx="969010" cy="969010"/>
          </a:xfrm>
          <a:prstGeom prst="rect">
            <a:avLst/>
          </a:prstGeom>
        </p:spPr>
      </p:pic>
      <p:grpSp>
        <p:nvGrpSpPr>
          <p:cNvPr id="97" name="组合 96"/>
          <p:cNvGrpSpPr/>
          <p:nvPr/>
        </p:nvGrpSpPr>
        <p:grpSpPr>
          <a:xfrm>
            <a:off x="571500" y="2787015"/>
            <a:ext cx="4845050" cy="1156335"/>
            <a:chOff x="2719" y="3654"/>
            <a:chExt cx="15921" cy="1693"/>
          </a:xfrm>
        </p:grpSpPr>
        <p:sp>
          <p:nvSpPr>
            <p:cNvPr id="49" name="椭圆 48"/>
            <p:cNvSpPr/>
            <p:nvPr/>
          </p:nvSpPr>
          <p:spPr>
            <a:xfrm>
              <a:off x="2723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934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116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326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7510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721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9902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11113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2306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3516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14698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5904" y="3654"/>
              <a:ext cx="732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719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930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111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6322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506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8716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9898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1109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2301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3512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4694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5904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16834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16834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17912" y="4737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17912" y="3654"/>
              <a:ext cx="728" cy="610"/>
            </a:xfrm>
            <a:prstGeom prst="ellipse">
              <a:avLst/>
            </a:prstGeom>
            <a:solidFill>
              <a:schemeClr val="tx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2291080" y="1728470"/>
            <a:ext cx="1753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14×2=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622675" y="1728470"/>
            <a:ext cx="69024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710305" y="1792605"/>
            <a:ext cx="533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1" name="组合 83"/>
          <p:cNvGrpSpPr/>
          <p:nvPr/>
        </p:nvGrpSpPr>
        <p:grpSpPr>
          <a:xfrm>
            <a:off x="5877560" y="2787015"/>
            <a:ext cx="5593080" cy="1165860"/>
            <a:chOff x="1684984" y="4387190"/>
            <a:chExt cx="4815842" cy="1143008"/>
          </a:xfrm>
          <a:solidFill>
            <a:schemeClr val="tx1"/>
          </a:solidFill>
        </p:grpSpPr>
        <p:sp>
          <p:nvSpPr>
            <p:cNvPr id="102" name="椭圆 101"/>
            <p:cNvSpPr/>
            <p:nvPr/>
          </p:nvSpPr>
          <p:spPr>
            <a:xfrm>
              <a:off x="1686510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2105422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2514270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2933182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34280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761718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17056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4589478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002154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542106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5829914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624882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1684984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2103896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2512744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2931656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34128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760192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16904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4587952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5000628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541954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828388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624730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1684984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2103896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2512744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2931656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334128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760192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2" name="椭圆 131"/>
            <p:cNvSpPr/>
            <p:nvPr/>
          </p:nvSpPr>
          <p:spPr>
            <a:xfrm>
              <a:off x="416904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4587952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5000628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541954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5828388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624730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0" name="文本框 149"/>
          <p:cNvSpPr txBox="1"/>
          <p:nvPr/>
        </p:nvSpPr>
        <p:spPr>
          <a:xfrm>
            <a:off x="7325360" y="1733550"/>
            <a:ext cx="1753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12×3=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582025" y="1759585"/>
            <a:ext cx="69024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文本框 151"/>
          <p:cNvSpPr txBox="1"/>
          <p:nvPr/>
        </p:nvSpPr>
        <p:spPr>
          <a:xfrm>
            <a:off x="8644255" y="1795145"/>
            <a:ext cx="533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457835" y="2647315"/>
            <a:ext cx="3681730" cy="149669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4139565" y="2646680"/>
            <a:ext cx="1396365" cy="149733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5810250" y="2623820"/>
            <a:ext cx="4765040" cy="149669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10575290" y="2623185"/>
            <a:ext cx="1043305" cy="149733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52" grpId="0"/>
      <p:bldP spid="153" grpId="0" animBg="1"/>
      <p:bldP spid="154" grpId="0" animBg="1"/>
      <p:bldP spid="155" grpId="0" animBg="1"/>
      <p:bldP spid="1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526280" y="1247775"/>
            <a:ext cx="2314258" cy="584200"/>
            <a:chOff x="7693" y="1005"/>
            <a:chExt cx="3645" cy="920"/>
          </a:xfrm>
        </p:grpSpPr>
        <p:sp>
          <p:nvSpPr>
            <p:cNvPr id="15378" name="TextBox 84"/>
            <p:cNvSpPr txBox="1"/>
            <p:nvPr/>
          </p:nvSpPr>
          <p:spPr>
            <a:xfrm>
              <a:off x="7693" y="1005"/>
              <a:ext cx="3205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/>
              <a:r>
                <a:rPr lang="en-US" altLang="zh-CN" sz="3200" b="1">
                  <a:latin typeface="Arial" panose="020B0604020202020204" pitchFamily="34" charset="0"/>
                  <a:ea typeface="宋体" panose="02010600030101010101" pitchFamily="2" charset="-122"/>
                </a:rPr>
                <a:t>13×3</a:t>
              </a:r>
              <a:r>
                <a:rPr lang="zh-CN" altLang="en-US" sz="3200">
                  <a:latin typeface="Arial" panose="020B0604020202020204" pitchFamily="34" charset="0"/>
                  <a:ea typeface="宋体" panose="02010600030101010101" pitchFamily="2" charset="-122"/>
                </a:rPr>
                <a:t>＝</a:t>
              </a:r>
              <a:endParaRPr lang="zh-CN" altLang="en-US" sz="32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10275" y="1005"/>
              <a:ext cx="1063" cy="92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3" name="表格 10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66190" y="2444750"/>
          <a:ext cx="217360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535"/>
                <a:gridCol w="724535"/>
                <a:gridCol w="724535"/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×</a:t>
                      </a:r>
                      <a:endParaRPr lang="en-US" altLang="zh-CN" sz="2800" b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TextBox 103"/>
          <p:cNvSpPr txBox="1"/>
          <p:nvPr/>
        </p:nvSpPr>
        <p:spPr>
          <a:xfrm>
            <a:off x="2002790" y="2444433"/>
            <a:ext cx="6826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731453" y="2444433"/>
            <a:ext cx="6842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274128" y="2957195"/>
            <a:ext cx="6842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83393" y="2409508"/>
            <a:ext cx="503238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en-US" altLang="zh-CN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kumimoji="0" lang="en-US" altLang="zh-CN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783330" y="2895283"/>
            <a:ext cx="5762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×</a:t>
            </a:r>
            <a:endParaRPr lang="en-US" altLang="zh-CN" sz="32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696143" y="2895283"/>
            <a:ext cx="57626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3699193" y="3479483"/>
            <a:ext cx="1727200" cy="158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4777105" y="2409508"/>
            <a:ext cx="503238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en-US" altLang="zh-CN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endParaRPr kumimoji="0" lang="en-US" altLang="zh-CN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780280" y="3481070"/>
            <a:ext cx="503238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en-US" altLang="zh-CN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</a:t>
            </a:r>
            <a:endParaRPr kumimoji="0" lang="en-US" altLang="zh-CN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283393" y="3966845"/>
            <a:ext cx="503238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en-US" altLang="zh-CN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endParaRPr kumimoji="0" lang="en-US" altLang="zh-CN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777105" y="3966845"/>
            <a:ext cx="503238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en-US" altLang="zh-CN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</a:t>
            </a:r>
            <a:endParaRPr kumimoji="0" lang="en-US" altLang="zh-CN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3711893" y="4536758"/>
            <a:ext cx="1728788" cy="158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848418" y="3966845"/>
            <a:ext cx="504825" cy="5835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0" hangingPunct="0">
              <a:buClrTx/>
              <a:buSzTx/>
              <a:buFontTx/>
              <a:defRPr/>
            </a:pPr>
            <a:r>
              <a:rPr kumimoji="0" lang="zh-CN" altLang="en-US" sz="3200" b="1" kern="1200" cap="none" spc="60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＋</a:t>
            </a:r>
            <a:endParaRPr kumimoji="0" lang="zh-CN" altLang="en-US" sz="3200" b="1" kern="1200" cap="none" spc="60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 rot="5400000">
            <a:off x="2975928" y="3617595"/>
            <a:ext cx="252413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箭头连接符 125"/>
          <p:cNvCxnSpPr/>
          <p:nvPr/>
        </p:nvCxnSpPr>
        <p:spPr>
          <a:xfrm>
            <a:off x="3103245" y="3735070"/>
            <a:ext cx="603885" cy="1016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rot="5400000">
            <a:off x="2029778" y="3850958"/>
            <a:ext cx="719138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箭头连接符 127"/>
          <p:cNvCxnSpPr/>
          <p:nvPr/>
        </p:nvCxnSpPr>
        <p:spPr>
          <a:xfrm flipV="1">
            <a:off x="2376170" y="4182745"/>
            <a:ext cx="1288415" cy="14605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183380" y="4641850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70755" y="4641850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5283835" y="3763010"/>
            <a:ext cx="767080" cy="2032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5283835" y="4310380"/>
            <a:ext cx="767080" cy="2032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151370" y="4064635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51370" y="3454400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65850" y="3454400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65850" y="4064635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578600" y="4029075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×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8600" y="3454400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×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63535" y="1694180"/>
            <a:ext cx="1426845" cy="4315460"/>
          </a:xfrm>
          <a:prstGeom prst="rect">
            <a:avLst/>
          </a:prstGeom>
        </p:spPr>
      </p:pic>
      <p:cxnSp>
        <p:nvCxnSpPr>
          <p:cNvPr id="18" name="直接箭头连接符 17"/>
          <p:cNvCxnSpPr/>
          <p:nvPr/>
        </p:nvCxnSpPr>
        <p:spPr>
          <a:xfrm flipH="1">
            <a:off x="7746365" y="2366645"/>
            <a:ext cx="363220" cy="126047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7757160" y="4290060"/>
            <a:ext cx="39497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326245" y="2890520"/>
            <a:ext cx="182753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>
                <a:sym typeface="+mn-ea"/>
              </a:rPr>
              <a:t>   </a:t>
            </a:r>
            <a:r>
              <a:rPr lang="en-US" altLang="zh-CN" b="1">
                <a:sym typeface="+mn-ea"/>
              </a:rPr>
              <a:t>  </a:t>
            </a: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   3                        ×     3</a:t>
            </a:r>
            <a:r>
              <a:rPr lang="en-US" altLang="zh-CN" sz="3200" b="1">
                <a:sym typeface="+mn-ea"/>
              </a:rPr>
              <a:t> </a:t>
            </a:r>
            <a:r>
              <a:rPr lang="en-US" altLang="zh-CN" sz="3200">
                <a:sym typeface="+mn-ea"/>
              </a:rPr>
              <a:t>  </a:t>
            </a:r>
            <a:r>
              <a:rPr lang="en-US" altLang="zh-CN">
                <a:sym typeface="+mn-ea"/>
              </a:rPr>
              <a:t> </a:t>
            </a:r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580880" y="4016375"/>
            <a:ext cx="1572895" cy="1270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9895205" y="4129405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0628630" y="4129405"/>
            <a:ext cx="513080" cy="51244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77905" y="5594985"/>
            <a:ext cx="1263015" cy="12630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036445" y="299974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33675" y="302260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87440" y="130937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38295" y="464185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96460" y="464185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106160" y="349250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91680" y="348107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06160" y="407797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091680" y="4090670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568940" y="4152265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835515" y="4152265"/>
            <a:ext cx="632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77905" y="5594985"/>
            <a:ext cx="1263015" cy="12630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61155"/>
            <a:ext cx="2696845" cy="26968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64515" y="628015"/>
            <a:ext cx="63277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ea typeface="宋体" panose="02010600030101010101" pitchFamily="2" charset="-122"/>
              </a:rPr>
              <a:t>（拓展延伸）算式中的图形代表什么数？</a:t>
            </a:r>
            <a:endParaRPr lang="zh-CN" altLang="en-US" sz="2800" b="1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0615" y="1555750"/>
            <a:ext cx="7219315" cy="2974340"/>
          </a:xfrm>
          <a:prstGeom prst="rect">
            <a:avLst/>
          </a:prstGeom>
        </p:spPr>
      </p:pic>
      <p:sp>
        <p:nvSpPr>
          <p:cNvPr id="4" name="五角星 3"/>
          <p:cNvSpPr/>
          <p:nvPr/>
        </p:nvSpPr>
        <p:spPr>
          <a:xfrm>
            <a:off x="3346450" y="4615180"/>
            <a:ext cx="497205" cy="43624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04615" y="4615180"/>
            <a:ext cx="325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657465" y="4724400"/>
            <a:ext cx="354965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290695" y="4615180"/>
            <a:ext cx="40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58150" y="4615180"/>
            <a:ext cx="325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44230" y="4615180"/>
            <a:ext cx="40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7626985" y="5304790"/>
            <a:ext cx="385445" cy="294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042910" y="5160010"/>
            <a:ext cx="325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28990" y="5160010"/>
            <a:ext cx="40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53695" y="2177415"/>
            <a:ext cx="4338955" cy="433895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62405" y="958215"/>
            <a:ext cx="92678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ea typeface="宋体" panose="02010600030101010101" pitchFamily="2" charset="-122"/>
              </a:rPr>
              <a:t>通过这节课的学习，你学到了什么？还有什么疑问？</a:t>
            </a:r>
            <a:endParaRPr lang="zh-CN" altLang="en-US" sz="3200" b="1" dirty="0">
              <a:ea typeface="宋体" panose="02010600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181600" y="2302510"/>
            <a:ext cx="6179820" cy="4009390"/>
            <a:chOff x="8656" y="3786"/>
            <a:chExt cx="9732" cy="6314"/>
          </a:xfrm>
        </p:grpSpPr>
        <p:grpSp>
          <p:nvGrpSpPr>
            <p:cNvPr id="7" name="组合 6"/>
            <p:cNvGrpSpPr/>
            <p:nvPr/>
          </p:nvGrpSpPr>
          <p:grpSpPr>
            <a:xfrm>
              <a:off x="8656" y="3786"/>
              <a:ext cx="9732" cy="6315"/>
              <a:chOff x="7698" y="3750"/>
              <a:chExt cx="9732" cy="6315"/>
            </a:xfrm>
          </p:grpSpPr>
          <p:sp>
            <p:nvSpPr>
              <p:cNvPr id="5" name="剪去单角的矩形 4"/>
              <p:cNvSpPr/>
              <p:nvPr/>
            </p:nvSpPr>
            <p:spPr>
              <a:xfrm>
                <a:off x="7698" y="3750"/>
                <a:ext cx="9089" cy="5735"/>
              </a:xfrm>
              <a:prstGeom prst="snip1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:endParaRPr lang="zh-CN" altLang="en-US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5525" y="8160"/>
                <a:ext cx="1905" cy="1905"/>
              </a:xfrm>
              <a:prstGeom prst="rect">
                <a:avLst/>
              </a:prstGeom>
            </p:spPr>
          </p:pic>
        </p:grpSp>
        <p:sp>
          <p:nvSpPr>
            <p:cNvPr id="10" name="文本框 9"/>
            <p:cNvSpPr txBox="1"/>
            <p:nvPr/>
          </p:nvSpPr>
          <p:spPr>
            <a:xfrm>
              <a:off x="9535" y="4169"/>
              <a:ext cx="694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列竖式计算时应该注意什么问题呢？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311" y="4984"/>
              <a:ext cx="7395" cy="4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dirty="0"/>
                <a:t>    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不管是几位数乘一位数，首先相同数位要对齐，然后从个位算起，用一位数分别去乘另一个乘数的每一位，乘到哪一位积就写在哪一位的下面。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3283978" y="2002668"/>
            <a:ext cx="6047740" cy="186118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5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D05009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Aa甜食主义" panose="02010600010101010101" pitchFamily="2" charset="-122"/>
              </a:rPr>
              <a:t>下课啦！</a:t>
            </a:r>
            <a:endParaRPr lang="zh-CN" altLang="en-US" sz="11500" b="1">
              <a:ln w="9525">
                <a:solidFill>
                  <a:schemeClr val="bg1"/>
                </a:solidFill>
                <a:prstDash val="solid"/>
              </a:ln>
              <a:solidFill>
                <a:srgbClr val="D05009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a甜食主义" panose="0201060001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1157" y="342265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995420"/>
            <a:ext cx="2862580" cy="28625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4060" y="3070225"/>
            <a:ext cx="3959860" cy="39598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125595" y="342265"/>
            <a:ext cx="3819525" cy="1228090"/>
          </a:xfrm>
          <a:prstGeom prst="rect">
            <a:avLst/>
          </a:prstGeom>
        </p:spPr>
      </p:pic>
      <p:pic>
        <p:nvPicPr>
          <p:cNvPr id="23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312400" y="106172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54647" y="342265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2" name="图片 1" descr="4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71028" y="1704658"/>
            <a:ext cx="8650287" cy="250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22395" y="97790"/>
            <a:ext cx="3819525" cy="1228090"/>
          </a:xfrm>
          <a:prstGeom prst="rect">
            <a:avLst/>
          </a:prstGeom>
        </p:spPr>
      </p:pic>
      <p:pic>
        <p:nvPicPr>
          <p:cNvPr id="6" name="2-200RG33050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>
                  <p14:trim end="2326.000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56910" y="830580"/>
            <a:ext cx="495300" cy="4953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86635" y="4584065"/>
            <a:ext cx="816546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说一说：你看到了哪些数学信息？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54965" y="4034790"/>
            <a:ext cx="1705610" cy="248094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11" name="直接箭头连接符 10"/>
          <p:cNvCxnSpPr/>
          <p:nvPr/>
        </p:nvCxnSpPr>
        <p:spPr>
          <a:xfrm>
            <a:off x="2379345" y="4361815"/>
            <a:ext cx="7870825" cy="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ash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0452100" y="4034790"/>
            <a:ext cx="709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en-US" altLang="zh-CN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箭头连接符 13"/>
          <p:cNvCxnSpPr>
            <a:stCxn id="13" idx="0"/>
          </p:cNvCxnSpPr>
          <p:nvPr/>
        </p:nvCxnSpPr>
        <p:spPr>
          <a:xfrm flipH="1" flipV="1">
            <a:off x="10463530" y="1906905"/>
            <a:ext cx="343535" cy="2127885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ash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179050" y="1200150"/>
            <a:ext cx="5473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22395" y="4645660"/>
            <a:ext cx="4624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一行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只蚂蚁，有</a:t>
            </a: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行。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71345" y="5167630"/>
            <a:ext cx="94234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你能根据这些数学信息提出一个数学问题吗？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00170" y="5198110"/>
            <a:ext cx="4209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一共有多少只蚂蚁？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30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0" grpId="0"/>
      <p:bldP spid="10" grpId="1"/>
      <p:bldP spid="13" grpId="0"/>
      <p:bldP spid="16" grpId="0"/>
      <p:bldP spid="17" grpId="0"/>
      <p:bldP spid="100" grpId="0"/>
      <p:bldP spid="10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2" name="图片 1" descr="4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92530" y="2161540"/>
            <a:ext cx="9805035" cy="2834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76960" y="740410"/>
            <a:ext cx="38138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一共有多少只蚂蚁？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23" name="组合 83"/>
          <p:cNvGrpSpPr/>
          <p:nvPr/>
        </p:nvGrpSpPr>
        <p:grpSpPr>
          <a:xfrm>
            <a:off x="1675765" y="2371090"/>
            <a:ext cx="8837930" cy="2415540"/>
            <a:chOff x="1684984" y="4387190"/>
            <a:chExt cx="4815842" cy="1571636"/>
          </a:xfrm>
          <a:solidFill>
            <a:schemeClr val="tx1"/>
          </a:solidFill>
        </p:grpSpPr>
        <p:sp>
          <p:nvSpPr>
            <p:cNvPr id="32" name="椭圆 31"/>
            <p:cNvSpPr/>
            <p:nvPr/>
          </p:nvSpPr>
          <p:spPr>
            <a:xfrm>
              <a:off x="1686510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105422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514270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933182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34280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761718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17056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589478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002154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42106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829914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248826" y="4387190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684984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103896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2512744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931656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34128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760192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16904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587952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000628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41954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828388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6247300" y="4834822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684984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103896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512744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931656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34128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760192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416904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4587952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5000628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541954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828388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6247300" y="5278198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684984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2103896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2512744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2931656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341280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760192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4169040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4587952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5000628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5419540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5828388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6247300" y="5706826"/>
              <a:ext cx="252000" cy="252000"/>
            </a:xfrm>
            <a:prstGeom prst="ellipse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17910" y="5594985"/>
            <a:ext cx="1263015" cy="1263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47650" y="342900"/>
            <a:ext cx="1171575" cy="1171575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占位符 20"/>
          <p:cNvSpPr txBox="1"/>
          <p:nvPr/>
        </p:nvSpPr>
        <p:spPr>
          <a:xfrm>
            <a:off x="850043" y="337646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团队合作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0"/>
            <a:ext cx="996315" cy="9963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5935" y="1577339"/>
            <a:ext cx="5576392" cy="4727767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617970" y="203835"/>
            <a:ext cx="4939665" cy="2423160"/>
            <a:chOff x="10533" y="289"/>
            <a:chExt cx="7779" cy="3816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2284" y="289"/>
              <a:ext cx="4276" cy="2811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10533" y="3283"/>
              <a:ext cx="777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团队合作要求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17970" y="2722880"/>
            <a:ext cx="5325110" cy="3042920"/>
            <a:chOff x="10422" y="4288"/>
            <a:chExt cx="8386" cy="4792"/>
          </a:xfrm>
        </p:grpSpPr>
        <p:sp>
          <p:nvSpPr>
            <p:cNvPr id="58" name="单圆角矩形 57"/>
            <p:cNvSpPr/>
            <p:nvPr/>
          </p:nvSpPr>
          <p:spPr>
            <a:xfrm>
              <a:off x="10422" y="4288"/>
              <a:ext cx="8386" cy="4792"/>
            </a:xfrm>
            <a:prstGeom prst="round1Rect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845" y="4868"/>
              <a:ext cx="7788" cy="36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1.</a:t>
              </a:r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独立思考，完成学习单第一题；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r>
                <a:rPr lang="en-US" altLang="zh-CN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2.</a:t>
              </a:r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团队内交流你的想法；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r>
                <a:rPr lang="en-US" altLang="zh-CN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3.</a:t>
              </a:r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队长分配汇报任务。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11250" y="417830"/>
            <a:ext cx="5106035" cy="28295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30365" y="417830"/>
            <a:ext cx="5063490" cy="28295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0365" y="3551555"/>
            <a:ext cx="5063490" cy="2811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617220" y="3342640"/>
            <a:ext cx="3454400" cy="3454400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14680" y="745490"/>
            <a:ext cx="80098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如果用表格的方法来计算 12×4，怎么算？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01915" y="2381885"/>
            <a:ext cx="4134485" cy="413448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64005" y="2148840"/>
          <a:ext cx="5532120" cy="2810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4040"/>
                <a:gridCol w="1844040"/>
                <a:gridCol w="1844040"/>
              </a:tblGrid>
              <a:tr h="1405255">
                <a:tc>
                  <a:txBody>
                    <a:bodyPr/>
                    <a:lstStyle/>
                    <a:p>
                      <a:r>
                        <a:rPr lang="en-US" altLang="zh-CN" sz="1800"/>
                        <a:t>×</a:t>
                      </a:r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5255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395" marR="91395" marT="45698" marB="4569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1790700" y="2539365"/>
            <a:ext cx="123634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×</a:t>
            </a:r>
            <a:endParaRPr lang="en-US" altLang="zh-CN" sz="4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04285" y="2539365"/>
            <a:ext cx="7429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10</a:t>
            </a:r>
            <a:endParaRPr lang="en-US" altLang="zh-CN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989320" y="2569845"/>
            <a:ext cx="4953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60270" y="3796030"/>
            <a:ext cx="4972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endParaRPr lang="en-US" altLang="zh-CN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04285" y="3796030"/>
            <a:ext cx="7429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40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89320" y="3867150"/>
            <a:ext cx="4953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8</a:t>
            </a:r>
            <a:endParaRPr lang="en-US" altLang="zh-CN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5760720"/>
            <a:ext cx="1097280" cy="109728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2190115" y="5467350"/>
            <a:ext cx="42703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40+8=48</a:t>
            </a:r>
            <a:endParaRPr lang="en-US" altLang="zh-CN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5760720"/>
            <a:ext cx="1097280" cy="1097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67130" y="1946910"/>
            <a:ext cx="762635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在学习单上试着列竖式计算：</a:t>
            </a:r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12</a:t>
            </a:r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×4</a:t>
            </a:r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" panose="02010609060101010101" pitchFamily="49" charset="-122"/>
                <a:cs typeface="楷体" panose="02010609060101010101" pitchFamily="49" charset="-122"/>
              </a:rPr>
              <a:t>在小组内说一说乘法竖式每一步的含义。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4485" y="2728595"/>
            <a:ext cx="2554605" cy="371602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3215005" y="842010"/>
            <a:ext cx="31546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学习要求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08663" y="1268413"/>
            <a:ext cx="431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个位</a:t>
            </a:r>
            <a:endParaRPr lang="zh-CN" altLang="en-US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7938" y="1268413"/>
            <a:ext cx="431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十位</a:t>
            </a:r>
            <a:endParaRPr lang="zh-CN" altLang="en-US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9375" y="2276475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0100" y="2276475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80100" y="2852738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11675" y="285432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×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583113" y="3573463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159375" y="4292600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880100" y="3644900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8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80100" y="4292600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0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59375" y="5013325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880100" y="5013325"/>
            <a:ext cx="3625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8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4440238" y="5013325"/>
            <a:ext cx="20161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440238" y="4273550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＋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988175" y="3644900"/>
            <a:ext cx="1438910" cy="521970"/>
          </a:xfrm>
          <a:prstGeom prst="rect">
            <a:avLst/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 ×4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7" name="右箭头 86"/>
          <p:cNvSpPr/>
          <p:nvPr/>
        </p:nvSpPr>
        <p:spPr>
          <a:xfrm>
            <a:off x="6456680" y="3797935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90" name="右箭头 89"/>
          <p:cNvSpPr/>
          <p:nvPr/>
        </p:nvSpPr>
        <p:spPr>
          <a:xfrm>
            <a:off x="6456680" y="4426585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987858" y="4371023"/>
            <a:ext cx="1438910" cy="521970"/>
          </a:xfrm>
          <a:prstGeom prst="rect">
            <a:avLst/>
          </a:prstGeom>
          <a:noFill/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10 ×4 </a:t>
            </a:r>
            <a:endParaRPr lang="en-US" altLang="zh-CN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78210" y="5612765"/>
            <a:ext cx="1245235" cy="12452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79120" y="464820"/>
            <a:ext cx="2150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竖式计算</a:t>
            </a:r>
            <a:endParaRPr lang="zh-CN" altLang="en-US" sz="2800" b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18160" y="558165"/>
            <a:ext cx="324485" cy="334645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-34925" y="3139440"/>
            <a:ext cx="3718560" cy="371856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H="1" flipV="1">
            <a:off x="6090920" y="2708275"/>
            <a:ext cx="0" cy="27368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5452110" y="2694940"/>
            <a:ext cx="488950" cy="40576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3.7037E-07 L 0.00157 -0.09051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71" grpId="0"/>
      <p:bldP spid="71" grpId="1"/>
      <p:bldP spid="72" grpId="0"/>
      <p:bldP spid="73" grpId="0"/>
      <p:bldP spid="73" grpId="1"/>
      <p:bldP spid="74" grpId="0"/>
      <p:bldP spid="74" grpId="1"/>
      <p:bldP spid="75" grpId="0"/>
      <p:bldP spid="75" grpId="1"/>
      <p:bldP spid="77" grpId="0"/>
      <p:bldP spid="77" grpId="1"/>
      <p:bldP spid="79" grpId="0" animBg="1"/>
      <p:bldP spid="79" grpId="1" animBg="1"/>
      <p:bldP spid="87" grpId="0" animBg="1"/>
      <p:bldP spid="87" grpId="1" animBg="1"/>
      <p:bldP spid="90" grpId="0" animBg="1"/>
      <p:bldP spid="90" grpId="1" animBg="1"/>
      <p:bldP spid="91" grpId="0" animBg="1"/>
      <p:bldP spid="9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 w="28575">
            <a:solidFill>
              <a:srgbClr val="A28F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a甜食主义" panose="02010600010101010101" pitchFamily="2" charset="-122"/>
              <a:ea typeface="Aa甜食主义" panose="02010600010101010101" pitchFamily="2" charset="-122"/>
              <a:cs typeface="+mn-ea"/>
              <a:sym typeface="Aa甜食主义" panose="0201060001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819525" y="1130935"/>
            <a:ext cx="36283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计算：213×3</a:t>
            </a: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endParaRPr lang="en-US" altLang="zh-CN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42735" y="1146175"/>
            <a:ext cx="821690" cy="558165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78100" y="515620"/>
            <a:ext cx="1120140" cy="15093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78210" y="5612765"/>
            <a:ext cx="1245235" cy="124523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174615" y="2295525"/>
            <a:ext cx="91630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rPr>
              <a:t>1</a:t>
            </a:r>
            <a:endParaRPr kumimoji="0" lang="zh-CN" altLang="en-US" sz="2800" b="1" kern="1200" cap="none" spc="600" normalizeH="0" baseline="0" noProof="0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59885" y="2974340"/>
            <a:ext cx="10452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×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75935" y="2974340"/>
            <a:ext cx="10433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3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4178935" y="3559810"/>
            <a:ext cx="2649220" cy="63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0395" y="2295525"/>
            <a:ext cx="91630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endParaRPr kumimoji="0" lang="zh-CN" altLang="en-US" sz="2800" b="1" kern="1200" cap="none" spc="600" normalizeH="0" baseline="0" noProof="0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67375" y="3653155"/>
            <a:ext cx="91376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rPr>
              <a:t>9</a:t>
            </a:r>
            <a:endParaRPr kumimoji="0" lang="zh-CN" altLang="en-US" sz="2800" b="1" kern="1200" cap="none" spc="600" normalizeH="0" baseline="0" noProof="0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59630" y="3653155"/>
            <a:ext cx="91630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rPr>
              <a:t>6</a:t>
            </a:r>
            <a:endParaRPr kumimoji="0" lang="zh-CN" altLang="en-US" sz="2800" b="1" kern="1200" cap="none" spc="600" normalizeH="0" baseline="0" noProof="0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47945" y="3653155"/>
            <a:ext cx="91376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600" normalizeH="0" baseline="0" noProof="0"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endParaRPr kumimoji="0" lang="zh-CN" altLang="en-US" sz="2800" b="1" kern="1200" cap="none" spc="600" normalizeH="0" baseline="0" noProof="0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05350" y="2295525"/>
            <a:ext cx="8705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H="1" flipV="1">
            <a:off x="6075045" y="2677795"/>
            <a:ext cx="45085" cy="39179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 flipV="1">
            <a:off x="5667375" y="2597785"/>
            <a:ext cx="346710" cy="49593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H="1" flipV="1">
            <a:off x="5257165" y="2620645"/>
            <a:ext cx="695960" cy="52387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684010" y="1192530"/>
            <a:ext cx="739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639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  <p:bldP spid="9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937.499212598425,&quot;width&quot;:13622.499212598424}"/>
</p:tagLst>
</file>

<file path=ppt/tags/tag2.xml><?xml version="1.0" encoding="utf-8"?>
<p:tagLst xmlns:p="http://schemas.openxmlformats.org/presentationml/2006/main">
  <p:tag name="KSO_WM_UNIT_PLACING_PICTURE_USER_VIEWPORT" val="{&quot;height&quot;:3937.499212598425,&quot;width&quot;:13622.499212598424}"/>
</p:tagLst>
</file>

<file path=ppt/tags/tag3.xml><?xml version="1.0" encoding="utf-8"?>
<p:tagLst xmlns:p="http://schemas.openxmlformats.org/presentationml/2006/main">
  <p:tag name="KSO_WM_UNIT_TABLE_BEAUTIFY" val="smartTable{0271bb5b-1a2d-43d0-b205-346580871c89}"/>
  <p:tag name="TABLE_ENDDRAG_ORIGIN_RECT" val="435*221"/>
  <p:tag name="TABLE_ENDDRAG_RECT" val="112*142*435*221"/>
</p:tagLst>
</file>

<file path=ppt/tags/tag4.xml><?xml version="1.0" encoding="utf-8"?>
<p:tagLst xmlns:p="http://schemas.openxmlformats.org/presentationml/2006/main">
  <p:tag name="KSO_WM_UNIT_TABLE_BEAUTIFY" val="smartTable{95b70757-d587-438f-bd8f-903e703c9059}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AxMDYyMWNlNDI2M2RhMjVjM2ZmNDFhZWNhNzRkMDUifQ=="/>
  <p:tag name="KSO_WPP_MARK_KEY" val="265b8298-af8e-4054-b85a-7d9e34e897ed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q51wbyd">
      <a:majorFont>
        <a:latin typeface="Source Han Sans SC"/>
        <a:ea typeface="Source Han Sans SC"/>
        <a:cs typeface="Arial"/>
      </a:majorFont>
      <a:minorFont>
        <a:latin typeface="Source Han Sans SC"/>
        <a:ea typeface="Source Han Sans S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</Words>
  <Application>WPS 演示</Application>
  <PresentationFormat>自定义</PresentationFormat>
  <Paragraphs>190</Paragraphs>
  <Slides>15</Slides>
  <Notes>12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楷体</vt:lpstr>
      <vt:lpstr>Aa甜食主义</vt:lpstr>
      <vt:lpstr>微软雅黑</vt:lpstr>
      <vt:lpstr>仿宋</vt:lpstr>
      <vt:lpstr>思源黑体</vt:lpstr>
      <vt:lpstr>黑体</vt:lpstr>
      <vt:lpstr>楷体_GB2312</vt:lpstr>
      <vt:lpstr>新宋体</vt:lpstr>
      <vt:lpstr>等线</vt:lpstr>
      <vt:lpstr>Arial</vt:lpstr>
      <vt:lpstr>Arial Unicode MS</vt:lpstr>
      <vt:lpstr>Source Han Sans SC</vt:lpstr>
      <vt:lpstr>RomanS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2023-02-26T19:59:00Z</cp:lastPrinted>
  <dcterms:created xsi:type="dcterms:W3CDTF">2023-02-26T19:59:00Z</dcterms:created>
  <dcterms:modified xsi:type="dcterms:W3CDTF">2023-10-31T06:35:32Z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1B205D0B7E4A4C9EBE04E75B2D9850CB_12</vt:lpwstr>
  </property>
  <property fmtid="{D5CDD505-2E9C-101B-9397-08002B2CF9AE}" pid="3" name="KSOProductBuildVer">
    <vt:lpwstr>2052-12.1.0.15712</vt:lpwstr>
  </property>
</Properties>
</file>