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60" r:id="rId5"/>
    <p:sldId id="259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3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6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9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12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15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18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3318" name="Rectangle 6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3321" name="Rectangle 4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endParaRPr lang="en-US" altLang="zh-CN"/>
          </a:p>
        </p:txBody>
      </p:sp>
      <p:sp>
        <p:nvSpPr>
          <p:cNvPr id="13322" name="Rectangle 5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3DAEA-4C55-44B2-BD3A-0445FC0075B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2901E-5785-4707-B63C-8861D59ABC1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3DAEA-4C55-44B2-BD3A-0445FC0075B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2901E-5785-4707-B63C-8861D59ABC1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3DAEA-4C55-44B2-BD3A-0445FC0075B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2901E-5785-4707-B63C-8861D59ABC1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2.png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2.xml"/><Relationship Id="rId7" Type="http://schemas.openxmlformats.org/officeDocument/2006/relationships/oleObject" Target="../embeddings/oleObject7.bin"/><Relationship Id="rId6" Type="http://schemas.openxmlformats.org/officeDocument/2006/relationships/oleObject" Target="../embeddings/oleObject6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12.xml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Relationship Id="rId3" Type="http://schemas.openxmlformats.org/officeDocument/2006/relationships/oleObject" Target="../embeddings/oleObject2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9.png"/><Relationship Id="rId7" Type="http://schemas.openxmlformats.org/officeDocument/2006/relationships/image" Target="../media/image10.png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8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15465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rgbClr val="0070C0"/>
                </a:solidFill>
              </a:rPr>
              <a:t>去游乐园</a:t>
            </a:r>
            <a:endParaRPr lang="zh-CN" altLang="en-US" sz="8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640388" y="950913"/>
            <a:ext cx="1655762" cy="155098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544763" y="1527175"/>
            <a:ext cx="1827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14×6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795713" y="1527175"/>
            <a:ext cx="549275" cy="43180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3408363" y="2174875"/>
            <a:ext cx="862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1 4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694113" y="2651125"/>
            <a:ext cx="862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906713" y="2690813"/>
            <a:ext cx="862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928938" y="3173413"/>
            <a:ext cx="1260475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571875" y="2889250"/>
            <a:ext cx="287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711575" y="3186113"/>
            <a:ext cx="862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408363" y="3182938"/>
            <a:ext cx="862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3768725" y="1527175"/>
            <a:ext cx="1868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111375" y="4117975"/>
            <a:ext cx="4249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人坐电动车需要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rcRect b="-4295"/>
          <a:stretch>
            <a:fillRect/>
          </a:stretch>
        </p:blipFill>
        <p:spPr bwMode="auto">
          <a:xfrm>
            <a:off x="1643063" y="806450"/>
            <a:ext cx="5016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03425" y="806450"/>
            <a:ext cx="353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人坐电动火车需要多少元？</a:t>
            </a:r>
            <a:endParaRPr lang="zh-CN" altLang="en-US" sz="20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200" name="直接箭头连接符 8"/>
          <p:cNvCxnSpPr>
            <a:cxnSpLocks noChangeShapeType="1"/>
          </p:cNvCxnSpPr>
          <p:nvPr/>
        </p:nvCxnSpPr>
        <p:spPr bwMode="auto">
          <a:xfrm>
            <a:off x="3984625" y="3398838"/>
            <a:ext cx="357188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44988" y="3111500"/>
            <a:ext cx="323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4×6=24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，写</a:t>
            </a:r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向一位进</a:t>
            </a:r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10"/>
          <p:cNvGrpSpPr/>
          <p:nvPr/>
        </p:nvGrpSpPr>
        <p:grpSpPr>
          <a:xfrm>
            <a:off x="3552825" y="3543300"/>
            <a:ext cx="571500" cy="214313"/>
            <a:chOff x="6215074" y="4572008"/>
            <a:chExt cx="357190" cy="215902"/>
          </a:xfrm>
        </p:grpSpPr>
        <p:cxnSp>
          <p:nvCxnSpPr>
            <p:cNvPr id="14358" name="直接箭头连接符 11"/>
            <p:cNvCxnSpPr>
              <a:cxnSpLocks noChangeShapeType="1"/>
            </p:cNvCxnSpPr>
            <p:nvPr/>
          </p:nvCxnSpPr>
          <p:spPr bwMode="auto">
            <a:xfrm>
              <a:off x="6215074" y="4786322"/>
              <a:ext cx="357190" cy="1588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9" name="直接箭头连接符 12"/>
            <p:cNvCxnSpPr>
              <a:cxnSpLocks noChangeShapeType="1"/>
            </p:cNvCxnSpPr>
            <p:nvPr/>
          </p:nvCxnSpPr>
          <p:spPr bwMode="auto">
            <a:xfrm rot="5400000" flipH="1" flipV="1">
              <a:off x="6108711" y="4678371"/>
              <a:ext cx="214314" cy="1588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129088" y="3543300"/>
            <a:ext cx="48434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1×6=6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，再加上进上来的</a:t>
            </a:r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，即</a:t>
            </a:r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2=8</a:t>
            </a:r>
            <a:r>
              <a:rPr lang="zh-CN" altLang="en-US" sz="2000" dirty="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3792538" y="1516063"/>
            <a:ext cx="54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84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 animBg="1"/>
      <p:bldP spid="52" grpId="0"/>
      <p:bldP spid="53" grpId="0"/>
      <p:bldP spid="54" grpId="0"/>
      <p:bldP spid="57" grpId="0"/>
      <p:bldP spid="58" grpId="0"/>
      <p:bldP spid="59" grpId="0"/>
      <p:bldP spid="60" grpId="0"/>
      <p:bldP spid="37" grpId="0"/>
      <p:bldP spid="5" grpId="0"/>
      <p:bldP spid="10" grpId="0"/>
      <p:bldP spid="15" grpId="0"/>
      <p:bldP spid="256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425815" y="342900"/>
            <a:ext cx="2263775" cy="23863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1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67765" y="858520"/>
            <a:ext cx="550799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TextBox 38"/>
          <p:cNvSpPr txBox="1"/>
          <p:nvPr/>
        </p:nvSpPr>
        <p:spPr>
          <a:xfrm>
            <a:off x="1489393" y="2110105"/>
            <a:ext cx="18272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Arial" panose="020B0604020202020204" pitchFamily="34" charset="0"/>
              </a:rPr>
              <a:t>13×6</a:t>
            </a:r>
            <a:r>
              <a:rPr lang="zh-CN" altLang="en-US" sz="3200">
                <a:latin typeface="Arial" panose="020B0604020202020204" pitchFamily="34" charset="0"/>
              </a:rPr>
              <a:t>＝</a:t>
            </a:r>
            <a:endParaRPr lang="zh-CN" altLang="en-US" sz="3200">
              <a:latin typeface="Arial" panose="020B0604020202020204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245168" y="2110105"/>
            <a:ext cx="790575" cy="59213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32393" y="3395980"/>
            <a:ext cx="862013" cy="58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13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18143" y="3872230"/>
            <a:ext cx="862013" cy="58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30743" y="3911918"/>
            <a:ext cx="862013" cy="52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×</a:t>
            </a:r>
            <a:endParaRPr kumimoji="0" lang="zh-CN" altLang="en-US" sz="28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152968" y="4394518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95905" y="4110355"/>
            <a:ext cx="287338" cy="307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400" b="1" kern="1200" cap="none" spc="600" normalizeH="0" baseline="0" noProof="0" smtClean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51480" y="4383405"/>
            <a:ext cx="862013" cy="58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53030" y="4383405"/>
            <a:ext cx="862013" cy="58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7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13430" y="2110105"/>
            <a:ext cx="18684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Arial" panose="020B0604020202020204" pitchFamily="34" charset="0"/>
              </a:rPr>
              <a:t>78</a:t>
            </a:r>
            <a:r>
              <a:rPr lang="zh-CN" altLang="en-US" sz="3200">
                <a:latin typeface="Arial" panose="020B0604020202020204" pitchFamily="34" charset="0"/>
              </a:rPr>
              <a:t>（元）</a:t>
            </a:r>
            <a:endParaRPr lang="zh-CN" altLang="en-US" sz="3200">
              <a:latin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59585" y="5581015"/>
            <a:ext cx="51054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Arial" panose="020B0604020202020204" pitchFamily="34" charset="0"/>
              </a:rPr>
              <a:t>答：</a:t>
            </a:r>
            <a:r>
              <a:rPr lang="en-US" altLang="zh-CN" sz="2800" dirty="0">
                <a:latin typeface="Arial" panose="020B0604020202020204" pitchFamily="34" charset="0"/>
              </a:rPr>
              <a:t>13</a:t>
            </a:r>
            <a:r>
              <a:rPr lang="zh-CN" altLang="en-US" sz="2800" dirty="0">
                <a:latin typeface="Arial" panose="020B0604020202020204" pitchFamily="34" charset="0"/>
              </a:rPr>
              <a:t>人坐电动车需要</a:t>
            </a:r>
            <a:r>
              <a:rPr lang="en-US" altLang="zh-CN" sz="2800" dirty="0">
                <a:latin typeface="Arial" panose="020B0604020202020204" pitchFamily="34" charset="0"/>
              </a:rPr>
              <a:t>78</a:t>
            </a:r>
            <a:r>
              <a:rPr lang="zh-CN" altLang="en-US" sz="2800" dirty="0">
                <a:latin typeface="Arial" panose="020B0604020202020204" pitchFamily="34" charset="0"/>
              </a:rPr>
              <a:t>元。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52428" y="1822133"/>
            <a:ext cx="2565400" cy="1376362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1" name="对象 30"/>
          <p:cNvGraphicFramePr>
            <a:graphicFrameLocks noChangeAspect="1"/>
          </p:cNvGraphicFramePr>
          <p:nvPr/>
        </p:nvGraphicFramePr>
        <p:xfrm>
          <a:off x="4819650" y="3235325"/>
          <a:ext cx="1918970" cy="2170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4" imgW="3000375" imgH="2495550" progId="Paint.Picture">
                  <p:embed/>
                </p:oleObj>
              </mc:Choice>
              <mc:Fallback>
                <p:oleObj name="" r:id="rId4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19650" y="3235325"/>
                        <a:ext cx="1918970" cy="2170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51"/>
          <p:cNvSpPr txBox="1"/>
          <p:nvPr/>
        </p:nvSpPr>
        <p:spPr>
          <a:xfrm>
            <a:off x="5557203" y="362204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14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4" name="TextBox 52"/>
          <p:cNvSpPr txBox="1"/>
          <p:nvPr/>
        </p:nvSpPr>
        <p:spPr>
          <a:xfrm>
            <a:off x="5757228" y="402844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6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5" name="TextBox 53"/>
          <p:cNvSpPr txBox="1"/>
          <p:nvPr/>
        </p:nvSpPr>
        <p:spPr>
          <a:xfrm>
            <a:off x="5055553" y="4037965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×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077778" y="4463415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57"/>
          <p:cNvSpPr txBox="1"/>
          <p:nvPr/>
        </p:nvSpPr>
        <p:spPr>
          <a:xfrm>
            <a:off x="5757228" y="4499928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4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8" name="TextBox 58"/>
          <p:cNvSpPr txBox="1"/>
          <p:nvPr/>
        </p:nvSpPr>
        <p:spPr>
          <a:xfrm>
            <a:off x="5523230" y="4500245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8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7070725" y="3235325"/>
          <a:ext cx="1918970" cy="2170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6" imgW="3000375" imgH="2495550" progId="Paint.Picture">
                  <p:embed/>
                </p:oleObj>
              </mc:Choice>
              <mc:Fallback>
                <p:oleObj name="" r:id="rId6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70725" y="3235325"/>
                        <a:ext cx="1918970" cy="2170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9303385" y="3235325"/>
          <a:ext cx="1918970" cy="2170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7" imgW="3000375" imgH="2495550" progId="Paint.Picture">
                  <p:embed/>
                </p:oleObj>
              </mc:Choice>
              <mc:Fallback>
                <p:oleObj name="" r:id="rId7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03385" y="3235325"/>
                        <a:ext cx="1918970" cy="2170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51"/>
          <p:cNvSpPr txBox="1"/>
          <p:nvPr/>
        </p:nvSpPr>
        <p:spPr>
          <a:xfrm>
            <a:off x="7817803" y="361188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15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29" name="TextBox 52"/>
          <p:cNvSpPr txBox="1"/>
          <p:nvPr/>
        </p:nvSpPr>
        <p:spPr>
          <a:xfrm>
            <a:off x="8017828" y="401828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6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30" name="TextBox 53"/>
          <p:cNvSpPr txBox="1"/>
          <p:nvPr/>
        </p:nvSpPr>
        <p:spPr>
          <a:xfrm>
            <a:off x="7316153" y="4027805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×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7338378" y="4453255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7"/>
          <p:cNvSpPr txBox="1"/>
          <p:nvPr/>
        </p:nvSpPr>
        <p:spPr>
          <a:xfrm>
            <a:off x="8017828" y="4489768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35" name="TextBox 58"/>
          <p:cNvSpPr txBox="1"/>
          <p:nvPr/>
        </p:nvSpPr>
        <p:spPr>
          <a:xfrm>
            <a:off x="7783830" y="4490085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9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10140633" y="360045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16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40" name="TextBox 52"/>
          <p:cNvSpPr txBox="1"/>
          <p:nvPr/>
        </p:nvSpPr>
        <p:spPr>
          <a:xfrm>
            <a:off x="10340658" y="400685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6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41" name="TextBox 53"/>
          <p:cNvSpPr txBox="1"/>
          <p:nvPr/>
        </p:nvSpPr>
        <p:spPr>
          <a:xfrm>
            <a:off x="9638983" y="4016375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×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9661208" y="4441825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57"/>
          <p:cNvSpPr txBox="1"/>
          <p:nvPr/>
        </p:nvSpPr>
        <p:spPr>
          <a:xfrm>
            <a:off x="10340658" y="4478338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6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45" name="TextBox 58"/>
          <p:cNvSpPr txBox="1"/>
          <p:nvPr/>
        </p:nvSpPr>
        <p:spPr>
          <a:xfrm>
            <a:off x="10106660" y="4478655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9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46" name="TextBox 56"/>
          <p:cNvSpPr txBox="1"/>
          <p:nvPr/>
        </p:nvSpPr>
        <p:spPr>
          <a:xfrm>
            <a:off x="5657215" y="4221480"/>
            <a:ext cx="28733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2</a:t>
            </a:r>
            <a:endParaRPr kumimoji="0" lang="en-US" altLang="zh-CN" sz="1400" b="1" kern="1200" cap="none" spc="600" normalizeH="0" baseline="0" noProof="0" smtClean="0">
              <a:solidFill>
                <a:srgbClr val="FF0000"/>
              </a:solidFill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47" name="TextBox 56"/>
          <p:cNvSpPr txBox="1"/>
          <p:nvPr/>
        </p:nvSpPr>
        <p:spPr>
          <a:xfrm>
            <a:off x="7898130" y="4208145"/>
            <a:ext cx="28733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3</a:t>
            </a:r>
            <a:endParaRPr kumimoji="0" lang="en-US" altLang="zh-CN" sz="1400" b="1" kern="1200" cap="none" spc="600" normalizeH="0" baseline="0" noProof="0" smtClean="0">
              <a:solidFill>
                <a:srgbClr val="FF0000"/>
              </a:solidFill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48" name="TextBox 56"/>
          <p:cNvSpPr txBox="1"/>
          <p:nvPr/>
        </p:nvSpPr>
        <p:spPr>
          <a:xfrm>
            <a:off x="10240010" y="4204335"/>
            <a:ext cx="28733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3</a:t>
            </a:r>
            <a:endParaRPr kumimoji="0" lang="en-US" altLang="zh-CN" sz="1400" b="1" kern="1200" cap="none" spc="600" normalizeH="0" baseline="0" noProof="0" smtClean="0">
              <a:solidFill>
                <a:srgbClr val="FF0000"/>
              </a:solidFill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 animBg="1"/>
      <p:bldP spid="52" grpId="0"/>
      <p:bldP spid="53" grpId="0"/>
      <p:bldP spid="54" grpId="0"/>
      <p:bldP spid="57" grpId="0"/>
      <p:bldP spid="58" grpId="0"/>
      <p:bldP spid="59" grpId="0"/>
      <p:bldP spid="60" grpId="0"/>
      <p:bldP spid="37" grpId="0"/>
      <p:bldP spid="13" grpId="0"/>
      <p:bldP spid="14" grpId="0"/>
      <p:bldP spid="15" grpId="0"/>
      <p:bldP spid="17" grpId="0"/>
      <p:bldP spid="18" grpId="0"/>
      <p:bldP spid="28" grpId="0"/>
      <p:bldP spid="29" grpId="0"/>
      <p:bldP spid="30" grpId="0"/>
      <p:bldP spid="34" grpId="0"/>
      <p:bldP spid="35" grpId="0"/>
      <p:bldP spid="38" grpId="0"/>
      <p:bldP spid="40" grpId="0"/>
      <p:bldP spid="41" grpId="0"/>
      <p:bldP spid="44" grpId="0"/>
      <p:bldP spid="45" grpId="0"/>
      <p:bldP spid="46" grpId="0"/>
      <p:bldP spid="47" grpId="0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/>
          <p:nvPr/>
        </p:nvSpPr>
        <p:spPr>
          <a:xfrm>
            <a:off x="2535238" y="17002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604" name="Text Box 5"/>
          <p:cNvSpPr/>
          <p:nvPr/>
        </p:nvSpPr>
        <p:spPr>
          <a:xfrm>
            <a:off x="1331913" y="2257425"/>
            <a:ext cx="1727200" cy="19383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楷体_GB2312" pitchFamily="1" charset="-122"/>
                <a:ea typeface="楷体_GB2312" pitchFamily="1" charset="-122"/>
              </a:rPr>
              <a:t>10×5=50</a:t>
            </a:r>
            <a:endParaRPr lang="en-US" altLang="zh-CN" sz="2400" dirty="0">
              <a:latin typeface="楷体_GB2312" pitchFamily="1" charset="-122"/>
              <a:ea typeface="楷体_GB2312" pitchFamily="1" charset="-122"/>
            </a:endParaRPr>
          </a:p>
          <a:p>
            <a:endParaRPr lang="en-US" altLang="zh-CN" sz="2400" dirty="0"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2400" dirty="0">
                <a:latin typeface="楷体_GB2312" pitchFamily="1" charset="-122"/>
                <a:ea typeface="楷体_GB2312" pitchFamily="1" charset="-122"/>
              </a:rPr>
              <a:t>2×5=10</a:t>
            </a:r>
            <a:endParaRPr lang="en-US" altLang="zh-CN" sz="2400" dirty="0">
              <a:latin typeface="楷体_GB2312" pitchFamily="1" charset="-122"/>
              <a:ea typeface="楷体_GB2312" pitchFamily="1" charset="-122"/>
            </a:endParaRPr>
          </a:p>
          <a:p>
            <a:endParaRPr lang="en-US" altLang="zh-CN" sz="2400" dirty="0"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2400" dirty="0">
                <a:latin typeface="楷体_GB2312" pitchFamily="1" charset="-122"/>
                <a:ea typeface="楷体_GB2312" pitchFamily="1" charset="-122"/>
              </a:rPr>
              <a:t>50+10=60</a:t>
            </a:r>
            <a:endParaRPr lang="en-US" altLang="zh-CN" sz="24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605" name="Text Box 6"/>
          <p:cNvSpPr/>
          <p:nvPr/>
        </p:nvSpPr>
        <p:spPr>
          <a:xfrm>
            <a:off x="1476375" y="1550988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方法一：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5606" name="表格 25605"/>
          <p:cNvGraphicFramePr>
            <a:graphicFrameLocks noGrp="1"/>
          </p:cNvGraphicFramePr>
          <p:nvPr/>
        </p:nvGraphicFramePr>
        <p:xfrm>
          <a:off x="3563938" y="2420938"/>
          <a:ext cx="2016125" cy="1079500"/>
        </p:xfrm>
        <a:graphic>
          <a:graphicData uri="http://schemas.openxmlformats.org/drawingml/2006/table">
            <a:tbl>
              <a:tblPr/>
              <a:tblGrid>
                <a:gridCol w="671513"/>
                <a:gridCol w="696912"/>
                <a:gridCol w="647700"/>
              </a:tblGrid>
              <a:tr h="5413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×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10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2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5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50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10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20" name="Text Box 21"/>
          <p:cNvSpPr/>
          <p:nvPr/>
        </p:nvSpPr>
        <p:spPr>
          <a:xfrm>
            <a:off x="3851275" y="3625850"/>
            <a:ext cx="17272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楷体_GB2312" pitchFamily="1" charset="-122"/>
                <a:ea typeface="楷体_GB2312" pitchFamily="1" charset="-122"/>
              </a:rPr>
              <a:t>50+10=60</a:t>
            </a:r>
            <a:endParaRPr lang="en-US" altLang="zh-CN"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621" name="Text Box 22"/>
          <p:cNvSpPr/>
          <p:nvPr/>
        </p:nvSpPr>
        <p:spPr>
          <a:xfrm>
            <a:off x="3492500" y="1576388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方法二：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622" name="Text Box 24"/>
          <p:cNvSpPr/>
          <p:nvPr/>
        </p:nvSpPr>
        <p:spPr>
          <a:xfrm>
            <a:off x="6516688" y="1603375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方法三：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623" name="AutoShape 26"/>
          <p:cNvSpPr/>
          <p:nvPr/>
        </p:nvSpPr>
        <p:spPr>
          <a:xfrm>
            <a:off x="1042988" y="4508500"/>
            <a:ext cx="3673475" cy="576263"/>
          </a:xfrm>
          <a:prstGeom prst="wedgeRoundRectCallout">
            <a:avLst>
              <a:gd name="adj1" fmla="val -45333"/>
              <a:gd name="adj2" fmla="val 14366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你最喜欢哪种方法呢？</a:t>
            </a:r>
            <a:endParaRPr lang="zh-CN" altLang="en-US" sz="240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5624" name="Picture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40513" y="2420938"/>
            <a:ext cx="977900" cy="1079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5575" y="2668588"/>
            <a:ext cx="7662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人坐电动火车需要多少元？</a:t>
            </a:r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人呢？</a:t>
            </a:r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人呢？</a:t>
            </a:r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人呢？</a:t>
            </a:r>
            <a:endParaRPr lang="zh-CN" altLang="en-US" sz="20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22688" y="3025775"/>
            <a:ext cx="2446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13×6=78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22688" y="3441700"/>
            <a:ext cx="2446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14×6=84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22688" y="3870325"/>
            <a:ext cx="2446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15×6=90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22688" y="4298950"/>
            <a:ext cx="2446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16×6=96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3999" y="5119688"/>
            <a:ext cx="7915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</a:t>
            </a:r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人坐电动火车需要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</a:t>
            </a:r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人需要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84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sz="2000" dirty="0" smtClean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 smtClean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人需要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</a:t>
            </a:r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人需要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96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en-US" sz="20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7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830513" y="1085850"/>
            <a:ext cx="4392612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1"/>
          <p:cNvSpPr txBox="1"/>
          <p:nvPr/>
        </p:nvSpPr>
        <p:spPr>
          <a:xfrm>
            <a:off x="2381568" y="260540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23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76843" y="308165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3"/>
          <p:cNvSpPr txBox="1"/>
          <p:nvPr/>
        </p:nvSpPr>
        <p:spPr>
          <a:xfrm>
            <a:off x="1879918" y="3121343"/>
            <a:ext cx="862013" cy="52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×</a:t>
            </a:r>
            <a:endParaRPr kumimoji="0" lang="zh-CN" altLang="en-US" sz="28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902143" y="3603943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58"/>
          <p:cNvSpPr txBox="1"/>
          <p:nvPr/>
        </p:nvSpPr>
        <p:spPr>
          <a:xfrm>
            <a:off x="2402205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00655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51"/>
          <p:cNvSpPr txBox="1"/>
          <p:nvPr/>
        </p:nvSpPr>
        <p:spPr>
          <a:xfrm>
            <a:off x="4702493" y="261683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16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TextBox 52"/>
          <p:cNvSpPr txBox="1"/>
          <p:nvPr/>
        </p:nvSpPr>
        <p:spPr>
          <a:xfrm>
            <a:off x="4997768" y="309308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53"/>
          <p:cNvSpPr txBox="1"/>
          <p:nvPr/>
        </p:nvSpPr>
        <p:spPr>
          <a:xfrm>
            <a:off x="4200843" y="3132773"/>
            <a:ext cx="862013" cy="52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×</a:t>
            </a:r>
            <a:endParaRPr kumimoji="0" lang="zh-CN" altLang="en-US" sz="28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223068" y="3615373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56"/>
          <p:cNvSpPr txBox="1"/>
          <p:nvPr/>
        </p:nvSpPr>
        <p:spPr>
          <a:xfrm>
            <a:off x="4866005" y="3331210"/>
            <a:ext cx="28733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endParaRPr kumimoji="0" lang="en-US" altLang="zh-CN" sz="1400" b="1" kern="1200" cap="none" spc="600" normalizeH="0" baseline="0" noProof="0" smtClean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Box 58"/>
          <p:cNvSpPr txBox="1"/>
          <p:nvPr/>
        </p:nvSpPr>
        <p:spPr>
          <a:xfrm>
            <a:off x="4702810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Box 57"/>
          <p:cNvSpPr txBox="1"/>
          <p:nvPr/>
        </p:nvSpPr>
        <p:spPr>
          <a:xfrm>
            <a:off x="5021580" y="360426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0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51"/>
          <p:cNvSpPr txBox="1"/>
          <p:nvPr/>
        </p:nvSpPr>
        <p:spPr>
          <a:xfrm>
            <a:off x="6978968" y="260540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48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TextBox 52"/>
          <p:cNvSpPr txBox="1"/>
          <p:nvPr/>
        </p:nvSpPr>
        <p:spPr>
          <a:xfrm>
            <a:off x="7274243" y="308165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TextBox 53"/>
          <p:cNvSpPr txBox="1"/>
          <p:nvPr/>
        </p:nvSpPr>
        <p:spPr>
          <a:xfrm>
            <a:off x="6477318" y="3121343"/>
            <a:ext cx="862013" cy="52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×</a:t>
            </a:r>
            <a:endParaRPr kumimoji="0" lang="zh-CN" altLang="en-US" sz="28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499543" y="3603943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6"/>
          <p:cNvSpPr txBox="1"/>
          <p:nvPr/>
        </p:nvSpPr>
        <p:spPr>
          <a:xfrm>
            <a:off x="7142480" y="3319780"/>
            <a:ext cx="28733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endParaRPr kumimoji="0" lang="en-US" altLang="zh-CN" sz="1400" b="1" kern="1200" cap="none" spc="600" normalizeH="0" baseline="0" noProof="0" smtClean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TextBox 58"/>
          <p:cNvSpPr txBox="1"/>
          <p:nvPr/>
        </p:nvSpPr>
        <p:spPr>
          <a:xfrm>
            <a:off x="6979285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TextBox 57"/>
          <p:cNvSpPr txBox="1"/>
          <p:nvPr/>
        </p:nvSpPr>
        <p:spPr>
          <a:xfrm>
            <a:off x="7298055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TextBox 51"/>
          <p:cNvSpPr txBox="1"/>
          <p:nvPr/>
        </p:nvSpPr>
        <p:spPr>
          <a:xfrm>
            <a:off x="9243378" y="260540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</a:t>
            </a:r>
            <a:endParaRPr kumimoji="0" lang="zh-CN" altLang="en-US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TextBox 52"/>
          <p:cNvSpPr txBox="1"/>
          <p:nvPr/>
        </p:nvSpPr>
        <p:spPr>
          <a:xfrm>
            <a:off x="9538653" y="3081655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53"/>
          <p:cNvSpPr txBox="1"/>
          <p:nvPr/>
        </p:nvSpPr>
        <p:spPr>
          <a:xfrm>
            <a:off x="8741728" y="3121343"/>
            <a:ext cx="862013" cy="52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×</a:t>
            </a:r>
            <a:endParaRPr kumimoji="0" lang="zh-CN" altLang="en-US" sz="28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763953" y="3603943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56"/>
          <p:cNvSpPr txBox="1"/>
          <p:nvPr/>
        </p:nvSpPr>
        <p:spPr>
          <a:xfrm>
            <a:off x="9406890" y="3319780"/>
            <a:ext cx="287338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1400" b="1" kern="1200" cap="none" spc="600" normalizeH="0" baseline="0" noProof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endParaRPr kumimoji="0" lang="en-US" altLang="zh-CN" sz="1400" b="1" kern="1200" cap="none" spc="600" normalizeH="0" baseline="0" noProof="0" smtClean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TextBox 58"/>
          <p:cNvSpPr txBox="1"/>
          <p:nvPr/>
        </p:nvSpPr>
        <p:spPr>
          <a:xfrm>
            <a:off x="9243695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TextBox 57"/>
          <p:cNvSpPr txBox="1"/>
          <p:nvPr/>
        </p:nvSpPr>
        <p:spPr>
          <a:xfrm>
            <a:off x="9562465" y="3592830"/>
            <a:ext cx="8620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3200" kern="1200" cap="none" spc="600" normalizeH="0" baseline="0" noProof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kumimoji="0" lang="en-US" altLang="zh-CN" sz="3200" kern="1200" cap="none" spc="600" normalizeH="0" baseline="0" noProof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6386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49338" y="642938"/>
            <a:ext cx="1593850" cy="782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Box 4"/>
          <p:cNvSpPr txBox="1"/>
          <p:nvPr/>
        </p:nvSpPr>
        <p:spPr>
          <a:xfrm>
            <a:off x="901700" y="1519238"/>
            <a:ext cx="3579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latin typeface="楷体_GB2312" pitchFamily="1" charset="-122"/>
                <a:ea typeface="楷体_GB2312" pitchFamily="1" charset="-122"/>
              </a:rPr>
              <a:t>算一算。</a:t>
            </a:r>
            <a:endParaRPr lang="zh-CN" altLang="en-US" sz="2800" b="1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7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7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7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8" grpId="0"/>
      <p:bldP spid="27" grpId="2"/>
      <p:bldP spid="29" grpId="0"/>
      <p:bldP spid="28" grpId="0"/>
      <p:bldP spid="34" grpId="2"/>
      <p:bldP spid="36" grpId="0"/>
      <p:bldP spid="35" grpId="0"/>
      <p:bldP spid="43" grpId="2"/>
      <p:bldP spid="45" grpId="0"/>
      <p:bldP spid="44" grpId="0"/>
      <p:bldP spid="163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AutoShape 6"/>
          <p:cNvSpPr/>
          <p:nvPr/>
        </p:nvSpPr>
        <p:spPr>
          <a:xfrm>
            <a:off x="1042988" y="4508500"/>
            <a:ext cx="4465637" cy="576263"/>
          </a:xfrm>
          <a:prstGeom prst="wedgeRoundRectCallout">
            <a:avLst>
              <a:gd name="adj1" fmla="val -46162"/>
              <a:gd name="adj2" fmla="val 14366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altLang="zh-CN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14</a:t>
            </a:r>
            <a:r>
              <a:rPr lang="zh-CN" altLang="en-US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人呢？</a:t>
            </a:r>
            <a:r>
              <a:rPr lang="en-US" altLang="zh-CN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15</a:t>
            </a:r>
            <a:r>
              <a:rPr lang="zh-CN" altLang="en-US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人呢？</a:t>
            </a:r>
            <a:r>
              <a:rPr lang="en-US" altLang="zh-CN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16</a:t>
            </a:r>
            <a:r>
              <a:rPr lang="zh-CN" altLang="en-US" sz="24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人呢？</a:t>
            </a:r>
            <a:endParaRPr lang="zh-CN" altLang="en-US" sz="240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76" name="Text Box 3"/>
          <p:cNvSpPr/>
          <p:nvPr/>
        </p:nvSpPr>
        <p:spPr>
          <a:xfrm>
            <a:off x="2535238" y="1647825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77" name="Text Box 4"/>
          <p:cNvSpPr/>
          <p:nvPr/>
        </p:nvSpPr>
        <p:spPr>
          <a:xfrm>
            <a:off x="900113" y="639763"/>
            <a:ext cx="16065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66"/>
                </a:solidFill>
                <a:ea typeface="楷体_GB2312" pitchFamily="1" charset="-122"/>
              </a:rPr>
              <a:t>试一试：</a:t>
            </a:r>
            <a:endParaRPr lang="zh-CN" altLang="en-US" sz="2800">
              <a:solidFill>
                <a:srgbClr val="FF0066"/>
              </a:solidFill>
              <a:ea typeface="楷体_GB2312" pitchFamily="1" charset="-122"/>
            </a:endParaRPr>
          </a:p>
        </p:txBody>
      </p:sp>
      <p:sp>
        <p:nvSpPr>
          <p:cNvPr id="28678" name="Text Box 5"/>
          <p:cNvSpPr/>
          <p:nvPr/>
        </p:nvSpPr>
        <p:spPr>
          <a:xfrm>
            <a:off x="1042988" y="1360488"/>
            <a:ext cx="4913312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13</a:t>
            </a:r>
            <a:r>
              <a:rPr lang="zh-CN" altLang="en-US" sz="28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人坐电动火车需要多少元？</a:t>
            </a:r>
            <a:endParaRPr lang="zh-CN" altLang="en-US" sz="2800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79" name="Text Box 7"/>
          <p:cNvSpPr/>
          <p:nvPr/>
        </p:nvSpPr>
        <p:spPr>
          <a:xfrm>
            <a:off x="1619250" y="2133600"/>
            <a:ext cx="14525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13×6 =</a:t>
            </a:r>
            <a:endParaRPr lang="en-US" altLang="zh-CN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8680" name="Picture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81275" y="2852738"/>
            <a:ext cx="847725" cy="909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81" name="Text Box 13"/>
          <p:cNvSpPr/>
          <p:nvPr/>
        </p:nvSpPr>
        <p:spPr>
          <a:xfrm>
            <a:off x="2987675" y="2117725"/>
            <a:ext cx="14398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78</a:t>
            </a:r>
            <a:r>
              <a:rPr lang="zh-CN" altLang="en-US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（元）</a:t>
            </a:r>
            <a:endParaRPr lang="zh-CN" altLang="en-US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82" name="Text Box 15"/>
          <p:cNvSpPr/>
          <p:nvPr/>
        </p:nvSpPr>
        <p:spPr>
          <a:xfrm>
            <a:off x="1619250" y="2133600"/>
            <a:ext cx="14525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13×6 =</a:t>
            </a:r>
            <a:endParaRPr lang="en-US" altLang="zh-CN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83" name="Text Box 16"/>
          <p:cNvSpPr/>
          <p:nvPr/>
        </p:nvSpPr>
        <p:spPr>
          <a:xfrm>
            <a:off x="1619250" y="2925763"/>
            <a:ext cx="1841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84" name="Text Box 19"/>
          <p:cNvSpPr/>
          <p:nvPr/>
        </p:nvSpPr>
        <p:spPr>
          <a:xfrm>
            <a:off x="1619250" y="2133600"/>
            <a:ext cx="14525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13×6 =</a:t>
            </a:r>
            <a:endParaRPr lang="en-US" altLang="zh-CN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85" name="Text Box 20"/>
          <p:cNvSpPr/>
          <p:nvPr/>
        </p:nvSpPr>
        <p:spPr>
          <a:xfrm>
            <a:off x="1552575" y="3860800"/>
            <a:ext cx="275907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答：需要</a:t>
            </a:r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78</a:t>
            </a:r>
            <a:r>
              <a:rPr lang="zh-CN" altLang="en-US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元。</a:t>
            </a:r>
            <a:endParaRPr lang="zh-CN" altLang="en-US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86" name="Text Box 19"/>
          <p:cNvSpPr/>
          <p:nvPr/>
        </p:nvSpPr>
        <p:spPr>
          <a:xfrm>
            <a:off x="5580063" y="4437063"/>
            <a:ext cx="2844800" cy="1384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14×6=84</a:t>
            </a:r>
            <a:r>
              <a:rPr lang="zh-CN" altLang="en-US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（元）</a:t>
            </a:r>
            <a:endParaRPr lang="zh-CN" altLang="en-US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15×6=90</a:t>
            </a:r>
            <a:r>
              <a:rPr lang="zh-CN" altLang="en-US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（元）</a:t>
            </a:r>
            <a:endParaRPr lang="zh-CN" altLang="en-US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en-US" altLang="zh-CN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16×6=96</a:t>
            </a:r>
            <a:r>
              <a:rPr lang="zh-CN" altLang="en-US" sz="280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（元）</a:t>
            </a:r>
            <a:endParaRPr lang="zh-CN" altLang="en-US" sz="280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239838" y="806450"/>
            <a:ext cx="5832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一件上衣</a:t>
            </a:r>
            <a:r>
              <a:rPr lang="en-US" altLang="zh-CN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235</a:t>
            </a:r>
            <a:r>
              <a:rPr lang="zh-CN" altLang="en-US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元，买</a:t>
            </a:r>
            <a:r>
              <a:rPr lang="en-US" altLang="zh-CN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件这样的上衣需要多少钱？</a:t>
            </a:r>
            <a:endParaRPr lang="zh-CN" altLang="en-US" sz="20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68538" y="1296988"/>
            <a:ext cx="135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235×2=</a:t>
            </a:r>
            <a:endParaRPr lang="zh-CN" altLang="en-US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27313" y="1871663"/>
            <a:ext cx="13557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2  3  5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en-US" altLang="zh-CN" sz="2400" u="sng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        2</a:t>
            </a:r>
            <a:endParaRPr lang="zh-CN" altLang="en-US" sz="2400" u="sng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835150" y="3313113"/>
            <a:ext cx="5500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答：买</a:t>
            </a:r>
            <a:r>
              <a:rPr lang="en-US" altLang="zh-CN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件这样的上衣需要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470</a:t>
            </a:r>
            <a:r>
              <a:rPr lang="zh-CN" altLang="en-US" sz="20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en-US" sz="20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84550" y="2308225"/>
            <a:ext cx="303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00450" y="2668588"/>
            <a:ext cx="363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265488" y="2676525"/>
            <a:ext cx="363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84488" y="2668588"/>
            <a:ext cx="363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492500" y="1296988"/>
            <a:ext cx="1636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29" name="图片 1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1843601">
            <a:off x="6399213" y="1874668"/>
            <a:ext cx="18732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/>
          <p:nvPr/>
        </p:nvSpPr>
        <p:spPr>
          <a:xfrm>
            <a:off x="3983038" y="1912144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1748" name="Text Box 4"/>
          <p:cNvSpPr/>
          <p:nvPr/>
        </p:nvSpPr>
        <p:spPr>
          <a:xfrm>
            <a:off x="2132013" y="1100932"/>
            <a:ext cx="4464050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买糖葫芦。</a:t>
            </a:r>
            <a:endParaRPr lang="zh-CN" altLang="en-US" sz="2800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）熊猫买了</a:t>
            </a:r>
            <a:r>
              <a:rPr lang="en-US" altLang="zh-CN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18</a:t>
            </a: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串草莓糖葫芦，要付多少元？</a:t>
            </a:r>
            <a:endParaRPr lang="zh-CN" altLang="en-US" sz="2800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1749" name="Text Box 5"/>
          <p:cNvSpPr/>
          <p:nvPr/>
        </p:nvSpPr>
        <p:spPr>
          <a:xfrm>
            <a:off x="2132013" y="614363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小试身手</a:t>
            </a:r>
            <a:endParaRPr lang="zh-CN" altLang="en-US" sz="2800" b="1" dirty="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1750" name="Text Box 6"/>
          <p:cNvSpPr/>
          <p:nvPr/>
        </p:nvSpPr>
        <p:spPr>
          <a:xfrm>
            <a:off x="2203450" y="4341019"/>
            <a:ext cx="8388350" cy="661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）麻雀买了</a:t>
            </a:r>
            <a:r>
              <a:rPr lang="en-US" altLang="zh-CN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16</a:t>
            </a:r>
            <a:r>
              <a:rPr lang="zh-CN" altLang="en-US" sz="2800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串葡萄糖葫芦，要付多少元？</a:t>
            </a:r>
            <a:endParaRPr lang="zh-CN" altLang="en-US" sz="2800" dirty="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1751" name="Text Box 10"/>
          <p:cNvSpPr/>
          <p:nvPr/>
        </p:nvSpPr>
        <p:spPr>
          <a:xfrm>
            <a:off x="6667500" y="3188494"/>
            <a:ext cx="2936875" cy="11969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草莓糖葫芦 每串</a:t>
            </a:r>
            <a:r>
              <a:rPr lang="en-US" altLang="zh-CN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5</a:t>
            </a:r>
            <a:r>
              <a:rPr lang="zh-CN" altLang="en-US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 dirty="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山楂糖葫芦 每串</a:t>
            </a:r>
            <a:r>
              <a:rPr lang="en-US" altLang="zh-CN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 dirty="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葡萄糖葫芦 每串</a:t>
            </a:r>
            <a:r>
              <a:rPr lang="en-US" altLang="zh-CN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r>
              <a:rPr lang="zh-CN" altLang="en-US" sz="24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 dirty="0">
              <a:solidFill>
                <a:srgbClr val="66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1752" name="Picture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67500" y="1370490"/>
            <a:ext cx="3311525" cy="1760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3" name="Text Box 19"/>
          <p:cNvSpPr/>
          <p:nvPr/>
        </p:nvSpPr>
        <p:spPr>
          <a:xfrm>
            <a:off x="2924175" y="3318669"/>
            <a:ext cx="28448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_GB2312" pitchFamily="1" charset="-122"/>
                <a:ea typeface="楷体_GB2312" pitchFamily="1" charset="-122"/>
              </a:rPr>
              <a:t>18×5=90</a:t>
            </a:r>
            <a:r>
              <a:rPr lang="zh-CN" altLang="en-US" sz="2800" dirty="0">
                <a:latin typeface="楷体_GB2312" pitchFamily="1" charset="-122"/>
                <a:ea typeface="楷体_GB2312" pitchFamily="1" charset="-122"/>
              </a:rPr>
              <a:t>（元）</a:t>
            </a:r>
            <a:endParaRPr lang="zh-CN" altLang="en-US" sz="28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1754" name="Text Box 19"/>
          <p:cNvSpPr/>
          <p:nvPr/>
        </p:nvSpPr>
        <p:spPr>
          <a:xfrm>
            <a:off x="3067050" y="5277644"/>
            <a:ext cx="28448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_GB2312" pitchFamily="1" charset="-122"/>
                <a:ea typeface="楷体_GB2312" pitchFamily="1" charset="-122"/>
              </a:rPr>
              <a:t>16×4=64</a:t>
            </a:r>
            <a:r>
              <a:rPr lang="zh-CN" altLang="en-US" sz="2800" dirty="0">
                <a:latin typeface="楷体_GB2312" pitchFamily="1" charset="-122"/>
                <a:ea typeface="楷体_GB2312" pitchFamily="1" charset="-122"/>
              </a:rPr>
              <a:t>（元）</a:t>
            </a:r>
            <a:endParaRPr lang="zh-CN" altLang="en-US" sz="2800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31753" grpId="0"/>
      <p:bldP spid="317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320132" y="854075"/>
            <a:ext cx="115252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2" name="组合 107"/>
          <p:cNvGrpSpPr/>
          <p:nvPr/>
        </p:nvGrpSpPr>
        <p:grpSpPr>
          <a:xfrm>
            <a:off x="1543844" y="2009775"/>
            <a:ext cx="1728788" cy="1071563"/>
            <a:chOff x="288033" y="2257321"/>
            <a:chExt cx="1728000" cy="1071681"/>
          </a:xfrm>
        </p:grpSpPr>
        <p:sp>
          <p:nvSpPr>
            <p:cNvPr id="22562" name="TextBox 71"/>
            <p:cNvSpPr txBox="1">
              <a:spLocks noChangeArrowheads="1"/>
            </p:cNvSpPr>
            <p:nvPr/>
          </p:nvSpPr>
          <p:spPr bwMode="auto">
            <a:xfrm>
              <a:off x="873554" y="2257321"/>
              <a:ext cx="503008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63" name="TextBox 103"/>
            <p:cNvSpPr txBox="1">
              <a:spLocks noChangeArrowheads="1"/>
            </p:cNvSpPr>
            <p:nvPr/>
          </p:nvSpPr>
          <p:spPr bwMode="auto">
            <a:xfrm>
              <a:off x="373719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64" name="TextBox 104"/>
            <p:cNvSpPr txBox="1">
              <a:spLocks noChangeArrowheads="1"/>
            </p:cNvSpPr>
            <p:nvPr/>
          </p:nvSpPr>
          <p:spPr bwMode="auto">
            <a:xfrm>
              <a:off x="1286116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288033" y="3327414"/>
              <a:ext cx="1728000" cy="158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66" name="TextBox 75"/>
            <p:cNvSpPr txBox="1">
              <a:spLocks noChangeArrowheads="1"/>
            </p:cNvSpPr>
            <p:nvPr/>
          </p:nvSpPr>
          <p:spPr bwMode="auto">
            <a:xfrm>
              <a:off x="1365455" y="2257321"/>
              <a:ext cx="504595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533" name="组合 108"/>
          <p:cNvGrpSpPr/>
          <p:nvPr/>
        </p:nvGrpSpPr>
        <p:grpSpPr>
          <a:xfrm>
            <a:off x="3758407" y="2014538"/>
            <a:ext cx="1728787" cy="1071562"/>
            <a:chOff x="288033" y="2257321"/>
            <a:chExt cx="1728000" cy="1071681"/>
          </a:xfrm>
        </p:grpSpPr>
        <p:sp>
          <p:nvSpPr>
            <p:cNvPr id="22557" name="TextBox 77"/>
            <p:cNvSpPr txBox="1">
              <a:spLocks noChangeArrowheads="1"/>
            </p:cNvSpPr>
            <p:nvPr/>
          </p:nvSpPr>
          <p:spPr bwMode="auto">
            <a:xfrm>
              <a:off x="873553" y="2257321"/>
              <a:ext cx="503009" cy="457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58" name="TextBox 110"/>
            <p:cNvSpPr txBox="1">
              <a:spLocks noChangeArrowheads="1"/>
            </p:cNvSpPr>
            <p:nvPr/>
          </p:nvSpPr>
          <p:spPr bwMode="auto">
            <a:xfrm>
              <a:off x="373719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59" name="TextBox 111"/>
            <p:cNvSpPr txBox="1">
              <a:spLocks noChangeArrowheads="1"/>
            </p:cNvSpPr>
            <p:nvPr/>
          </p:nvSpPr>
          <p:spPr bwMode="auto">
            <a:xfrm>
              <a:off x="1286116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288033" y="3327415"/>
              <a:ext cx="1728000" cy="158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61" name="TextBox 81"/>
            <p:cNvSpPr txBox="1">
              <a:spLocks noChangeArrowheads="1"/>
            </p:cNvSpPr>
            <p:nvPr/>
          </p:nvSpPr>
          <p:spPr bwMode="auto">
            <a:xfrm>
              <a:off x="1365454" y="2257321"/>
              <a:ext cx="504595" cy="457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2058194" y="3078163"/>
            <a:ext cx="57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2550319" y="3086100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4263232" y="3097213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4756944" y="3089275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8" name="组合 107"/>
          <p:cNvGrpSpPr/>
          <p:nvPr/>
        </p:nvGrpSpPr>
        <p:grpSpPr>
          <a:xfrm>
            <a:off x="5972969" y="1998663"/>
            <a:ext cx="1728788" cy="1071562"/>
            <a:chOff x="288033" y="2257321"/>
            <a:chExt cx="1728000" cy="1071681"/>
          </a:xfrm>
        </p:grpSpPr>
        <p:sp>
          <p:nvSpPr>
            <p:cNvPr id="22552" name="TextBox 125"/>
            <p:cNvSpPr txBox="1">
              <a:spLocks noChangeArrowheads="1"/>
            </p:cNvSpPr>
            <p:nvPr/>
          </p:nvSpPr>
          <p:spPr bwMode="auto">
            <a:xfrm>
              <a:off x="873554" y="2257321"/>
              <a:ext cx="503008" cy="457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53" name="TextBox 103"/>
            <p:cNvSpPr txBox="1">
              <a:spLocks noChangeArrowheads="1"/>
            </p:cNvSpPr>
            <p:nvPr/>
          </p:nvSpPr>
          <p:spPr bwMode="auto">
            <a:xfrm>
              <a:off x="373719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54" name="TextBox 104"/>
            <p:cNvSpPr txBox="1">
              <a:spLocks noChangeArrowheads="1"/>
            </p:cNvSpPr>
            <p:nvPr/>
          </p:nvSpPr>
          <p:spPr bwMode="auto">
            <a:xfrm>
              <a:off x="1286116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9" name="直接连接符 128"/>
            <p:cNvCxnSpPr/>
            <p:nvPr/>
          </p:nvCxnSpPr>
          <p:spPr>
            <a:xfrm>
              <a:off x="288033" y="3327415"/>
              <a:ext cx="1728000" cy="158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6" name="TextBox 129"/>
            <p:cNvSpPr txBox="1">
              <a:spLocks noChangeArrowheads="1"/>
            </p:cNvSpPr>
            <p:nvPr/>
          </p:nvSpPr>
          <p:spPr bwMode="auto">
            <a:xfrm>
              <a:off x="1365455" y="2257321"/>
              <a:ext cx="504595" cy="457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539" name="组合 108"/>
          <p:cNvGrpSpPr/>
          <p:nvPr/>
        </p:nvGrpSpPr>
        <p:grpSpPr>
          <a:xfrm>
            <a:off x="8187532" y="2003425"/>
            <a:ext cx="1728787" cy="1071563"/>
            <a:chOff x="288033" y="2257321"/>
            <a:chExt cx="1728000" cy="1071681"/>
          </a:xfrm>
        </p:grpSpPr>
        <p:sp>
          <p:nvSpPr>
            <p:cNvPr id="22547" name="TextBox 131"/>
            <p:cNvSpPr txBox="1">
              <a:spLocks noChangeArrowheads="1"/>
            </p:cNvSpPr>
            <p:nvPr/>
          </p:nvSpPr>
          <p:spPr bwMode="auto">
            <a:xfrm>
              <a:off x="873553" y="2257321"/>
              <a:ext cx="503009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48" name="TextBox 110"/>
            <p:cNvSpPr txBox="1">
              <a:spLocks noChangeArrowheads="1"/>
            </p:cNvSpPr>
            <p:nvPr/>
          </p:nvSpPr>
          <p:spPr bwMode="auto">
            <a:xfrm>
              <a:off x="373719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549" name="TextBox 111"/>
            <p:cNvSpPr txBox="1">
              <a:spLocks noChangeArrowheads="1"/>
            </p:cNvSpPr>
            <p:nvPr/>
          </p:nvSpPr>
          <p:spPr bwMode="auto">
            <a:xfrm>
              <a:off x="1286116" y="2743150"/>
              <a:ext cx="576000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5" name="直接连接符 134"/>
            <p:cNvCxnSpPr/>
            <p:nvPr/>
          </p:nvCxnSpPr>
          <p:spPr>
            <a:xfrm>
              <a:off x="288033" y="3327414"/>
              <a:ext cx="1728000" cy="158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1" name="TextBox 135"/>
            <p:cNvSpPr txBox="1">
              <a:spLocks noChangeArrowheads="1"/>
            </p:cNvSpPr>
            <p:nvPr/>
          </p:nvSpPr>
          <p:spPr bwMode="auto">
            <a:xfrm>
              <a:off x="1365454" y="2257321"/>
              <a:ext cx="504595" cy="4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7" name="TextBox 136"/>
          <p:cNvSpPr txBox="1">
            <a:spLocks noChangeArrowheads="1"/>
          </p:cNvSpPr>
          <p:nvPr/>
        </p:nvSpPr>
        <p:spPr bwMode="auto">
          <a:xfrm>
            <a:off x="6487319" y="3081338"/>
            <a:ext cx="57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TextBox 137"/>
          <p:cNvSpPr txBox="1">
            <a:spLocks noChangeArrowheads="1"/>
          </p:cNvSpPr>
          <p:nvPr/>
        </p:nvSpPr>
        <p:spPr bwMode="auto">
          <a:xfrm>
            <a:off x="6979444" y="3074988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" name="TextBox 138"/>
          <p:cNvSpPr txBox="1">
            <a:spLocks noChangeArrowheads="1"/>
          </p:cNvSpPr>
          <p:nvPr/>
        </p:nvSpPr>
        <p:spPr bwMode="auto">
          <a:xfrm>
            <a:off x="8692357" y="3070225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TextBox 139"/>
          <p:cNvSpPr txBox="1">
            <a:spLocks noChangeArrowheads="1"/>
          </p:cNvSpPr>
          <p:nvPr/>
        </p:nvSpPr>
        <p:spPr bwMode="auto">
          <a:xfrm>
            <a:off x="9186069" y="3078163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1" name="TextBox 140"/>
          <p:cNvSpPr txBox="1">
            <a:spLocks noChangeArrowheads="1"/>
          </p:cNvSpPr>
          <p:nvPr/>
        </p:nvSpPr>
        <p:spPr bwMode="auto">
          <a:xfrm>
            <a:off x="4602957" y="2595563"/>
            <a:ext cx="287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TextBox 141"/>
          <p:cNvSpPr txBox="1">
            <a:spLocks noChangeArrowheads="1"/>
          </p:cNvSpPr>
          <p:nvPr/>
        </p:nvSpPr>
        <p:spPr bwMode="auto">
          <a:xfrm>
            <a:off x="6801644" y="2595563"/>
            <a:ext cx="288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TextBox 142"/>
          <p:cNvSpPr txBox="1">
            <a:spLocks noChangeArrowheads="1"/>
          </p:cNvSpPr>
          <p:nvPr/>
        </p:nvSpPr>
        <p:spPr bwMode="auto">
          <a:xfrm>
            <a:off x="9016207" y="2582863"/>
            <a:ext cx="288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1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37" grpId="0"/>
      <p:bldP spid="138" grpId="0"/>
      <p:bldP spid="139" grpId="0"/>
      <p:bldP spid="140" grpId="0"/>
      <p:bldP spid="141" grpId="0"/>
      <p:bldP spid="142" grpId="0"/>
      <p:bldP spid="1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43063" y="454025"/>
            <a:ext cx="115252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4716463" y="1439863"/>
            <a:ext cx="30702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算一算，后一个算式的结果比前一个的结果多多少？和同伴说一说为什么。接着再写出两个算式。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31913" y="1150938"/>
            <a:ext cx="3013075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812925" y="3311525"/>
            <a:ext cx="15843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12×6 = 72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12×7 = 84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862263" y="1354138"/>
            <a:ext cx="4826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endParaRPr lang="en-US" altLang="zh-CN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endParaRPr lang="en-US" altLang="zh-CN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endParaRPr lang="en-US" altLang="zh-CN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en-US" altLang="zh-CN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3"/>
          <p:cNvSpPr/>
          <p:nvPr/>
        </p:nvSpPr>
        <p:spPr>
          <a:xfrm>
            <a:off x="1818005" y="2044700"/>
            <a:ext cx="8863330" cy="27108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44"/>
          <p:cNvSpPr txBox="1"/>
          <p:nvPr/>
        </p:nvSpPr>
        <p:spPr>
          <a:xfrm>
            <a:off x="5164455" y="916940"/>
            <a:ext cx="2727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2060"/>
                </a:solidFill>
                <a:latin typeface="华光准圆_CNKI" panose="02000500000000000000" charset="-122"/>
                <a:ea typeface="华光准圆_CNKI" panose="02000500000000000000" charset="-122"/>
                <a:cs typeface="华光准圆_CNKI" panose="02000500000000000000" charset="-122"/>
              </a:rPr>
              <a:t>学 习 用 品</a:t>
            </a:r>
            <a:endParaRPr lang="zh-CN" altLang="en-US" sz="3200" b="1">
              <a:solidFill>
                <a:srgbClr val="002060"/>
              </a:solidFill>
              <a:latin typeface="华光准圆_CNKI" panose="02000500000000000000" charset="-122"/>
              <a:ea typeface="华光准圆_CNKI" panose="02000500000000000000" charset="-122"/>
              <a:cs typeface="华光准圆_CNKI" panose="02000500000000000000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05355" y="2921635"/>
            <a:ext cx="1305560" cy="11677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rcRect b="-1578"/>
          <a:stretch>
            <a:fillRect/>
          </a:stretch>
        </p:blipFill>
        <p:spPr>
          <a:xfrm>
            <a:off x="4294505" y="2782570"/>
            <a:ext cx="1405890" cy="1446530"/>
          </a:xfrm>
          <a:prstGeom prst="snip2Same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0830" y="2750185"/>
            <a:ext cx="1511300" cy="15113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08415" y="2679065"/>
            <a:ext cx="1195070" cy="1654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可选过程 1"/>
          <p:cNvSpPr/>
          <p:nvPr/>
        </p:nvSpPr>
        <p:spPr>
          <a:xfrm>
            <a:off x="1061781" y="746066"/>
            <a:ext cx="1342581" cy="431392"/>
          </a:xfrm>
          <a:prstGeom prst="flowChartAlternateProcess">
            <a:avLst/>
          </a:prstGeom>
          <a:solidFill>
            <a:srgbClr val="7CD52B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  <a:softEdge rad="635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4924" tIns="22462" rIns="44924" bIns="22462" anchor="ctr"/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16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  <a:endParaRPr lang="zh-CN" altLang="en-US" sz="16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1" name="Text Box 22"/>
          <p:cNvSpPr txBox="1">
            <a:spLocks noChangeArrowheads="1"/>
          </p:cNvSpPr>
          <p:nvPr/>
        </p:nvSpPr>
        <p:spPr bwMode="auto">
          <a:xfrm>
            <a:off x="2895600" y="1695450"/>
            <a:ext cx="4175125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36×5=             42×7=</a:t>
            </a:r>
            <a:endParaRPr kumimoji="1"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kumimoji="1"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72×6=             48×8=</a:t>
            </a:r>
            <a:endParaRPr kumimoji="1"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可选过程 6"/>
          <p:cNvSpPr/>
          <p:nvPr/>
        </p:nvSpPr>
        <p:spPr>
          <a:xfrm>
            <a:off x="1741230" y="1162050"/>
            <a:ext cx="1368000" cy="431392"/>
          </a:xfrm>
          <a:prstGeom prst="flowChartAlternateProcess">
            <a:avLst/>
          </a:prstGeom>
          <a:solidFill>
            <a:srgbClr val="7CD52B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  <a:softEdge rad="635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4924" tIns="22462" rIns="44924" bIns="22462" anchor="ctr"/>
          <a:lstStyle/>
          <a:p>
            <a:pPr algn="ctr" fontAlgn="auto">
              <a:lnSpc>
                <a:spcPct val="150000"/>
              </a:lnSpc>
              <a:defRPr/>
            </a:pPr>
            <a:r>
              <a:rPr lang="zh-CN" altLang="en-US" sz="16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自主学习反馈</a:t>
            </a:r>
            <a:endParaRPr lang="zh-CN" altLang="en-US" sz="16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Rectangle 186"/>
          <p:cNvSpPr>
            <a:spLocks noChangeArrowheads="1"/>
          </p:cNvSpPr>
          <p:nvPr/>
        </p:nvSpPr>
        <p:spPr bwMode="auto">
          <a:xfrm>
            <a:off x="2782888" y="2182872"/>
            <a:ext cx="1770062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1   8</a:t>
            </a:r>
            <a:endParaRPr lang="en-US" altLang="zh-CN" sz="2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Rectangle 187"/>
          <p:cNvSpPr>
            <a:spLocks noChangeArrowheads="1"/>
          </p:cNvSpPr>
          <p:nvPr/>
        </p:nvSpPr>
        <p:spPr bwMode="auto">
          <a:xfrm rot="10800000" flipV="1">
            <a:off x="2268538" y="2735322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Rectangle 188"/>
          <p:cNvSpPr>
            <a:spLocks noChangeArrowheads="1"/>
          </p:cNvSpPr>
          <p:nvPr/>
        </p:nvSpPr>
        <p:spPr bwMode="auto">
          <a:xfrm>
            <a:off x="5518150" y="2182872"/>
            <a:ext cx="2452688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1   9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     4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Text Box 189"/>
          <p:cNvSpPr txBox="1">
            <a:spLocks noChangeArrowheads="1"/>
          </p:cNvSpPr>
          <p:nvPr/>
        </p:nvSpPr>
        <p:spPr bwMode="auto">
          <a:xfrm>
            <a:off x="3575050" y="2751197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6" name="Line 196"/>
          <p:cNvSpPr>
            <a:spLocks noChangeShapeType="1"/>
          </p:cNvSpPr>
          <p:nvPr/>
        </p:nvSpPr>
        <p:spPr bwMode="auto">
          <a:xfrm>
            <a:off x="2351088" y="3263959"/>
            <a:ext cx="2089150" cy="0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round/>
          </a:ln>
        </p:spPr>
        <p:txBody>
          <a:bodyPr/>
          <a:lstStyle/>
          <a:p>
            <a:pPr algn="ctr">
              <a:defRPr/>
            </a:pP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725" name="Text Box 197"/>
          <p:cNvSpPr txBox="1">
            <a:spLocks noChangeArrowheads="1"/>
          </p:cNvSpPr>
          <p:nvPr/>
        </p:nvSpPr>
        <p:spPr bwMode="auto">
          <a:xfrm>
            <a:off x="3286125" y="2830572"/>
            <a:ext cx="533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8" name="Line 198"/>
          <p:cNvSpPr>
            <a:spLocks noChangeShapeType="1"/>
          </p:cNvSpPr>
          <p:nvPr/>
        </p:nvSpPr>
        <p:spPr bwMode="auto">
          <a:xfrm>
            <a:off x="4870450" y="3335397"/>
            <a:ext cx="2089150" cy="0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round/>
          </a:ln>
        </p:spPr>
        <p:txBody>
          <a:bodyPr/>
          <a:lstStyle/>
          <a:p>
            <a:pPr algn="ctr">
              <a:defRPr/>
            </a:pP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727" name="Text Box 199"/>
          <p:cNvSpPr txBox="1">
            <a:spLocks noChangeArrowheads="1"/>
          </p:cNvSpPr>
          <p:nvPr/>
        </p:nvSpPr>
        <p:spPr bwMode="auto">
          <a:xfrm>
            <a:off x="3070225" y="3335397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9   0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28" name="Text Box 200"/>
          <p:cNvSpPr txBox="1">
            <a:spLocks noChangeArrowheads="1"/>
          </p:cNvSpPr>
          <p:nvPr/>
        </p:nvSpPr>
        <p:spPr bwMode="auto">
          <a:xfrm>
            <a:off x="5965825" y="2952809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29" name="Text Box 201"/>
          <p:cNvSpPr txBox="1">
            <a:spLocks noChangeArrowheads="1"/>
          </p:cNvSpPr>
          <p:nvPr/>
        </p:nvSpPr>
        <p:spPr bwMode="auto">
          <a:xfrm>
            <a:off x="5735638" y="3406834"/>
            <a:ext cx="1928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7   6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9" name="Rectangle 177"/>
          <p:cNvSpPr>
            <a:spLocks noChangeArrowheads="1"/>
          </p:cNvSpPr>
          <p:nvPr/>
        </p:nvSpPr>
        <p:spPr bwMode="auto">
          <a:xfrm>
            <a:off x="7608888" y="2759134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0" name="Text Box 178"/>
          <p:cNvSpPr txBox="1">
            <a:spLocks noChangeArrowheads="1"/>
          </p:cNvSpPr>
          <p:nvPr/>
        </p:nvSpPr>
        <p:spPr bwMode="auto">
          <a:xfrm>
            <a:off x="8764588" y="2806759"/>
            <a:ext cx="701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Line 179"/>
          <p:cNvSpPr>
            <a:spLocks noChangeShapeType="1"/>
          </p:cNvSpPr>
          <p:nvPr/>
        </p:nvSpPr>
        <p:spPr bwMode="auto">
          <a:xfrm>
            <a:off x="7462838" y="3335397"/>
            <a:ext cx="2089150" cy="0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round/>
          </a:ln>
        </p:spPr>
        <p:txBody>
          <a:bodyPr/>
          <a:lstStyle/>
          <a:p>
            <a:pPr algn="ctr">
              <a:defRPr/>
            </a:pPr>
            <a:endParaRPr lang="zh-CN" altLang="en-US" sz="3200" b="1">
              <a:solidFill>
                <a:schemeClr val="hlink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7" name="Text Box 180"/>
          <p:cNvSpPr txBox="1">
            <a:spLocks noChangeArrowheads="1"/>
          </p:cNvSpPr>
          <p:nvPr/>
        </p:nvSpPr>
        <p:spPr bwMode="auto">
          <a:xfrm>
            <a:off x="8751888" y="3449697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181"/>
          <p:cNvSpPr txBox="1">
            <a:spLocks noChangeArrowheads="1"/>
          </p:cNvSpPr>
          <p:nvPr/>
        </p:nvSpPr>
        <p:spPr bwMode="auto">
          <a:xfrm>
            <a:off x="7894638" y="3454459"/>
            <a:ext cx="1571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2   4               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4" name="Rectangle 182"/>
          <p:cNvSpPr txBox="1">
            <a:spLocks noChangeArrowheads="1"/>
          </p:cNvSpPr>
          <p:nvPr/>
        </p:nvSpPr>
        <p:spPr bwMode="auto">
          <a:xfrm>
            <a:off x="8326438" y="2111434"/>
            <a:ext cx="18573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6   2</a:t>
            </a:r>
            <a:endParaRPr lang="en-US" altLang="zh-CN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25" grpId="0"/>
      <p:bldP spid="22727" grpId="0"/>
      <p:bldP spid="22728" grpId="0"/>
      <p:bldP spid="22729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652194" y="522885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6" name="Text Box 2"/>
          <p:cNvSpPr/>
          <p:nvPr/>
        </p:nvSpPr>
        <p:spPr>
          <a:xfrm>
            <a:off x="2535238" y="17002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4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 Box 4"/>
          <p:cNvSpPr/>
          <p:nvPr/>
        </p:nvSpPr>
        <p:spPr>
          <a:xfrm>
            <a:off x="0" y="2328863"/>
            <a:ext cx="2622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太空船  每人</a:t>
            </a:r>
            <a:r>
              <a:rPr lang="en-US" altLang="zh-CN" sz="2400">
                <a:latin typeface="楷体_GB2312" pitchFamily="1" charset="-122"/>
                <a:ea typeface="楷体_GB2312" pitchFamily="1" charset="-122"/>
              </a:rPr>
              <a:t>12</a:t>
            </a: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6389" name="Picture 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Text Box 6"/>
          <p:cNvSpPr/>
          <p:nvPr/>
        </p:nvSpPr>
        <p:spPr>
          <a:xfrm>
            <a:off x="0" y="2328863"/>
            <a:ext cx="2622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太空船  每人</a:t>
            </a:r>
            <a:r>
              <a:rPr lang="en-US" altLang="zh-CN" sz="2400">
                <a:latin typeface="楷体_GB2312" pitchFamily="1" charset="-122"/>
                <a:ea typeface="楷体_GB2312" pitchFamily="1" charset="-122"/>
              </a:rPr>
              <a:t>12</a:t>
            </a: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6391" name="Picture 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2" name="Text Box 8"/>
          <p:cNvSpPr/>
          <p:nvPr/>
        </p:nvSpPr>
        <p:spPr>
          <a:xfrm>
            <a:off x="0" y="2328863"/>
            <a:ext cx="2622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太空船  每人</a:t>
            </a:r>
            <a:r>
              <a:rPr lang="en-US" altLang="zh-CN" sz="2400">
                <a:latin typeface="楷体_GB2312" pitchFamily="1" charset="-122"/>
                <a:ea typeface="楷体_GB2312" pitchFamily="1" charset="-122"/>
              </a:rPr>
              <a:t>12</a:t>
            </a:r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16393" name="Picture 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4" name="Text Box 10"/>
          <p:cNvSpPr/>
          <p:nvPr/>
        </p:nvSpPr>
        <p:spPr>
          <a:xfrm>
            <a:off x="249238" y="2328863"/>
            <a:ext cx="1470025" cy="19383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太空船 </a:t>
            </a:r>
            <a:endParaRPr lang="zh-CN" altLang="en-US" sz="2400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每人</a:t>
            </a:r>
            <a:r>
              <a:rPr lang="en-US" altLang="zh-CN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12</a:t>
            </a:r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  <a:p>
            <a:endParaRPr lang="zh-CN" altLang="en-US" sz="2400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电动火车</a:t>
            </a:r>
            <a:endParaRPr lang="zh-CN" altLang="en-US" sz="2400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每人</a:t>
            </a:r>
            <a:r>
              <a:rPr lang="en-US" altLang="zh-CN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6</a:t>
            </a:r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元</a:t>
            </a:r>
            <a:endParaRPr lang="zh-CN" altLang="en-US" sz="2400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6395" name="Text Box 11"/>
          <p:cNvSpPr/>
          <p:nvPr/>
        </p:nvSpPr>
        <p:spPr>
          <a:xfrm>
            <a:off x="5127625" y="2401888"/>
            <a:ext cx="2338388" cy="1754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根据这些信息，</a:t>
            </a:r>
            <a:endParaRPr lang="zh-CN" altLang="en-US" sz="2400" dirty="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90000"/>
              </a:lnSpc>
            </a:pPr>
            <a:endParaRPr lang="zh-CN" altLang="en-US" sz="2400" dirty="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你能提出哪些</a:t>
            </a:r>
            <a:endParaRPr lang="zh-CN" altLang="en-US" sz="2400" dirty="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90000"/>
              </a:lnSpc>
            </a:pPr>
            <a:endParaRPr lang="zh-CN" altLang="en-US" sz="2400" dirty="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数学问题呢？</a:t>
            </a:r>
            <a:endParaRPr lang="zh-CN" altLang="en-US" sz="2400" dirty="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对象 30"/>
          <p:cNvGraphicFramePr>
            <a:graphicFrameLocks noChangeAspect="1"/>
          </p:cNvGraphicFramePr>
          <p:nvPr/>
        </p:nvGraphicFramePr>
        <p:xfrm>
          <a:off x="8015605" y="2750820"/>
          <a:ext cx="2493010" cy="2723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1" imgW="3000375" imgH="2495550" progId="Paint.Picture">
                  <p:embed/>
                </p:oleObj>
              </mc:Choice>
              <mc:Fallback>
                <p:oleObj name="" r:id="rId1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015605" y="2750820"/>
                        <a:ext cx="2493010" cy="2723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/>
          <p:cNvGraphicFramePr>
            <a:graphicFrameLocks noChangeAspect="1"/>
          </p:cNvGraphicFramePr>
          <p:nvPr/>
        </p:nvGraphicFramePr>
        <p:xfrm>
          <a:off x="3794760" y="2820035"/>
          <a:ext cx="4048760" cy="2433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3" imgW="3000375" imgH="2495550" progId="Paint.Picture">
                  <p:embed/>
                </p:oleObj>
              </mc:Choice>
              <mc:Fallback>
                <p:oleObj name="" r:id="rId3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94760" y="2820035"/>
                        <a:ext cx="4048760" cy="2433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1134745" y="2893695"/>
          <a:ext cx="2384425" cy="224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4" imgW="3000375" imgH="2495550" progId="Paint.Picture">
                  <p:embed/>
                </p:oleObj>
              </mc:Choice>
              <mc:Fallback>
                <p:oleObj name="" r:id="rId4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34745" y="2893695"/>
                        <a:ext cx="2384425" cy="2240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72125" y="302895"/>
            <a:ext cx="5991860" cy="21361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7838" y="945515"/>
            <a:ext cx="4392612" cy="401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" name="TextBox 60"/>
          <p:cNvSpPr txBox="1"/>
          <p:nvPr/>
        </p:nvSpPr>
        <p:spPr>
          <a:xfrm>
            <a:off x="2762250" y="5727700"/>
            <a:ext cx="52324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Arial" panose="020B0604020202020204" pitchFamily="34" charset="0"/>
              </a:rPr>
              <a:t>答：</a:t>
            </a:r>
            <a:r>
              <a:rPr lang="en-US" altLang="zh-CN" sz="2800" dirty="0">
                <a:latin typeface="Arial" panose="020B0604020202020204" pitchFamily="34" charset="0"/>
              </a:rPr>
              <a:t>5</a:t>
            </a:r>
            <a:r>
              <a:rPr lang="zh-CN" altLang="en-US" sz="2800" dirty="0">
                <a:latin typeface="Arial" panose="020B0604020202020204" pitchFamily="34" charset="0"/>
              </a:rPr>
              <a:t>人坐太空船，需要</a:t>
            </a:r>
            <a:r>
              <a:rPr lang="en-US" altLang="zh-CN" sz="2800" dirty="0">
                <a:latin typeface="Arial" panose="020B0604020202020204" pitchFamily="34" charset="0"/>
              </a:rPr>
              <a:t>60</a:t>
            </a:r>
            <a:r>
              <a:rPr lang="zh-CN" altLang="en-US" sz="2800" dirty="0">
                <a:latin typeface="Arial" panose="020B0604020202020204" pitchFamily="34" charset="0"/>
              </a:rPr>
              <a:t>元。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13473" y="1760855"/>
            <a:ext cx="18272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Arial" panose="020B0604020202020204" pitchFamily="34" charset="0"/>
              </a:rPr>
              <a:t>12×5</a:t>
            </a:r>
            <a:r>
              <a:rPr lang="zh-CN" altLang="en-US" sz="3200" dirty="0">
                <a:latin typeface="Arial" panose="020B0604020202020204" pitchFamily="34" charset="0"/>
              </a:rPr>
              <a:t>＝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937510" y="1760855"/>
            <a:ext cx="18684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</a:rPr>
              <a:t>60</a:t>
            </a:r>
            <a:r>
              <a:rPr lang="zh-CN" altLang="en-US" sz="3200" dirty="0">
                <a:latin typeface="Arial" panose="020B0604020202020204" pitchFamily="34" charset="0"/>
              </a:rPr>
              <a:t>（元）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2851468" y="1752600"/>
            <a:ext cx="790575" cy="59213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12570" y="3198495"/>
            <a:ext cx="53403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华光准圆_CNKI" panose="02000500000000000000" charset="-122"/>
                <a:ea typeface="华光准圆_CNKI" panose="02000500000000000000" charset="-122"/>
              </a:rPr>
              <a:t>10</a:t>
            </a:r>
            <a:endParaRPr lang="en-US" altLang="zh-CN" sz="2600" dirty="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07820" y="3745865"/>
            <a:ext cx="53403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2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12290" y="3198495"/>
            <a:ext cx="18999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00" dirty="0">
                <a:latin typeface="华光准圆_CNKI" panose="02000500000000000000" charset="-122"/>
                <a:ea typeface="华光准圆_CNKI" panose="02000500000000000000" charset="-122"/>
                <a:cs typeface="华光准圆_CNKI" panose="02000500000000000000" charset="-122"/>
              </a:rPr>
              <a:t>×</a:t>
            </a:r>
            <a:r>
              <a:rPr lang="en-US" altLang="zh-CN" sz="2600" dirty="0">
                <a:latin typeface="华光准圆_CNKI" panose="02000500000000000000" charset="-122"/>
                <a:ea typeface="华光准圆_CNKI" panose="02000500000000000000" charset="-122"/>
                <a:cs typeface="华光准圆_CNKI" panose="02000500000000000000" charset="-122"/>
              </a:rPr>
              <a:t>5=50</a:t>
            </a:r>
            <a:endParaRPr lang="en-US" altLang="zh-CN" sz="2600" dirty="0">
              <a:latin typeface="华光准圆_CNKI" panose="02000500000000000000" charset="-122"/>
              <a:ea typeface="华光准圆_CNKI" panose="02000500000000000000" charset="-122"/>
              <a:cs typeface="华光准圆_CNKI" panose="020005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21460" y="4300220"/>
            <a:ext cx="183007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50+10=60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17370" y="3745865"/>
            <a:ext cx="18999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00">
                <a:latin typeface="华光准圆_CNKI" panose="02000500000000000000" charset="-122"/>
                <a:ea typeface="华光准圆_CNKI" panose="02000500000000000000" charset="-122"/>
                <a:cs typeface="华光准圆_CNKI" panose="02000500000000000000" charset="-122"/>
              </a:rPr>
              <a:t>×</a:t>
            </a:r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  <a:cs typeface="华光准圆_CNKI" panose="02000500000000000000" charset="-122"/>
              </a:rPr>
              <a:t>5=10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  <a:cs typeface="华光准圆_CNKI" panose="02000500000000000000" charset="-122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custDataLst>
              <p:tags r:id="rId7"/>
            </p:custDataLst>
          </p:nvPr>
        </p:nvGraphicFramePr>
        <p:xfrm>
          <a:off x="4606925" y="3237865"/>
          <a:ext cx="2444115" cy="1139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705"/>
                <a:gridCol w="814705"/>
                <a:gridCol w="814705"/>
              </a:tblGrid>
              <a:tr h="5695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  <a:latin typeface="+mn-lt"/>
                          <a:ea typeface="宋体" panose="02010600030101010101" pitchFamily="2" charset="-122"/>
                        </a:rPr>
                        <a:t>×</a:t>
                      </a:r>
                      <a:endParaRPr lang="zh-CN" altLang="en-US" sz="2800" b="0">
                        <a:solidFill>
                          <a:schemeClr val="tx1"/>
                        </a:solidFill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9595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5581015" y="3273425"/>
            <a:ext cx="53403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10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95415" y="3273425"/>
            <a:ext cx="53403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2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81015" y="3866515"/>
            <a:ext cx="66230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50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49695" y="3864610"/>
            <a:ext cx="53403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10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58715" y="4509135"/>
            <a:ext cx="183007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华光准圆_CNKI" panose="02000500000000000000" charset="-122"/>
                <a:ea typeface="华光准圆_CNKI" panose="02000500000000000000" charset="-122"/>
              </a:rPr>
              <a:t>50+10=60</a:t>
            </a:r>
            <a:endParaRPr lang="en-US" altLang="zh-CN" sz="2600" dirty="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87168" y="305435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12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287193" y="3460750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5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585518" y="3470275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×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8607743" y="3895725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9287193" y="3932238"/>
            <a:ext cx="8620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081770" y="3932555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8" name="TextBox 58"/>
          <p:cNvSpPr txBox="1"/>
          <p:nvPr/>
        </p:nvSpPr>
        <p:spPr>
          <a:xfrm>
            <a:off x="9081770" y="4283710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5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9" name="TextBox 58"/>
          <p:cNvSpPr txBox="1"/>
          <p:nvPr/>
        </p:nvSpPr>
        <p:spPr>
          <a:xfrm>
            <a:off x="9304020" y="4283710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8607743" y="4763135"/>
            <a:ext cx="12604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8"/>
          <p:cNvSpPr txBox="1"/>
          <p:nvPr/>
        </p:nvSpPr>
        <p:spPr>
          <a:xfrm>
            <a:off x="9087485" y="4792980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6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22" name="TextBox 58"/>
          <p:cNvSpPr txBox="1"/>
          <p:nvPr/>
        </p:nvSpPr>
        <p:spPr>
          <a:xfrm>
            <a:off x="9309735" y="4792980"/>
            <a:ext cx="478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4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870450" y="3866515"/>
            <a:ext cx="53403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>
                <a:latin typeface="华光准圆_CNKI" panose="02000500000000000000" charset="-122"/>
                <a:ea typeface="华光准圆_CNKI" panose="02000500000000000000" charset="-122"/>
              </a:rPr>
              <a:t>5</a:t>
            </a:r>
            <a:endParaRPr lang="en-US" altLang="zh-CN" sz="2600"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39" grpId="0"/>
      <p:bldP spid="60" grpId="0"/>
      <p:bldP spid="42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52" grpId="0"/>
      <p:bldP spid="53" grpId="0"/>
      <p:bldP spid="54" grpId="0"/>
      <p:bldP spid="58" grpId="0"/>
      <p:bldP spid="59" grpId="0"/>
      <p:bldP spid="18" grpId="0"/>
      <p:bldP spid="19" grpId="0"/>
      <p:bldP spid="21" grpId="0"/>
      <p:bldP spid="22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/>
          <p:nvPr/>
        </p:nvSpPr>
        <p:spPr>
          <a:xfrm>
            <a:off x="3563938" y="183356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400">
              <a:ea typeface="宋体" panose="02010600030101010101" pitchFamily="2" charset="-122"/>
            </a:endParaRPr>
          </a:p>
        </p:txBody>
      </p:sp>
      <p:sp>
        <p:nvSpPr>
          <p:cNvPr id="19460" name="Text Box 4"/>
          <p:cNvSpPr/>
          <p:nvPr/>
        </p:nvSpPr>
        <p:spPr>
          <a:xfrm>
            <a:off x="1928813" y="773113"/>
            <a:ext cx="30289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66"/>
                </a:solidFill>
                <a:ea typeface="楷体_GB2312" pitchFamily="1" charset="-122"/>
              </a:rPr>
              <a:t>淘气是这样算的：</a:t>
            </a:r>
            <a:endParaRPr lang="zh-CN" altLang="en-US" sz="2800">
              <a:solidFill>
                <a:srgbClr val="FF0066"/>
              </a:solidFill>
              <a:ea typeface="楷体_GB2312" pitchFamily="1" charset="-122"/>
            </a:endParaRPr>
          </a:p>
        </p:txBody>
      </p:sp>
      <p:sp>
        <p:nvSpPr>
          <p:cNvPr id="19461" name="AutoShape 5"/>
          <p:cNvSpPr/>
          <p:nvPr/>
        </p:nvSpPr>
        <p:spPr>
          <a:xfrm>
            <a:off x="2071688" y="4570413"/>
            <a:ext cx="2232025" cy="576262"/>
          </a:xfrm>
          <a:prstGeom prst="wedgeRoundRectCallout">
            <a:avLst>
              <a:gd name="adj1" fmla="val -42319"/>
              <a:gd name="adj2" fmla="val 14366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>
                <a:solidFill>
                  <a:srgbClr val="0000CC"/>
                </a:solidFill>
                <a:ea typeface="楷体_GB2312" pitchFamily="1" charset="-122"/>
              </a:rPr>
              <a:t>他做得对吗？</a:t>
            </a:r>
            <a:endParaRPr lang="zh-CN" altLang="en-US" sz="2400">
              <a:solidFill>
                <a:srgbClr val="0000CC"/>
              </a:solidFill>
              <a:ea typeface="楷体_GB2312" pitchFamily="1" charset="-122"/>
            </a:endParaRPr>
          </a:p>
        </p:txBody>
      </p:sp>
      <p:pic>
        <p:nvPicPr>
          <p:cNvPr id="19462" name="Picture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96100" y="2193925"/>
            <a:ext cx="1206500" cy="1223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Picture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63850" y="2170113"/>
            <a:ext cx="1214438" cy="12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Picture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79975" y="2166938"/>
            <a:ext cx="1179513" cy="1179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435600" y="881063"/>
            <a:ext cx="1657350" cy="1552575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403350" y="2681288"/>
            <a:ext cx="242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10×5=50</a:t>
            </a:r>
            <a:endParaRPr lang="zh-CN" altLang="en-US" sz="2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403350" y="3240088"/>
            <a:ext cx="242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2×5=10</a:t>
            </a:r>
            <a:endParaRPr lang="zh-CN" altLang="en-US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403350" y="3811588"/>
            <a:ext cx="242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10=60</a:t>
            </a:r>
            <a:endParaRPr lang="zh-CN" altLang="en-US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03" name="直接连接符 23"/>
          <p:cNvCxnSpPr>
            <a:cxnSpLocks noChangeShapeType="1"/>
          </p:cNvCxnSpPr>
          <p:nvPr/>
        </p:nvCxnSpPr>
        <p:spPr bwMode="auto">
          <a:xfrm rot="5400000">
            <a:off x="3475831" y="3537744"/>
            <a:ext cx="1857375" cy="1588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9480" name="Group 24"/>
          <p:cNvGraphicFramePr>
            <a:graphicFrameLocks noGrp="1"/>
          </p:cNvGraphicFramePr>
          <p:nvPr/>
        </p:nvGraphicFramePr>
        <p:xfrm>
          <a:off x="5189538" y="2681288"/>
          <a:ext cx="2714625" cy="1019175"/>
        </p:xfrm>
        <a:graphic>
          <a:graphicData uri="http://schemas.openxmlformats.org/drawingml/2006/table">
            <a:tbl>
              <a:tblPr/>
              <a:tblGrid>
                <a:gridCol w="904875"/>
                <a:gridCol w="904875"/>
                <a:gridCol w="904875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×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394325" y="3924300"/>
            <a:ext cx="242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 </a:t>
            </a:r>
            <a:r>
              <a:rPr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 </a:t>
            </a:r>
            <a:r>
              <a:rPr lang="en-US" altLang="zh-CN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 = 60</a:t>
            </a:r>
            <a:endParaRPr lang="zh-CN" altLang="en-US" sz="2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397125" y="1504950"/>
            <a:ext cx="1827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12×5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3516313" y="1528763"/>
            <a:ext cx="1868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rcRect b="-4295"/>
          <a:stretch>
            <a:fillRect/>
          </a:stretch>
        </p:blipFill>
        <p:spPr bwMode="auto">
          <a:xfrm>
            <a:off x="1654175" y="663575"/>
            <a:ext cx="5032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14538" y="663575"/>
            <a:ext cx="3381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人坐太空船，需要多少元？</a:t>
            </a:r>
            <a:endParaRPr lang="zh-CN" altLang="en-US" sz="20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519488" y="1554163"/>
            <a:ext cx="571500" cy="37306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3519488" y="1501775"/>
            <a:ext cx="54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6" grpId="0"/>
      <p:bldP spid="39" grpId="0"/>
      <p:bldP spid="5" grpId="0"/>
      <p:bldP spid="42" grpId="0" animBg="1"/>
      <p:bldP spid="194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对象 30"/>
          <p:cNvGraphicFramePr>
            <a:graphicFrameLocks noChangeAspect="1"/>
          </p:cNvGraphicFramePr>
          <p:nvPr/>
        </p:nvGraphicFramePr>
        <p:xfrm>
          <a:off x="5844540" y="3010535"/>
          <a:ext cx="2206625" cy="238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1" imgW="3000375" imgH="2495550" progId="Paint.Picture">
                  <p:embed/>
                </p:oleObj>
              </mc:Choice>
              <mc:Fallback>
                <p:oleObj name="" r:id="rId1" imgW="3000375" imgH="24955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44540" y="3010535"/>
                        <a:ext cx="2206625" cy="238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6729095" y="3288665"/>
            <a:ext cx="60579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12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10070" y="3599815"/>
            <a:ext cx="60579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5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08395" y="3609340"/>
            <a:ext cx="60579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×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295073" y="3971925"/>
            <a:ext cx="1115060" cy="12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919595" y="3976370"/>
            <a:ext cx="60579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26555" y="3976370"/>
            <a:ext cx="33655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1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8" name="TextBox 58"/>
          <p:cNvSpPr txBox="1"/>
          <p:nvPr/>
        </p:nvSpPr>
        <p:spPr>
          <a:xfrm>
            <a:off x="6697980" y="4289425"/>
            <a:ext cx="33655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5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19" name="TextBox 58"/>
          <p:cNvSpPr txBox="1"/>
          <p:nvPr/>
        </p:nvSpPr>
        <p:spPr>
          <a:xfrm>
            <a:off x="6929755" y="4289425"/>
            <a:ext cx="33655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6295073" y="4686935"/>
            <a:ext cx="1115060" cy="12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8"/>
          <p:cNvSpPr txBox="1"/>
          <p:nvPr/>
        </p:nvSpPr>
        <p:spPr>
          <a:xfrm>
            <a:off x="6703695" y="4665345"/>
            <a:ext cx="33655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6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sp>
        <p:nvSpPr>
          <p:cNvPr id="22" name="TextBox 58"/>
          <p:cNvSpPr txBox="1"/>
          <p:nvPr/>
        </p:nvSpPr>
        <p:spPr>
          <a:xfrm>
            <a:off x="6925945" y="4665345"/>
            <a:ext cx="336550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300" kern="1200" cap="none" spc="600" normalizeH="0" baseline="0" noProof="0" smtClean="0">
                <a:latin typeface="华光准圆_CNKI" panose="02000500000000000000" charset="-122"/>
                <a:ea typeface="华光准圆_CNKI" panose="02000500000000000000" charset="-122"/>
                <a:cs typeface="+mn-cs"/>
              </a:rPr>
              <a:t>0</a:t>
            </a:r>
            <a:endParaRPr kumimoji="0" lang="en-US" altLang="zh-CN" sz="2300" kern="1200" cap="none" spc="600" normalizeH="0" baseline="0" noProof="0" smtClean="0">
              <a:latin typeface="华光准圆_CNKI" panose="02000500000000000000" charset="-122"/>
              <a:ea typeface="华光准圆_CNKI" panose="02000500000000000000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23620" y="1461135"/>
            <a:ext cx="1460500" cy="2340610"/>
            <a:chOff x="1612" y="2301"/>
            <a:chExt cx="2300" cy="3686"/>
          </a:xfrm>
        </p:grpSpPr>
        <p:pic>
          <p:nvPicPr>
            <p:cNvPr id="64" name="图片 63" descr="C:/Users/yxy/AppData/Local/Temp/kaimatting/20210418212154/output_aiMatting_20210418212301.pngoutput_aiMatting_202104182123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2" y="2301"/>
              <a:ext cx="2301" cy="3687"/>
            </a:xfrm>
            <a:prstGeom prst="rect">
              <a:avLst/>
            </a:prstGeom>
          </p:spPr>
        </p:pic>
        <p:sp>
          <p:nvSpPr>
            <p:cNvPr id="109" name="TextBox 108"/>
            <p:cNvSpPr txBox="1"/>
            <p:nvPr/>
          </p:nvSpPr>
          <p:spPr>
            <a:xfrm>
              <a:off x="2447" y="3130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1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35" y="3595"/>
              <a:ext cx="666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latin typeface="黑体" panose="02010609060101010101" charset="-122"/>
                  <a:ea typeface="黑体" panose="02010609060101010101" charset="-122"/>
                </a:rPr>
                <a:t>×</a:t>
              </a:r>
              <a:endParaRPr lang="en-US" altLang="zh-CN" sz="2000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755" y="3591"/>
              <a:ext cx="66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en-US" altLang="zh-CN" sz="2400"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1960" y="4191"/>
              <a:ext cx="1416" cy="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2863" y="3130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2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867" y="4132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8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447" y="4563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4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863" y="4563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0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2017" y="5210"/>
              <a:ext cx="1346" cy="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2447" y="5200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4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863" y="5200"/>
              <a:ext cx="581" cy="7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en-US" altLang="zh-CN" sz="24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8</a:t>
              </a:r>
              <a:endParaRPr kumimoji="0" lang="en-US" altLang="zh-CN" sz="24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011" y="4597"/>
              <a:ext cx="583" cy="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>
                <a:buClrTx/>
                <a:buSzTx/>
                <a:buFontTx/>
                <a:defRPr/>
              </a:pPr>
              <a:r>
                <a:rPr kumimoji="0" lang="zh-CN" altLang="en-US" sz="2000" kern="1200" cap="none" spc="600" normalizeH="0" baseline="0" noProof="0">
                  <a:latin typeface="黑体" panose="02010609060101010101" charset="-122"/>
                  <a:ea typeface="黑体" panose="02010609060101010101" charset="-122"/>
                  <a:cs typeface="+mn-cs"/>
                </a:rPr>
                <a:t>＋</a:t>
              </a:r>
              <a:endParaRPr kumimoji="0" lang="zh-CN" altLang="en-US" sz="2000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pic>
        <p:nvPicPr>
          <p:cNvPr id="62" name="图片 6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81045" y="1917065"/>
            <a:ext cx="2121535" cy="1814830"/>
          </a:xfrm>
          <a:prstGeom prst="rect">
            <a:avLst/>
          </a:prstGeom>
        </p:spPr>
      </p:pic>
      <p:sp>
        <p:nvSpPr>
          <p:cNvPr id="68" name="右箭头 67"/>
          <p:cNvSpPr/>
          <p:nvPr/>
        </p:nvSpPr>
        <p:spPr>
          <a:xfrm>
            <a:off x="2822575" y="2758440"/>
            <a:ext cx="307340" cy="222885"/>
          </a:xfrm>
          <a:prstGeom prst="rightArrow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8279765" y="3899535"/>
            <a:ext cx="790575" cy="389890"/>
          </a:xfrm>
          <a:prstGeom prst="rightArrow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960000">
            <a:off x="9468485" y="3506470"/>
            <a:ext cx="1338580" cy="14192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lum bright="18000"/>
          </a:blip>
          <a:srcRect l="-1233"/>
          <a:stretch>
            <a:fillRect/>
          </a:stretch>
        </p:blipFill>
        <p:spPr>
          <a:xfrm>
            <a:off x="1271270" y="3985260"/>
            <a:ext cx="3349625" cy="19589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245475" y="3509645"/>
            <a:ext cx="70866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光准圆_CNKI" panose="02000500000000000000" charset="-122"/>
                <a:ea typeface="华光准圆_CNKI" panose="02000500000000000000" charset="-122"/>
              </a:rPr>
              <a:t>简化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光准圆_CNKI" panose="02000500000000000000" charset="-122"/>
              <a:ea typeface="华光准圆_CNKI" panose="02000500000000000000" charset="-122"/>
            </a:endParaRPr>
          </a:p>
        </p:txBody>
      </p:sp>
      <p:pic>
        <p:nvPicPr>
          <p:cNvPr id="13317" name="Picture 2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77838" y="945515"/>
            <a:ext cx="4392612" cy="401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27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572125" y="302895"/>
            <a:ext cx="5991860" cy="21361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/>
          <p:nvPr/>
        </p:nvSpPr>
        <p:spPr>
          <a:xfrm>
            <a:off x="2535238" y="17002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400"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2532" name="表格 22531"/>
          <p:cNvGraphicFramePr>
            <a:graphicFrameLocks noGrp="1"/>
          </p:cNvGraphicFramePr>
          <p:nvPr/>
        </p:nvGraphicFramePr>
        <p:xfrm>
          <a:off x="3563938" y="2708275"/>
          <a:ext cx="2016125" cy="1054100"/>
        </p:xfrm>
        <a:graphic>
          <a:graphicData uri="http://schemas.openxmlformats.org/drawingml/2006/table">
            <a:tbl>
              <a:tblPr/>
              <a:tblGrid>
                <a:gridCol w="671513"/>
                <a:gridCol w="696912"/>
                <a:gridCol w="647700"/>
              </a:tblGrid>
              <a:tr h="5159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×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10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2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5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50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楷体_GB2312" pitchFamily="1" charset="-122"/>
                          <a:ea typeface="楷体_GB2312" pitchFamily="1" charset="-122"/>
                        </a:rPr>
                        <a:t>10</a:t>
                      </a:r>
                      <a:endParaRPr lang="en-US" altLang="zh-CN" sz="2400"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6" name="Text Box 21"/>
          <p:cNvSpPr/>
          <p:nvPr/>
        </p:nvSpPr>
        <p:spPr>
          <a:xfrm>
            <a:off x="3635375" y="4298950"/>
            <a:ext cx="17272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楷体_GB2312" pitchFamily="1" charset="-122"/>
                <a:ea typeface="楷体_GB2312" pitchFamily="1" charset="-122"/>
              </a:rPr>
              <a:t>50+10=60</a:t>
            </a:r>
            <a:endParaRPr lang="en-US" altLang="zh-CN"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547" name="Text Box 22"/>
          <p:cNvSpPr/>
          <p:nvPr/>
        </p:nvSpPr>
        <p:spPr>
          <a:xfrm>
            <a:off x="1979613" y="1863725"/>
            <a:ext cx="1097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1" charset="-122"/>
                <a:ea typeface="楷体_GB2312" pitchFamily="1" charset="-122"/>
              </a:rPr>
              <a:t>方法：</a:t>
            </a:r>
            <a:endParaRPr lang="zh-CN" altLang="en-US"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548" name="Text Box 4"/>
          <p:cNvSpPr/>
          <p:nvPr/>
        </p:nvSpPr>
        <p:spPr>
          <a:xfrm>
            <a:off x="900113" y="639763"/>
            <a:ext cx="161290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66"/>
                </a:solidFill>
                <a:ea typeface="楷体_GB2312" pitchFamily="1" charset="-122"/>
              </a:rPr>
              <a:t>分享成果</a:t>
            </a:r>
            <a:endParaRPr lang="zh-CN" altLang="en-US" sz="2800" b="1">
              <a:solidFill>
                <a:srgbClr val="FF0066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0f2cfd6c-2f6e-44aa-82de-cb6137714659}"/>
  <p:tag name="TABLE_ENDDRAG_ORIGIN_RECT" val="192*89"/>
  <p:tag name="TABLE_ENDDRAG_RECT" val="348*264*192*89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1949</Words>
  <Application>WPS 演示</Application>
  <PresentationFormat>自定义</PresentationFormat>
  <Paragraphs>494</Paragraphs>
  <Slides>20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华光准圆_CNKI</vt:lpstr>
      <vt:lpstr>Calibri</vt:lpstr>
      <vt:lpstr>楷体_GB2312</vt:lpstr>
      <vt:lpstr>新宋体</vt:lpstr>
      <vt:lpstr>等线</vt:lpstr>
      <vt:lpstr>黑体</vt:lpstr>
      <vt:lpstr>Arial Unicode MS</vt:lpstr>
      <vt:lpstr>Arial</vt:lpstr>
      <vt:lpstr>第一PPT模板网-WWW.1PPT.COM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2022-06-04T11:26:00Z</cp:lastPrinted>
  <dcterms:created xsi:type="dcterms:W3CDTF">2022-06-04T11:26:00Z</dcterms:created>
  <dcterms:modified xsi:type="dcterms:W3CDTF">2023-10-31T06:36:18Z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6561EF8F905640EC9808D18635CB9B2B_12</vt:lpwstr>
  </property>
  <property fmtid="{D5CDD505-2E9C-101B-9397-08002B2CF9AE}" pid="7" name="KSOProductBuildVer">
    <vt:lpwstr>2052-12.1.0.15712</vt:lpwstr>
  </property>
</Properties>
</file>