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71" r:id="rId3"/>
    <p:sldId id="264" r:id="rId4"/>
    <p:sldId id="289" r:id="rId5"/>
    <p:sldId id="316" r:id="rId6"/>
    <p:sldId id="317" r:id="rId7"/>
    <p:sldId id="319" r:id="rId8"/>
    <p:sldId id="320" r:id="rId9"/>
    <p:sldId id="318" r:id="rId10"/>
    <p:sldId id="321" r:id="rId11"/>
    <p:sldId id="323" r:id="rId12"/>
    <p:sldId id="293" r:id="rId13"/>
    <p:sldId id="325" r:id="rId14"/>
    <p:sldId id="326" r:id="rId15"/>
    <p:sldId id="327" r:id="rId16"/>
    <p:sldId id="301" r:id="rId17"/>
    <p:sldId id="302" r:id="rId18"/>
    <p:sldId id="303" r:id="rId19"/>
    <p:sldId id="278" r:id="rId20"/>
    <p:sldId id="328" r:id="rId21"/>
    <p:sldId id="329" r:id="rId22"/>
    <p:sldId id="306" r:id="rId23"/>
    <p:sldId id="330" r:id="rId24"/>
    <p:sldId id="307" r:id="rId25"/>
    <p:sldId id="300" r:id="rId26"/>
  </p:sldIdLst>
  <p:sldSz cx="9144000" cy="6858000" type="screen4x3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10" d="100"/>
          <a:sy n="110" d="100"/>
        </p:scale>
        <p:origin x="-1644" y="-72"/>
      </p:cViewPr>
      <p:guideLst>
        <p:guide orient="horz" pos="220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3" cy="7200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D202F26-2645-40B3-BA9A-CDA13B70D245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wmf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wmf"/><Relationship Id="rId1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582612" y="1268910"/>
            <a:ext cx="39465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第</a:t>
            </a:r>
            <a:r>
              <a:rPr lang="en-US" altLang="zh-CN" sz="32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6</a:t>
            </a:r>
            <a:r>
              <a:rPr lang="zh-CN" altLang="en-US" sz="32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单元   乘法</a:t>
            </a:r>
            <a:endParaRPr lang="en-US" altLang="zh-CN" sz="3200" b="1" dirty="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华文楷体" panose="02010600040101010101" charset="-122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0" y="2564964"/>
            <a:ext cx="9144000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72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rPr>
              <a:t>乘</a:t>
            </a:r>
            <a:r>
              <a:rPr lang="zh-CN" altLang="en-US" sz="7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rPr>
              <a:t>火车</a:t>
            </a:r>
            <a:endParaRPr lang="zh-CN" altLang="en-US" sz="7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27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497263" y="1592263"/>
            <a:ext cx="402431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图片 28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70013" y="1592263"/>
            <a:ext cx="264795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图片 31" descr="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59563" y="1035050"/>
            <a:ext cx="2311400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619250" y="4076700"/>
            <a:ext cx="2627313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118×7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3581400" y="4057650"/>
            <a:ext cx="828675" cy="576263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6083300" y="4005263"/>
            <a:ext cx="1147763" cy="6397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3600" spc="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118</a:t>
            </a:r>
            <a:endParaRPr lang="zh-CN" altLang="en-US" sz="3600" spc="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59563" y="4581525"/>
            <a:ext cx="862012" cy="639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3600" spc="600" dirty="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endParaRPr lang="en-US" altLang="zh-CN" sz="3600" spc="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5651500" y="4581525"/>
            <a:ext cx="8620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>
                <a:ea typeface="华文新魏" panose="02010800040101010101" pitchFamily="2" charset="-122"/>
              </a:rPr>
              <a:t>×</a:t>
            </a:r>
            <a:endParaRPr lang="en-US" altLang="zh-CN" sz="3600">
              <a:ea typeface="华文新魏" panose="02010800040101010101" pitchFamily="2" charset="-122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5724525" y="5157788"/>
            <a:ext cx="1476375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515100" y="4868863"/>
            <a:ext cx="28733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1400" b="1" spc="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endParaRPr lang="zh-CN" altLang="en-US" sz="1400" b="1" spc="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635750" y="5118100"/>
            <a:ext cx="862013" cy="639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3600" spc="600" dirty="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600" spc="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311900" y="5118100"/>
            <a:ext cx="862013" cy="639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3600" spc="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endParaRPr lang="zh-CN" altLang="en-US" sz="3600" spc="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030913" y="5116513"/>
            <a:ext cx="862012" cy="6397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3600" spc="600" dirty="0"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endParaRPr lang="en-US" altLang="zh-CN" sz="3600" spc="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3492500" y="4076700"/>
            <a:ext cx="2338388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826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（人）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227763" y="4868863"/>
            <a:ext cx="2873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1400" b="1" spc="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endParaRPr lang="zh-CN" altLang="en-US" sz="1400" b="1" spc="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6" name="同侧圆角矩形 1"/>
          <p:cNvSpPr>
            <a:spLocks noChangeArrowheads="1"/>
          </p:cNvSpPr>
          <p:nvPr/>
        </p:nvSpPr>
        <p:spPr bwMode="auto">
          <a:xfrm>
            <a:off x="466725" y="9810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探索新知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561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403350" y="3502025"/>
            <a:ext cx="602456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节硬座车厢可乘多少人？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61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5" grpId="0" bldLvl="0" animBg="1"/>
      <p:bldP spid="43" grpId="0"/>
      <p:bldP spid="44" grpId="0"/>
      <p:bldP spid="45" grpId="0"/>
      <p:bldP spid="47" grpId="0"/>
      <p:bldP spid="48" grpId="0"/>
      <p:bldP spid="49" grpId="0"/>
      <p:bldP spid="50" grpId="0"/>
      <p:bldP spid="51" grpId="0"/>
      <p:bldP spid="54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6626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6627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900113" y="2565400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6629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矩形 33"/>
          <p:cNvSpPr>
            <a:spLocks noChangeArrowheads="1"/>
          </p:cNvSpPr>
          <p:nvPr/>
        </p:nvSpPr>
        <p:spPr bwMode="auto">
          <a:xfrm>
            <a:off x="539750" y="1873250"/>
            <a:ext cx="34067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计算： 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24×9=</a:t>
            </a:r>
            <a:endParaRPr lang="en-US" altLang="zh-CN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347" name="TextBox 40"/>
          <p:cNvSpPr>
            <a:spLocks noChangeArrowheads="1"/>
          </p:cNvSpPr>
          <p:nvPr/>
        </p:nvSpPr>
        <p:spPr bwMode="auto">
          <a:xfrm>
            <a:off x="682625" y="3068638"/>
            <a:ext cx="7777163" cy="1738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先算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乘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9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得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，需要向十位进三，再算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乘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9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得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18,18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加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得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21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，再向百位进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14347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7650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7651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900113" y="2565400"/>
            <a:ext cx="23764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7653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矩形 33"/>
          <p:cNvSpPr>
            <a:spLocks noChangeArrowheads="1"/>
          </p:cNvSpPr>
          <p:nvPr/>
        </p:nvSpPr>
        <p:spPr bwMode="auto">
          <a:xfrm>
            <a:off x="539750" y="1873250"/>
            <a:ext cx="34067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计算： 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24×9=</a:t>
            </a:r>
            <a:endParaRPr lang="en-US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 bwMode="auto">
          <a:xfrm>
            <a:off x="2628900" y="3408363"/>
            <a:ext cx="2032000" cy="1738312"/>
            <a:chOff x="4139" y="5368"/>
            <a:chExt cx="3202" cy="2736"/>
          </a:xfrm>
        </p:grpSpPr>
        <p:sp>
          <p:nvSpPr>
            <p:cNvPr id="27658" name="文本框 2"/>
            <p:cNvSpPr txBox="1">
              <a:spLocks noChangeArrowheads="1"/>
            </p:cNvSpPr>
            <p:nvPr/>
          </p:nvSpPr>
          <p:spPr bwMode="auto">
            <a:xfrm>
              <a:off x="4139" y="5368"/>
              <a:ext cx="3202" cy="273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/>
                <a:t> </a:t>
              </a: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      2  4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  <a:p>
              <a:pPr>
                <a:buFont typeface="Arial" panose="020B0604020202020204" pitchFamily="34" charset="0"/>
                <a:buNone/>
              </a:pPr>
              <a:r>
                <a:rPr lang="en-US" altLang="zh-CN" sz="3600" u="sng">
                  <a:latin typeface="华文新魏" panose="02010800040101010101" pitchFamily="2" charset="-122"/>
                  <a:ea typeface="华文新魏" panose="02010800040101010101" pitchFamily="2" charset="-122"/>
                </a:rPr>
                <a:t>×       9</a:t>
              </a:r>
              <a:endParaRPr lang="en-US" altLang="zh-CN" sz="3600" u="sng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  <a:p>
              <a:pPr>
                <a:buFont typeface="Arial" panose="020B0604020202020204" pitchFamily="34" charset="0"/>
                <a:buNone/>
              </a:pP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   2  1  6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27659" name="文本框 3"/>
            <p:cNvSpPr txBox="1">
              <a:spLocks noChangeArrowheads="1"/>
            </p:cNvSpPr>
            <p:nvPr/>
          </p:nvSpPr>
          <p:spPr bwMode="auto">
            <a:xfrm>
              <a:off x="5449" y="6477"/>
              <a:ext cx="581" cy="57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/>
                <a:t>3</a:t>
              </a:r>
              <a:endParaRPr lang="en-US" altLang="zh-CN"/>
            </a:p>
          </p:txBody>
        </p:sp>
      </p:grp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978275" y="1924050"/>
            <a:ext cx="10255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216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8674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8675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900113" y="2565400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8677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矩形 33"/>
          <p:cNvSpPr>
            <a:spLocks noChangeArrowheads="1"/>
          </p:cNvSpPr>
          <p:nvPr/>
        </p:nvSpPr>
        <p:spPr bwMode="auto">
          <a:xfrm>
            <a:off x="539750" y="1873250"/>
            <a:ext cx="36671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计算： 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137×6=</a:t>
            </a:r>
            <a:endParaRPr lang="en-US" altLang="zh-CN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347" name="TextBox 40"/>
          <p:cNvSpPr>
            <a:spLocks noChangeArrowheads="1"/>
          </p:cNvSpPr>
          <p:nvPr/>
        </p:nvSpPr>
        <p:spPr bwMode="auto">
          <a:xfrm>
            <a:off x="682625" y="3068638"/>
            <a:ext cx="7777163" cy="2560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先算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7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乘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得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42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，需要向十位进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，再算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乘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得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18,18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加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得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22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，再向百位进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，再算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乘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得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，加上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得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zh-CN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zh-CN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14347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9698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9699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900113" y="2565400"/>
            <a:ext cx="23764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9701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矩形 33"/>
          <p:cNvSpPr>
            <a:spLocks noChangeArrowheads="1"/>
          </p:cNvSpPr>
          <p:nvPr/>
        </p:nvSpPr>
        <p:spPr bwMode="auto">
          <a:xfrm>
            <a:off x="539750" y="1873250"/>
            <a:ext cx="36671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计算： 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137×6=</a:t>
            </a:r>
            <a:endParaRPr lang="en-US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 bwMode="auto">
          <a:xfrm>
            <a:off x="3851275" y="3644900"/>
            <a:ext cx="1862138" cy="1738313"/>
            <a:chOff x="6066" y="5741"/>
            <a:chExt cx="2932" cy="2736"/>
          </a:xfrm>
        </p:grpSpPr>
        <p:grpSp>
          <p:nvGrpSpPr>
            <p:cNvPr id="29706" name="组合 6"/>
            <p:cNvGrpSpPr/>
            <p:nvPr/>
          </p:nvGrpSpPr>
          <p:grpSpPr bwMode="auto">
            <a:xfrm>
              <a:off x="6066" y="5741"/>
              <a:ext cx="2933" cy="2736"/>
              <a:chOff x="5272" y="5400"/>
              <a:chExt cx="2933" cy="2736"/>
            </a:xfrm>
          </p:grpSpPr>
          <p:sp>
            <p:nvSpPr>
              <p:cNvPr id="29708" name="文本框 3"/>
              <p:cNvSpPr txBox="1">
                <a:spLocks noChangeArrowheads="1"/>
              </p:cNvSpPr>
              <p:nvPr/>
            </p:nvSpPr>
            <p:spPr bwMode="auto">
              <a:xfrm>
                <a:off x="5272" y="5400"/>
                <a:ext cx="2933" cy="273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3600">
                    <a:solidFill>
                      <a:srgbClr val="0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  <a:sym typeface="华文新魏" panose="02010800040101010101" pitchFamily="2" charset="-122"/>
                  </a:rPr>
                  <a:t>    1 3 7</a:t>
                </a:r>
                <a:endParaRPr lang="en-US" altLang="zh-CN" sz="36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endParaRPr>
              </a:p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3600" u="sng">
                    <a:solidFill>
                      <a:srgbClr val="0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  <a:sym typeface="华文新魏" panose="02010800040101010101" pitchFamily="2" charset="-122"/>
                  </a:rPr>
                  <a:t>×      6</a:t>
                </a:r>
                <a:endParaRPr lang="en-US" altLang="zh-CN" sz="3600" u="sng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endParaRPr>
              </a:p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/>
                  <a:t>     </a:t>
                </a:r>
                <a:r>
                  <a:rPr lang="en-US" altLang="zh-CN" sz="360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8 2  2</a:t>
                </a:r>
                <a:endPara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29709" name="文本框 5"/>
              <p:cNvSpPr txBox="1">
                <a:spLocks noChangeArrowheads="1"/>
              </p:cNvSpPr>
              <p:nvPr/>
            </p:nvSpPr>
            <p:spPr bwMode="auto">
              <a:xfrm>
                <a:off x="6066" y="6648"/>
                <a:ext cx="811" cy="57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/>
                  <a:t>2</a:t>
                </a:r>
                <a:endParaRPr lang="en-US" altLang="zh-CN"/>
              </a:p>
            </p:txBody>
          </p:sp>
        </p:grpSp>
        <p:sp>
          <p:nvSpPr>
            <p:cNvPr id="29707" name="文本框 7"/>
            <p:cNvSpPr txBox="1">
              <a:spLocks noChangeArrowheads="1"/>
            </p:cNvSpPr>
            <p:nvPr/>
          </p:nvSpPr>
          <p:spPr bwMode="auto">
            <a:xfrm>
              <a:off x="7313" y="6988"/>
              <a:ext cx="811" cy="57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/>
                <a:t>4</a:t>
              </a:r>
              <a:endParaRPr lang="en-US" altLang="zh-CN"/>
            </a:p>
          </p:txBody>
        </p:sp>
      </p:grp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140200" y="1917700"/>
            <a:ext cx="21113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822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0723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1828800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矩形 10"/>
          <p:cNvSpPr>
            <a:spLocks noChangeArrowheads="1"/>
          </p:cNvSpPr>
          <p:nvPr/>
        </p:nvSpPr>
        <p:spPr bwMode="auto">
          <a:xfrm>
            <a:off x="1619250" y="1763713"/>
            <a:ext cx="54625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计算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:  128×4=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3679825" y="3738563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0726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0727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0728" name="对象 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613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组合 4"/>
          <p:cNvGrpSpPr/>
          <p:nvPr/>
        </p:nvGrpSpPr>
        <p:grpSpPr bwMode="auto">
          <a:xfrm>
            <a:off x="2482850" y="3068638"/>
            <a:ext cx="3276600" cy="1738312"/>
            <a:chOff x="3911" y="4833"/>
            <a:chExt cx="5158" cy="2736"/>
          </a:xfrm>
        </p:grpSpPr>
        <p:sp>
          <p:nvSpPr>
            <p:cNvPr id="30731" name="矩形 27"/>
            <p:cNvSpPr>
              <a:spLocks noChangeArrowheads="1"/>
            </p:cNvSpPr>
            <p:nvPr/>
          </p:nvSpPr>
          <p:spPr bwMode="auto">
            <a:xfrm>
              <a:off x="3911" y="4833"/>
              <a:ext cx="5158" cy="273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6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1 2 8</a:t>
              </a:r>
              <a:endPara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  <a:p>
              <a:pPr>
                <a:buFont typeface="Arial" panose="020B0604020202020204" pitchFamily="34" charset="0"/>
                <a:buNone/>
              </a:pPr>
              <a:r>
                <a:rPr lang="en-US" altLang="zh-CN" sz="3600" u="sng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     4</a:t>
              </a:r>
              <a:endParaRPr lang="en-US" altLang="zh-CN" sz="3600" u="sng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</a:t>
              </a:r>
              <a:r>
                <a:rPr lang="en-US" altLang="zh-CN" sz="36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4  1  2</a:t>
              </a:r>
              <a:endPara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30732" name="文本框 3"/>
            <p:cNvSpPr txBox="1">
              <a:spLocks noChangeArrowheads="1"/>
            </p:cNvSpPr>
            <p:nvPr/>
          </p:nvSpPr>
          <p:spPr bwMode="auto">
            <a:xfrm>
              <a:off x="5045" y="5967"/>
              <a:ext cx="484" cy="57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/>
                <a:t>3</a:t>
              </a:r>
              <a:endParaRPr lang="en-US" altLang="zh-CN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1747" name="矩形 10"/>
          <p:cNvSpPr>
            <a:spLocks noChangeArrowheads="1"/>
          </p:cNvSpPr>
          <p:nvPr/>
        </p:nvSpPr>
        <p:spPr bwMode="auto">
          <a:xfrm>
            <a:off x="682625" y="1844675"/>
            <a:ext cx="49688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8" name="矩形 14"/>
          <p:cNvSpPr>
            <a:spLocks noChangeArrowheads="1"/>
          </p:cNvSpPr>
          <p:nvPr/>
        </p:nvSpPr>
        <p:spPr bwMode="auto">
          <a:xfrm>
            <a:off x="1187450" y="4437063"/>
            <a:ext cx="6881813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计算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乘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要加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得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11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，需要向百位进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，然后计算完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乘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，要加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得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1749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1750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52" name="矩形 27"/>
          <p:cNvSpPr>
            <a:spLocks noChangeArrowheads="1"/>
          </p:cNvSpPr>
          <p:nvPr/>
        </p:nvSpPr>
        <p:spPr bwMode="auto">
          <a:xfrm>
            <a:off x="3203575" y="2636838"/>
            <a:ext cx="3275013" cy="1738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1 2 8</a:t>
            </a:r>
            <a:endParaRPr lang="en-US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u="sng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×       4</a:t>
            </a:r>
            <a:endParaRPr lang="en-US" altLang="zh-CN" sz="3600" u="sng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4  1  2</a:t>
            </a:r>
            <a:endParaRPr lang="en-US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1753" name="文本框 4"/>
          <p:cNvSpPr txBox="1">
            <a:spLocks noChangeArrowheads="1"/>
          </p:cNvSpPr>
          <p:nvPr/>
        </p:nvSpPr>
        <p:spPr bwMode="auto">
          <a:xfrm>
            <a:off x="3924300" y="3429000"/>
            <a:ext cx="293688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6" name="任意多边形 5"/>
          <p:cNvSpPr/>
          <p:nvPr/>
        </p:nvSpPr>
        <p:spPr>
          <a:xfrm>
            <a:off x="3457575" y="2616200"/>
            <a:ext cx="1260475" cy="1017588"/>
          </a:xfrm>
          <a:custGeom>
            <a:avLst/>
            <a:gdLst>
              <a:gd name="connisteX0" fmla="*/ 1204806 w 1260757"/>
              <a:gd name="connsiteY0" fmla="*/ 728399 h 1017889"/>
              <a:gd name="connisteX1" fmla="*/ 1140036 w 1260757"/>
              <a:gd name="connsiteY1" fmla="*/ 663629 h 1017889"/>
              <a:gd name="connisteX2" fmla="*/ 1075266 w 1260757"/>
              <a:gd name="connsiteY2" fmla="*/ 637594 h 1017889"/>
              <a:gd name="connisteX3" fmla="*/ 1011131 w 1260757"/>
              <a:gd name="connsiteY3" fmla="*/ 637594 h 1017889"/>
              <a:gd name="connisteX4" fmla="*/ 946361 w 1260757"/>
              <a:gd name="connsiteY4" fmla="*/ 637594 h 1017889"/>
              <a:gd name="connisteX5" fmla="*/ 881591 w 1260757"/>
              <a:gd name="connsiteY5" fmla="*/ 637594 h 1017889"/>
              <a:gd name="connisteX6" fmla="*/ 817456 w 1260757"/>
              <a:gd name="connsiteY6" fmla="*/ 637594 h 1017889"/>
              <a:gd name="connisteX7" fmla="*/ 752686 w 1260757"/>
              <a:gd name="connsiteY7" fmla="*/ 624894 h 1017889"/>
              <a:gd name="connisteX8" fmla="*/ 687916 w 1260757"/>
              <a:gd name="connsiteY8" fmla="*/ 598859 h 1017889"/>
              <a:gd name="connisteX9" fmla="*/ 623146 w 1260757"/>
              <a:gd name="connsiteY9" fmla="*/ 560124 h 1017889"/>
              <a:gd name="connisteX10" fmla="*/ 559011 w 1260757"/>
              <a:gd name="connsiteY10" fmla="*/ 521389 h 1017889"/>
              <a:gd name="connisteX11" fmla="*/ 506941 w 1260757"/>
              <a:gd name="connsiteY11" fmla="*/ 457254 h 1017889"/>
              <a:gd name="connisteX12" fmla="*/ 468206 w 1260757"/>
              <a:gd name="connsiteY12" fmla="*/ 392484 h 1017889"/>
              <a:gd name="connisteX13" fmla="*/ 429471 w 1260757"/>
              <a:gd name="connsiteY13" fmla="*/ 327714 h 1017889"/>
              <a:gd name="connisteX14" fmla="*/ 416771 w 1260757"/>
              <a:gd name="connsiteY14" fmla="*/ 263579 h 1017889"/>
              <a:gd name="connisteX15" fmla="*/ 404071 w 1260757"/>
              <a:gd name="connsiteY15" fmla="*/ 198809 h 1017889"/>
              <a:gd name="connisteX16" fmla="*/ 352001 w 1260757"/>
              <a:gd name="connsiteY16" fmla="*/ 134039 h 1017889"/>
              <a:gd name="connisteX17" fmla="*/ 300566 w 1260757"/>
              <a:gd name="connsiteY17" fmla="*/ 69269 h 1017889"/>
              <a:gd name="connisteX18" fmla="*/ 223096 w 1260757"/>
              <a:gd name="connsiteY18" fmla="*/ 17834 h 1017889"/>
              <a:gd name="connisteX19" fmla="*/ 158326 w 1260757"/>
              <a:gd name="connsiteY19" fmla="*/ 5134 h 1017889"/>
              <a:gd name="connisteX20" fmla="*/ 94191 w 1260757"/>
              <a:gd name="connsiteY20" fmla="*/ 5134 h 1017889"/>
              <a:gd name="connisteX21" fmla="*/ 29421 w 1260757"/>
              <a:gd name="connsiteY21" fmla="*/ 56569 h 1017889"/>
              <a:gd name="connisteX22" fmla="*/ 16721 w 1260757"/>
              <a:gd name="connsiteY22" fmla="*/ 121339 h 1017889"/>
              <a:gd name="connisteX23" fmla="*/ 3386 w 1260757"/>
              <a:gd name="connsiteY23" fmla="*/ 198809 h 1017889"/>
              <a:gd name="connisteX24" fmla="*/ 3386 w 1260757"/>
              <a:gd name="connsiteY24" fmla="*/ 263579 h 1017889"/>
              <a:gd name="connisteX25" fmla="*/ 3386 w 1260757"/>
              <a:gd name="connsiteY25" fmla="*/ 327714 h 1017889"/>
              <a:gd name="connisteX26" fmla="*/ 3386 w 1260757"/>
              <a:gd name="connsiteY26" fmla="*/ 392484 h 1017889"/>
              <a:gd name="connisteX27" fmla="*/ 42121 w 1260757"/>
              <a:gd name="connsiteY27" fmla="*/ 457254 h 1017889"/>
              <a:gd name="connisteX28" fmla="*/ 106891 w 1260757"/>
              <a:gd name="connsiteY28" fmla="*/ 508689 h 1017889"/>
              <a:gd name="connisteX29" fmla="*/ 171661 w 1260757"/>
              <a:gd name="connsiteY29" fmla="*/ 534724 h 1017889"/>
              <a:gd name="connisteX30" fmla="*/ 235796 w 1260757"/>
              <a:gd name="connsiteY30" fmla="*/ 547424 h 1017889"/>
              <a:gd name="connisteX31" fmla="*/ 300566 w 1260757"/>
              <a:gd name="connsiteY31" fmla="*/ 560124 h 1017889"/>
              <a:gd name="connisteX32" fmla="*/ 365336 w 1260757"/>
              <a:gd name="connsiteY32" fmla="*/ 560124 h 1017889"/>
              <a:gd name="connisteX33" fmla="*/ 429471 w 1260757"/>
              <a:gd name="connsiteY33" fmla="*/ 586159 h 1017889"/>
              <a:gd name="connisteX34" fmla="*/ 494241 w 1260757"/>
              <a:gd name="connsiteY34" fmla="*/ 637594 h 1017889"/>
              <a:gd name="connisteX35" fmla="*/ 506941 w 1260757"/>
              <a:gd name="connsiteY35" fmla="*/ 702364 h 1017889"/>
              <a:gd name="connisteX36" fmla="*/ 571711 w 1260757"/>
              <a:gd name="connsiteY36" fmla="*/ 741099 h 1017889"/>
              <a:gd name="connisteX37" fmla="*/ 636481 w 1260757"/>
              <a:gd name="connsiteY37" fmla="*/ 753799 h 1017889"/>
              <a:gd name="connisteX38" fmla="*/ 700616 w 1260757"/>
              <a:gd name="connsiteY38" fmla="*/ 779834 h 1017889"/>
              <a:gd name="connisteX39" fmla="*/ 765386 w 1260757"/>
              <a:gd name="connsiteY39" fmla="*/ 792534 h 1017889"/>
              <a:gd name="connisteX40" fmla="*/ 804121 w 1260757"/>
              <a:gd name="connsiteY40" fmla="*/ 857304 h 1017889"/>
              <a:gd name="connisteX41" fmla="*/ 817456 w 1260757"/>
              <a:gd name="connsiteY41" fmla="*/ 922074 h 1017889"/>
              <a:gd name="connisteX42" fmla="*/ 881591 w 1260757"/>
              <a:gd name="connsiteY42" fmla="*/ 947474 h 1017889"/>
              <a:gd name="connisteX43" fmla="*/ 946361 w 1260757"/>
              <a:gd name="connsiteY43" fmla="*/ 999544 h 1017889"/>
              <a:gd name="connisteX44" fmla="*/ 1011131 w 1260757"/>
              <a:gd name="connsiteY44" fmla="*/ 1012244 h 1017889"/>
              <a:gd name="connisteX45" fmla="*/ 1075266 w 1260757"/>
              <a:gd name="connsiteY45" fmla="*/ 1012244 h 1017889"/>
              <a:gd name="connisteX46" fmla="*/ 1140036 w 1260757"/>
              <a:gd name="connsiteY46" fmla="*/ 1012244 h 1017889"/>
              <a:gd name="connisteX47" fmla="*/ 1204806 w 1260757"/>
              <a:gd name="connsiteY47" fmla="*/ 1012244 h 1017889"/>
              <a:gd name="connisteX48" fmla="*/ 1256241 w 1260757"/>
              <a:gd name="connsiteY48" fmla="*/ 947474 h 1017889"/>
              <a:gd name="connisteX49" fmla="*/ 1256241 w 1260757"/>
              <a:gd name="connsiteY49" fmla="*/ 883339 h 1017889"/>
              <a:gd name="connisteX50" fmla="*/ 1256241 w 1260757"/>
              <a:gd name="connsiteY50" fmla="*/ 818569 h 1017889"/>
              <a:gd name="connisteX51" fmla="*/ 1256241 w 1260757"/>
              <a:gd name="connsiteY51" fmla="*/ 753799 h 1017889"/>
              <a:gd name="connisteX52" fmla="*/ 1217506 w 1260757"/>
              <a:gd name="connsiteY52" fmla="*/ 689664 h 1017889"/>
              <a:gd name="connisteX53" fmla="*/ 1152736 w 1260757"/>
              <a:gd name="connsiteY53" fmla="*/ 663629 h 1017889"/>
              <a:gd name="connisteX54" fmla="*/ 1088601 w 1260757"/>
              <a:gd name="connsiteY54" fmla="*/ 663629 h 101788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</a:cxnLst>
            <a:rect l="l" t="t" r="r" b="b"/>
            <a:pathLst>
              <a:path w="1260757" h="1017889">
                <a:moveTo>
                  <a:pt x="1204807" y="728400"/>
                </a:moveTo>
                <a:cubicBezTo>
                  <a:pt x="1193377" y="715700"/>
                  <a:pt x="1166072" y="682045"/>
                  <a:pt x="1140037" y="663630"/>
                </a:cubicBezTo>
                <a:cubicBezTo>
                  <a:pt x="1114002" y="645215"/>
                  <a:pt x="1101302" y="642675"/>
                  <a:pt x="1075267" y="637595"/>
                </a:cubicBezTo>
                <a:cubicBezTo>
                  <a:pt x="1049232" y="632515"/>
                  <a:pt x="1037167" y="637595"/>
                  <a:pt x="1011132" y="637595"/>
                </a:cubicBezTo>
                <a:cubicBezTo>
                  <a:pt x="985097" y="637595"/>
                  <a:pt x="972397" y="637595"/>
                  <a:pt x="946362" y="637595"/>
                </a:cubicBezTo>
                <a:cubicBezTo>
                  <a:pt x="920327" y="637595"/>
                  <a:pt x="907627" y="637595"/>
                  <a:pt x="881592" y="637595"/>
                </a:cubicBezTo>
                <a:cubicBezTo>
                  <a:pt x="855557" y="637595"/>
                  <a:pt x="843492" y="640135"/>
                  <a:pt x="817457" y="637595"/>
                </a:cubicBezTo>
                <a:cubicBezTo>
                  <a:pt x="791422" y="635055"/>
                  <a:pt x="778722" y="632515"/>
                  <a:pt x="752687" y="624895"/>
                </a:cubicBezTo>
                <a:cubicBezTo>
                  <a:pt x="726652" y="617275"/>
                  <a:pt x="713952" y="611560"/>
                  <a:pt x="687917" y="598860"/>
                </a:cubicBezTo>
                <a:cubicBezTo>
                  <a:pt x="661882" y="586160"/>
                  <a:pt x="649182" y="575365"/>
                  <a:pt x="623147" y="560125"/>
                </a:cubicBezTo>
                <a:cubicBezTo>
                  <a:pt x="597112" y="544885"/>
                  <a:pt x="582507" y="541710"/>
                  <a:pt x="559012" y="521390"/>
                </a:cubicBezTo>
                <a:cubicBezTo>
                  <a:pt x="535517" y="501070"/>
                  <a:pt x="525357" y="483290"/>
                  <a:pt x="506942" y="457255"/>
                </a:cubicBezTo>
                <a:cubicBezTo>
                  <a:pt x="488527" y="431220"/>
                  <a:pt x="483447" y="418520"/>
                  <a:pt x="468207" y="392485"/>
                </a:cubicBezTo>
                <a:cubicBezTo>
                  <a:pt x="452967" y="366450"/>
                  <a:pt x="439632" y="353750"/>
                  <a:pt x="429472" y="327715"/>
                </a:cubicBezTo>
                <a:cubicBezTo>
                  <a:pt x="419312" y="301680"/>
                  <a:pt x="421852" y="289615"/>
                  <a:pt x="416772" y="263580"/>
                </a:cubicBezTo>
                <a:cubicBezTo>
                  <a:pt x="411692" y="237545"/>
                  <a:pt x="416772" y="224845"/>
                  <a:pt x="404072" y="198810"/>
                </a:cubicBezTo>
                <a:cubicBezTo>
                  <a:pt x="391372" y="172775"/>
                  <a:pt x="372957" y="160075"/>
                  <a:pt x="352002" y="134040"/>
                </a:cubicBezTo>
                <a:cubicBezTo>
                  <a:pt x="331047" y="108005"/>
                  <a:pt x="326602" y="92765"/>
                  <a:pt x="300567" y="69270"/>
                </a:cubicBezTo>
                <a:cubicBezTo>
                  <a:pt x="274532" y="45775"/>
                  <a:pt x="251672" y="30535"/>
                  <a:pt x="223097" y="17835"/>
                </a:cubicBezTo>
                <a:cubicBezTo>
                  <a:pt x="194522" y="5135"/>
                  <a:pt x="184362" y="7675"/>
                  <a:pt x="158327" y="5135"/>
                </a:cubicBezTo>
                <a:cubicBezTo>
                  <a:pt x="132292" y="2595"/>
                  <a:pt x="120227" y="-5025"/>
                  <a:pt x="94192" y="5135"/>
                </a:cubicBezTo>
                <a:cubicBezTo>
                  <a:pt x="68157" y="15295"/>
                  <a:pt x="44662" y="33075"/>
                  <a:pt x="29422" y="56570"/>
                </a:cubicBezTo>
                <a:cubicBezTo>
                  <a:pt x="14182" y="80065"/>
                  <a:pt x="21802" y="92765"/>
                  <a:pt x="16722" y="121340"/>
                </a:cubicBezTo>
                <a:cubicBezTo>
                  <a:pt x="11642" y="149915"/>
                  <a:pt x="5927" y="170235"/>
                  <a:pt x="3387" y="198810"/>
                </a:cubicBezTo>
                <a:cubicBezTo>
                  <a:pt x="847" y="227385"/>
                  <a:pt x="3387" y="237545"/>
                  <a:pt x="3387" y="263580"/>
                </a:cubicBezTo>
                <a:cubicBezTo>
                  <a:pt x="3387" y="289615"/>
                  <a:pt x="3387" y="301680"/>
                  <a:pt x="3387" y="327715"/>
                </a:cubicBezTo>
                <a:cubicBezTo>
                  <a:pt x="3387" y="353750"/>
                  <a:pt x="-4233" y="366450"/>
                  <a:pt x="3387" y="392485"/>
                </a:cubicBezTo>
                <a:cubicBezTo>
                  <a:pt x="11007" y="418520"/>
                  <a:pt x="21167" y="433760"/>
                  <a:pt x="42122" y="457255"/>
                </a:cubicBezTo>
                <a:cubicBezTo>
                  <a:pt x="63077" y="480750"/>
                  <a:pt x="80857" y="493450"/>
                  <a:pt x="106892" y="508690"/>
                </a:cubicBezTo>
                <a:cubicBezTo>
                  <a:pt x="132927" y="523930"/>
                  <a:pt x="145627" y="527105"/>
                  <a:pt x="171662" y="534725"/>
                </a:cubicBezTo>
                <a:cubicBezTo>
                  <a:pt x="197697" y="542345"/>
                  <a:pt x="209762" y="542345"/>
                  <a:pt x="235797" y="547425"/>
                </a:cubicBezTo>
                <a:cubicBezTo>
                  <a:pt x="261832" y="552505"/>
                  <a:pt x="274532" y="557585"/>
                  <a:pt x="300567" y="560125"/>
                </a:cubicBezTo>
                <a:cubicBezTo>
                  <a:pt x="326602" y="562665"/>
                  <a:pt x="339302" y="555045"/>
                  <a:pt x="365337" y="560125"/>
                </a:cubicBezTo>
                <a:cubicBezTo>
                  <a:pt x="391372" y="565205"/>
                  <a:pt x="403437" y="570920"/>
                  <a:pt x="429472" y="586160"/>
                </a:cubicBezTo>
                <a:cubicBezTo>
                  <a:pt x="455507" y="601400"/>
                  <a:pt x="479002" y="614100"/>
                  <a:pt x="494242" y="637595"/>
                </a:cubicBezTo>
                <a:cubicBezTo>
                  <a:pt x="509482" y="661090"/>
                  <a:pt x="491702" y="681410"/>
                  <a:pt x="506942" y="702365"/>
                </a:cubicBezTo>
                <a:cubicBezTo>
                  <a:pt x="522182" y="723320"/>
                  <a:pt x="545677" y="730940"/>
                  <a:pt x="571712" y="741100"/>
                </a:cubicBezTo>
                <a:cubicBezTo>
                  <a:pt x="597747" y="751260"/>
                  <a:pt x="610447" y="746180"/>
                  <a:pt x="636482" y="753800"/>
                </a:cubicBezTo>
                <a:cubicBezTo>
                  <a:pt x="662517" y="761420"/>
                  <a:pt x="674582" y="772215"/>
                  <a:pt x="700617" y="779835"/>
                </a:cubicBezTo>
                <a:cubicBezTo>
                  <a:pt x="726652" y="787455"/>
                  <a:pt x="744432" y="777295"/>
                  <a:pt x="765387" y="792535"/>
                </a:cubicBezTo>
                <a:cubicBezTo>
                  <a:pt x="786342" y="807775"/>
                  <a:pt x="793962" y="831270"/>
                  <a:pt x="804122" y="857305"/>
                </a:cubicBezTo>
                <a:cubicBezTo>
                  <a:pt x="814282" y="883340"/>
                  <a:pt x="802217" y="904295"/>
                  <a:pt x="817457" y="922075"/>
                </a:cubicBezTo>
                <a:cubicBezTo>
                  <a:pt x="832697" y="939855"/>
                  <a:pt x="855557" y="932235"/>
                  <a:pt x="881592" y="947475"/>
                </a:cubicBezTo>
                <a:cubicBezTo>
                  <a:pt x="907627" y="962715"/>
                  <a:pt x="920327" y="986845"/>
                  <a:pt x="946362" y="999545"/>
                </a:cubicBezTo>
                <a:cubicBezTo>
                  <a:pt x="972397" y="1012245"/>
                  <a:pt x="985097" y="1009705"/>
                  <a:pt x="1011132" y="1012245"/>
                </a:cubicBezTo>
                <a:cubicBezTo>
                  <a:pt x="1037167" y="1014785"/>
                  <a:pt x="1049232" y="1012245"/>
                  <a:pt x="1075267" y="1012245"/>
                </a:cubicBezTo>
                <a:cubicBezTo>
                  <a:pt x="1101302" y="1012245"/>
                  <a:pt x="1114002" y="1012245"/>
                  <a:pt x="1140037" y="1012245"/>
                </a:cubicBezTo>
                <a:cubicBezTo>
                  <a:pt x="1166072" y="1012245"/>
                  <a:pt x="1181312" y="1024945"/>
                  <a:pt x="1204807" y="1012245"/>
                </a:cubicBezTo>
                <a:cubicBezTo>
                  <a:pt x="1228302" y="999545"/>
                  <a:pt x="1246082" y="973510"/>
                  <a:pt x="1256242" y="947475"/>
                </a:cubicBezTo>
                <a:cubicBezTo>
                  <a:pt x="1266402" y="921440"/>
                  <a:pt x="1256242" y="909375"/>
                  <a:pt x="1256242" y="883340"/>
                </a:cubicBezTo>
                <a:cubicBezTo>
                  <a:pt x="1256242" y="857305"/>
                  <a:pt x="1256242" y="844605"/>
                  <a:pt x="1256242" y="818570"/>
                </a:cubicBezTo>
                <a:cubicBezTo>
                  <a:pt x="1256242" y="792535"/>
                  <a:pt x="1263862" y="779835"/>
                  <a:pt x="1256242" y="753800"/>
                </a:cubicBezTo>
                <a:cubicBezTo>
                  <a:pt x="1248622" y="727765"/>
                  <a:pt x="1238462" y="707445"/>
                  <a:pt x="1217507" y="689665"/>
                </a:cubicBezTo>
                <a:cubicBezTo>
                  <a:pt x="1196552" y="671885"/>
                  <a:pt x="1178772" y="668710"/>
                  <a:pt x="1152737" y="663630"/>
                </a:cubicBezTo>
                <a:cubicBezTo>
                  <a:pt x="1126702" y="658550"/>
                  <a:pt x="1100032" y="662995"/>
                  <a:pt x="1088602" y="66363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2771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1822450"/>
            <a:ext cx="5048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同侧圆角矩形 12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2773" name="直线连接符 21"/>
          <p:cNvSpPr>
            <a:spLocks noChangeShapeType="1"/>
          </p:cNvSpPr>
          <p:nvPr/>
        </p:nvSpPr>
        <p:spPr bwMode="auto">
          <a:xfrm flipV="1">
            <a:off x="466725" y="162877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4" name="矩形 15"/>
          <p:cNvSpPr>
            <a:spLocks noChangeArrowheads="1"/>
          </p:cNvSpPr>
          <p:nvPr/>
        </p:nvSpPr>
        <p:spPr bwMode="auto">
          <a:xfrm rot="-3301957">
            <a:off x="6538913" y="4065588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2775" name="对象 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363" y="3465513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矩形 20"/>
          <p:cNvSpPr>
            <a:spLocks noChangeArrowheads="1"/>
          </p:cNvSpPr>
          <p:nvPr/>
        </p:nvSpPr>
        <p:spPr bwMode="auto">
          <a:xfrm rot="-3301957">
            <a:off x="3375819" y="4088606"/>
            <a:ext cx="2236788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2777" name="对象 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3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8" name="矩形 10"/>
          <p:cNvSpPr>
            <a:spLocks noChangeArrowheads="1"/>
          </p:cNvSpPr>
          <p:nvPr/>
        </p:nvSpPr>
        <p:spPr bwMode="auto">
          <a:xfrm>
            <a:off x="1619250" y="1763713"/>
            <a:ext cx="54625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计算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:  128×4=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2779" name="矩形 27"/>
          <p:cNvSpPr>
            <a:spLocks noChangeArrowheads="1"/>
          </p:cNvSpPr>
          <p:nvPr/>
        </p:nvSpPr>
        <p:spPr bwMode="auto">
          <a:xfrm>
            <a:off x="1979613" y="3286125"/>
            <a:ext cx="3275012" cy="1754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  1 2 8</a:t>
            </a:r>
            <a:endParaRPr lang="en-US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u="sng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×       4</a:t>
            </a:r>
            <a:endParaRPr lang="en-US" altLang="zh-CN" sz="3600" u="sng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 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4  1  2</a:t>
            </a:r>
            <a:endParaRPr lang="en-US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2780" name="文本框 3"/>
          <p:cNvSpPr txBox="1">
            <a:spLocks noChangeArrowheads="1"/>
          </p:cNvSpPr>
          <p:nvPr/>
        </p:nvSpPr>
        <p:spPr bwMode="auto">
          <a:xfrm>
            <a:off x="2700338" y="4076700"/>
            <a:ext cx="306387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32781" name="文本框 4"/>
          <p:cNvSpPr txBox="1">
            <a:spLocks noChangeArrowheads="1"/>
          </p:cNvSpPr>
          <p:nvPr/>
        </p:nvSpPr>
        <p:spPr bwMode="auto">
          <a:xfrm>
            <a:off x="6011863" y="4076700"/>
            <a:ext cx="307975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/>
              <a:t>3</a:t>
            </a:r>
            <a:endParaRPr lang="en-US" altLang="zh-CN"/>
          </a:p>
        </p:txBody>
      </p:sp>
      <p:grpSp>
        <p:nvGrpSpPr>
          <p:cNvPr id="32782" name="组合 8"/>
          <p:cNvGrpSpPr/>
          <p:nvPr/>
        </p:nvGrpSpPr>
        <p:grpSpPr bwMode="auto">
          <a:xfrm>
            <a:off x="5292725" y="3286125"/>
            <a:ext cx="2014538" cy="1754188"/>
            <a:chOff x="8220" y="5174"/>
            <a:chExt cx="3176" cy="2764"/>
          </a:xfrm>
        </p:grpSpPr>
        <p:sp>
          <p:nvSpPr>
            <p:cNvPr id="32784" name="矩形 27"/>
            <p:cNvSpPr>
              <a:spLocks noChangeArrowheads="1"/>
            </p:cNvSpPr>
            <p:nvPr/>
          </p:nvSpPr>
          <p:spPr bwMode="auto">
            <a:xfrm>
              <a:off x="8220" y="5174"/>
              <a:ext cx="3176" cy="27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6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1 2 8</a:t>
              </a:r>
              <a:endPara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  <a:p>
              <a:pPr>
                <a:buFont typeface="Arial" panose="020B0604020202020204" pitchFamily="34" charset="0"/>
                <a:buNone/>
              </a:pPr>
              <a:r>
                <a:rPr lang="en-US" altLang="zh-CN" sz="3600" u="sng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     4</a:t>
              </a:r>
              <a:endParaRPr lang="en-US" altLang="zh-CN" sz="3600" u="sng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</a:t>
              </a:r>
              <a:r>
                <a:rPr lang="en-US" altLang="zh-CN" sz="36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4  1  2</a:t>
              </a:r>
              <a:endPara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32785" name="文本框 7"/>
            <p:cNvSpPr txBox="1">
              <a:spLocks noChangeArrowheads="1"/>
            </p:cNvSpPr>
            <p:nvPr/>
          </p:nvSpPr>
          <p:spPr bwMode="auto">
            <a:xfrm>
              <a:off x="8787" y="6421"/>
              <a:ext cx="420" cy="57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/>
                <a:t>1</a:t>
              </a:r>
              <a:endParaRPr lang="en-US" altLang="zh-CN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3794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3795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6" name="Rectangle 13"/>
          <p:cNvSpPr>
            <a:spLocks noChangeArrowheads="1"/>
          </p:cNvSpPr>
          <p:nvPr/>
        </p:nvSpPr>
        <p:spPr bwMode="auto">
          <a:xfrm>
            <a:off x="1619250" y="3481388"/>
            <a:ext cx="6985000" cy="1738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提示：求蚱蜢一次跳跃的距离，根据条件可得是求</a:t>
            </a: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厘米的</a:t>
            </a: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75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倍是多少？用乘法计算。</a:t>
            </a:r>
            <a:endParaRPr lang="en-US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0487" name="Picture 20" descr="93副本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17513" y="3365500"/>
            <a:ext cx="11906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矩形 17"/>
          <p:cNvSpPr>
            <a:spLocks noChangeArrowheads="1"/>
          </p:cNvSpPr>
          <p:nvPr/>
        </p:nvSpPr>
        <p:spPr bwMode="auto">
          <a:xfrm>
            <a:off x="466725" y="1628775"/>
            <a:ext cx="8137525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厘米长的蚱蜢一次跳跃的距离是它身长的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75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倍。蚱蜢一次跳跃的距离是多少？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4818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4819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6" name="Rectangle 13"/>
          <p:cNvSpPr>
            <a:spLocks noChangeArrowheads="1"/>
          </p:cNvSpPr>
          <p:nvPr/>
        </p:nvSpPr>
        <p:spPr bwMode="auto">
          <a:xfrm>
            <a:off x="755650" y="3357563"/>
            <a:ext cx="16732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en-US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4821" name="矩形 17"/>
          <p:cNvSpPr>
            <a:spLocks noChangeArrowheads="1"/>
          </p:cNvSpPr>
          <p:nvPr/>
        </p:nvSpPr>
        <p:spPr bwMode="auto">
          <a:xfrm>
            <a:off x="466725" y="1628775"/>
            <a:ext cx="8137525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1.5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厘米长的蚱蜢一次跳跃的距离是它身长的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75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倍。蚱蜢一次跳跃的距离是多少？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84213" y="4106863"/>
            <a:ext cx="7750175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5×75=375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（厘米）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答：蚱蜢一次跳跃的距离是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375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厘米。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7410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511175" y="3363913"/>
            <a:ext cx="7561263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结合具体的情境，逐步培养学生提出问题、解决问题的意识和能力。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511175" y="1700213"/>
            <a:ext cx="7961313" cy="1755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探索并掌握两、三位数乘一位数（连续进位）的计算方法，并能正确地进行计算。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484188" y="4552950"/>
            <a:ext cx="76327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培养学生分析推理的能力，以及认真审题、正确计算的良好习惯。 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6150" grpId="0" bldLvl="0"/>
      <p:bldP spid="8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4"/>
          <p:cNvSpPr txBox="1">
            <a:spLocks noChangeArrowheads="1"/>
          </p:cNvSpPr>
          <p:nvPr/>
        </p:nvSpPr>
        <p:spPr bwMode="auto">
          <a:xfrm>
            <a:off x="611188" y="1773238"/>
            <a:ext cx="26511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计算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5842" name="组合 107"/>
          <p:cNvGrpSpPr/>
          <p:nvPr/>
        </p:nvGrpSpPr>
        <p:grpSpPr bwMode="auto">
          <a:xfrm>
            <a:off x="914400" y="2300288"/>
            <a:ext cx="1728788" cy="1069975"/>
            <a:chOff x="288033" y="2257321"/>
            <a:chExt cx="1728000" cy="1071681"/>
          </a:xfrm>
        </p:grpSpPr>
        <p:sp>
          <p:nvSpPr>
            <p:cNvPr id="12" name="TextBox 11"/>
            <p:cNvSpPr txBox="1"/>
            <p:nvPr/>
          </p:nvSpPr>
          <p:spPr>
            <a:xfrm>
              <a:off x="873554" y="2257321"/>
              <a:ext cx="503008" cy="5835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3200" spc="600" dirty="0"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zh-CN" altLang="en-US" sz="3200" spc="6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73" name="TextBox 103"/>
            <p:cNvSpPr txBox="1">
              <a:spLocks noChangeArrowheads="1"/>
            </p:cNvSpPr>
            <p:nvPr/>
          </p:nvSpPr>
          <p:spPr bwMode="auto">
            <a:xfrm>
              <a:off x="372959" y="2742639"/>
              <a:ext cx="576000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3200"/>
                <a:t>×</a:t>
              </a:r>
              <a:endParaRPr lang="zh-CN" altLang="en-US" sz="3200"/>
            </a:p>
          </p:txBody>
        </p:sp>
        <p:sp>
          <p:nvSpPr>
            <p:cNvPr id="35874" name="TextBox 104"/>
            <p:cNvSpPr txBox="1">
              <a:spLocks noChangeArrowheads="1"/>
            </p:cNvSpPr>
            <p:nvPr/>
          </p:nvSpPr>
          <p:spPr bwMode="auto">
            <a:xfrm>
              <a:off x="1285852" y="2742639"/>
              <a:ext cx="576000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3200"/>
                <a:t>3</a:t>
              </a:r>
              <a:endParaRPr lang="zh-CN" altLang="en-US" sz="3200"/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288033" y="3327411"/>
              <a:ext cx="1728000" cy="1591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365455" y="2257321"/>
              <a:ext cx="504595" cy="5835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3200" spc="600" dirty="0">
                  <a:latin typeface="Arial" panose="020B0604020202020204" pitchFamily="34" charset="0"/>
                  <a:ea typeface="宋体" panose="02010600030101010101" pitchFamily="2" charset="-122"/>
                </a:rPr>
                <a:t>8</a:t>
              </a:r>
              <a:endParaRPr lang="zh-CN" altLang="en-US" sz="3200" spc="6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5843" name="组合 108"/>
          <p:cNvGrpSpPr/>
          <p:nvPr/>
        </p:nvGrpSpPr>
        <p:grpSpPr bwMode="auto">
          <a:xfrm>
            <a:off x="3143250" y="2289175"/>
            <a:ext cx="1871663" cy="1071563"/>
            <a:chOff x="39262" y="2257321"/>
            <a:chExt cx="1870810" cy="1071681"/>
          </a:xfrm>
        </p:grpSpPr>
        <p:sp>
          <p:nvSpPr>
            <p:cNvPr id="19" name="TextBox 18"/>
            <p:cNvSpPr txBox="1"/>
            <p:nvPr/>
          </p:nvSpPr>
          <p:spPr>
            <a:xfrm>
              <a:off x="873906" y="2257321"/>
              <a:ext cx="503009" cy="5842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3200" spc="600" dirty="0">
                  <a:latin typeface="Arial" panose="020B0604020202020204" pitchFamily="34" charset="0"/>
                  <a:ea typeface="宋体" panose="02010600030101010101" pitchFamily="2" charset="-122"/>
                </a:rPr>
                <a:t>5</a:t>
              </a:r>
              <a:endParaRPr lang="zh-CN" altLang="en-US" sz="3200" spc="6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68" name="TextBox 110"/>
            <p:cNvSpPr txBox="1">
              <a:spLocks noChangeArrowheads="1"/>
            </p:cNvSpPr>
            <p:nvPr/>
          </p:nvSpPr>
          <p:spPr bwMode="auto">
            <a:xfrm>
              <a:off x="39262" y="2742639"/>
              <a:ext cx="576000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3200"/>
                <a:t>×</a:t>
              </a:r>
              <a:endParaRPr lang="zh-CN" altLang="en-US" sz="3200"/>
            </a:p>
          </p:txBody>
        </p:sp>
        <p:sp>
          <p:nvSpPr>
            <p:cNvPr id="35869" name="TextBox 111"/>
            <p:cNvSpPr txBox="1">
              <a:spLocks noChangeArrowheads="1"/>
            </p:cNvSpPr>
            <p:nvPr/>
          </p:nvSpPr>
          <p:spPr bwMode="auto">
            <a:xfrm>
              <a:off x="1285852" y="2742639"/>
              <a:ext cx="576000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3200"/>
                <a:t>8</a:t>
              </a:r>
              <a:endParaRPr lang="zh-CN" altLang="en-US" sz="3200"/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182072" y="3327414"/>
              <a:ext cx="1728000" cy="1588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365807" y="2257321"/>
              <a:ext cx="504595" cy="5842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3200" spc="600" dirty="0">
                  <a:latin typeface="Arial" panose="020B0604020202020204" pitchFamily="34" charset="0"/>
                  <a:ea typeface="宋体" panose="02010600030101010101" pitchFamily="2" charset="-122"/>
                </a:rPr>
                <a:t>6</a:t>
              </a:r>
              <a:endParaRPr lang="zh-CN" altLang="en-US" sz="3200" spc="6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428750" y="3382963"/>
            <a:ext cx="5746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7030A0"/>
                </a:solidFill>
              </a:rPr>
              <a:t>5</a:t>
            </a:r>
            <a:endParaRPr lang="zh-CN" altLang="en-US" sz="3200">
              <a:solidFill>
                <a:srgbClr val="7030A0"/>
              </a:solidFill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920875" y="3376613"/>
            <a:ext cx="576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7030A0"/>
                </a:solidFill>
              </a:rPr>
              <a:t>4</a:t>
            </a:r>
            <a:endParaRPr lang="zh-CN" altLang="en-US" sz="3200">
              <a:solidFill>
                <a:srgbClr val="7030A0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495675" y="3355975"/>
            <a:ext cx="576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7030A0"/>
                </a:solidFill>
              </a:rPr>
              <a:t>4</a:t>
            </a:r>
            <a:endParaRPr lang="zh-CN" altLang="en-US" sz="3200">
              <a:solidFill>
                <a:srgbClr val="7030A0"/>
              </a:solidFill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4391025" y="3363913"/>
            <a:ext cx="576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7030A0"/>
                </a:solidFill>
              </a:rPr>
              <a:t>8</a:t>
            </a:r>
            <a:endParaRPr lang="zh-CN" altLang="en-US" sz="3200">
              <a:solidFill>
                <a:srgbClr val="7030A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68475" y="3103563"/>
            <a:ext cx="2889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1400" b="1" spc="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endParaRPr lang="zh-CN" altLang="en-US" sz="1400" b="1" spc="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46563" y="3074988"/>
            <a:ext cx="2889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1400" b="1" spc="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endParaRPr lang="zh-CN" altLang="en-US" sz="1400" b="1" spc="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3959225" y="3355975"/>
            <a:ext cx="576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7030A0"/>
                </a:solidFill>
              </a:rPr>
              <a:t>4</a:t>
            </a:r>
            <a:endParaRPr lang="zh-CN" altLang="en-US" sz="3200">
              <a:solidFill>
                <a:srgbClr val="7030A0"/>
              </a:solidFill>
            </a:endParaRPr>
          </a:p>
        </p:txBody>
      </p:sp>
      <p:grpSp>
        <p:nvGrpSpPr>
          <p:cNvPr id="35851" name="组合 108"/>
          <p:cNvGrpSpPr/>
          <p:nvPr/>
        </p:nvGrpSpPr>
        <p:grpSpPr bwMode="auto">
          <a:xfrm>
            <a:off x="5643563" y="2308225"/>
            <a:ext cx="1871662" cy="1071563"/>
            <a:chOff x="39262" y="2257321"/>
            <a:chExt cx="1870810" cy="1071681"/>
          </a:xfrm>
        </p:grpSpPr>
        <p:sp>
          <p:nvSpPr>
            <p:cNvPr id="32" name="TextBox 31"/>
            <p:cNvSpPr txBox="1"/>
            <p:nvPr/>
          </p:nvSpPr>
          <p:spPr>
            <a:xfrm>
              <a:off x="873907" y="2257321"/>
              <a:ext cx="503008" cy="5842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3200" spc="600" dirty="0">
                  <a:latin typeface="Arial" panose="020B0604020202020204" pitchFamily="34" charset="0"/>
                  <a:ea typeface="宋体" panose="02010600030101010101" pitchFamily="2" charset="-122"/>
                </a:rPr>
                <a:t>5</a:t>
              </a:r>
              <a:endParaRPr lang="zh-CN" altLang="en-US" sz="3200" spc="6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63" name="TextBox 110"/>
            <p:cNvSpPr txBox="1">
              <a:spLocks noChangeArrowheads="1"/>
            </p:cNvSpPr>
            <p:nvPr/>
          </p:nvSpPr>
          <p:spPr bwMode="auto">
            <a:xfrm>
              <a:off x="39262" y="2742639"/>
              <a:ext cx="576000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3200"/>
                <a:t>×</a:t>
              </a:r>
              <a:endParaRPr lang="zh-CN" altLang="en-US" sz="3200"/>
            </a:p>
          </p:txBody>
        </p:sp>
        <p:sp>
          <p:nvSpPr>
            <p:cNvPr id="35864" name="TextBox 111"/>
            <p:cNvSpPr txBox="1">
              <a:spLocks noChangeArrowheads="1"/>
            </p:cNvSpPr>
            <p:nvPr/>
          </p:nvSpPr>
          <p:spPr bwMode="auto">
            <a:xfrm>
              <a:off x="1285852" y="2742639"/>
              <a:ext cx="576000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3200"/>
                <a:t>6</a:t>
              </a:r>
              <a:endParaRPr lang="zh-CN" altLang="en-US" sz="3200"/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182072" y="3327414"/>
              <a:ext cx="1728000" cy="1588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1365808" y="2257321"/>
              <a:ext cx="504595" cy="5842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3200" spc="600" dirty="0">
                  <a:latin typeface="Arial" panose="020B0604020202020204" pitchFamily="34" charset="0"/>
                  <a:ea typeface="宋体" panose="02010600030101010101" pitchFamily="2" charset="-122"/>
                </a:rPr>
                <a:t>6</a:t>
              </a:r>
              <a:endParaRPr lang="zh-CN" altLang="en-US" sz="3200" spc="6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5995988" y="3375025"/>
            <a:ext cx="57626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7030A0"/>
                </a:solidFill>
              </a:rPr>
              <a:t>9</a:t>
            </a:r>
            <a:endParaRPr lang="zh-CN" altLang="en-US" sz="3200">
              <a:solidFill>
                <a:srgbClr val="7030A0"/>
              </a:solidFill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891338" y="3382963"/>
            <a:ext cx="57626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7030A0"/>
                </a:solidFill>
              </a:rPr>
              <a:t>6</a:t>
            </a:r>
            <a:endParaRPr lang="zh-CN" altLang="en-US" sz="3200">
              <a:solidFill>
                <a:srgbClr val="7030A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46875" y="3094038"/>
            <a:ext cx="2889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1400" b="1" spc="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zh-CN" altLang="en-US" sz="1400" b="1" spc="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6459538" y="3375025"/>
            <a:ext cx="57626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7030A0"/>
                </a:solidFill>
              </a:rPr>
              <a:t>3</a:t>
            </a:r>
            <a:endParaRPr lang="zh-CN" altLang="en-US" sz="3200">
              <a:solidFill>
                <a:srgbClr val="7030A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 bwMode="auto">
          <a:xfrm>
            <a:off x="5995988" y="2308225"/>
            <a:ext cx="50323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zh-CN" sz="3200" spc="600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endParaRPr lang="zh-CN" altLang="en-US" sz="3200" spc="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283325" y="3101975"/>
            <a:ext cx="2889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1400" b="1" spc="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zh-CN" altLang="en-US" sz="1400" b="1" spc="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8" name="同侧圆角矩形 4"/>
          <p:cNvSpPr>
            <a:spLocks noChangeArrowheads="1"/>
          </p:cNvSpPr>
          <p:nvPr/>
        </p:nvSpPr>
        <p:spPr bwMode="auto">
          <a:xfrm>
            <a:off x="466725" y="9810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5859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5860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84213" y="4797425"/>
            <a:ext cx="16795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6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7" grpId="0"/>
      <p:bldP spid="38" grpId="0"/>
      <p:bldP spid="39" grpId="0"/>
      <p:bldP spid="40" grpId="0"/>
      <p:bldP spid="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6866" name="同侧圆角矩形 4"/>
          <p:cNvSpPr>
            <a:spLocks noChangeArrowheads="1"/>
          </p:cNvSpPr>
          <p:nvPr/>
        </p:nvSpPr>
        <p:spPr bwMode="auto">
          <a:xfrm>
            <a:off x="466725" y="9810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686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28" name="矩形 2"/>
          <p:cNvSpPr>
            <a:spLocks noChangeArrowheads="1"/>
          </p:cNvSpPr>
          <p:nvPr/>
        </p:nvSpPr>
        <p:spPr bwMode="auto">
          <a:xfrm>
            <a:off x="684213" y="3213100"/>
            <a:ext cx="7700962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提示：实际是求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52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本是多少？用乘法计算。</a:t>
            </a:r>
            <a:r>
              <a:rPr lang="en-US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</a:t>
            </a:r>
            <a:endParaRPr lang="zh-CN" altLang="en-US" sz="32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1511" name="Rectangle 54"/>
          <p:cNvSpPr>
            <a:spLocks noChangeArrowheads="1"/>
          </p:cNvSpPr>
          <p:nvPr/>
        </p:nvSpPr>
        <p:spPr bwMode="auto">
          <a:xfrm>
            <a:off x="539750" y="1773238"/>
            <a:ext cx="8091488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每个同学发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本练习本，三年级一班有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52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名同学，一共要发多少本练习本？</a:t>
            </a:r>
            <a:r>
              <a:rPr lang="zh-CN" altLang="en-US" sz="32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  </a:t>
            </a:r>
            <a:endParaRPr lang="zh-CN" altLang="en-US" sz="32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1519" name="Rectangle 11"/>
          <p:cNvSpPr>
            <a:spLocks noChangeArrowheads="1"/>
          </p:cNvSpPr>
          <p:nvPr/>
        </p:nvSpPr>
        <p:spPr bwMode="auto">
          <a:xfrm>
            <a:off x="900113" y="4437063"/>
            <a:ext cx="19319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sym typeface="Times New Roman" panose="02020603050405020304" pitchFamily="18" charset="0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21520" name="矩形 3"/>
          <p:cNvSpPr>
            <a:spLocks noChangeArrowheads="1"/>
          </p:cNvSpPr>
          <p:nvPr/>
        </p:nvSpPr>
        <p:spPr bwMode="auto">
          <a:xfrm>
            <a:off x="2389188" y="4868863"/>
            <a:ext cx="37719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en-US" sz="3600" dirty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52×5=260</a:t>
            </a:r>
            <a:r>
              <a:rPr lang="zh-CN" altLang="en-US" sz="3600" dirty="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（本）</a:t>
            </a:r>
            <a:endParaRPr lang="zh-CN" altLang="en-US" sz="3600" dirty="0">
              <a:solidFill>
                <a:srgbClr val="00B05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1521" name="矩形 5"/>
          <p:cNvSpPr>
            <a:spLocks noChangeArrowheads="1"/>
          </p:cNvSpPr>
          <p:nvPr/>
        </p:nvSpPr>
        <p:spPr bwMode="auto">
          <a:xfrm>
            <a:off x="1619250" y="5589588"/>
            <a:ext cx="600233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答：一共要发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260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本练习本。</a:t>
            </a:r>
            <a:endParaRPr lang="zh-CN" altLang="en-US" sz="3600" dirty="0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  <p:bldP spid="21511" grpId="0" bldLvl="0"/>
      <p:bldP spid="21519" grpId="0"/>
      <p:bldP spid="21520" grpId="0"/>
      <p:bldP spid="215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4"/>
          <p:cNvSpPr txBox="1">
            <a:spLocks noChangeArrowheads="1"/>
          </p:cNvSpPr>
          <p:nvPr/>
        </p:nvSpPr>
        <p:spPr bwMode="auto">
          <a:xfrm>
            <a:off x="539750" y="1773238"/>
            <a:ext cx="26511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森林医生。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7890" name="图片 4" descr="30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5650" y="2492375"/>
            <a:ext cx="936625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图片 5" descr="3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03313" y="2786063"/>
            <a:ext cx="2428875" cy="250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图片 6" descr="3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86188" y="2786063"/>
            <a:ext cx="2428875" cy="250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图片 7" descr="3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63" y="2654300"/>
            <a:ext cx="2714625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7894" name="组合 107"/>
          <p:cNvGrpSpPr/>
          <p:nvPr/>
        </p:nvGrpSpPr>
        <p:grpSpPr bwMode="auto">
          <a:xfrm>
            <a:off x="1414463" y="3119438"/>
            <a:ext cx="1728787" cy="1071562"/>
            <a:chOff x="288033" y="2257321"/>
            <a:chExt cx="1728000" cy="1071681"/>
          </a:xfrm>
        </p:grpSpPr>
        <p:sp>
          <p:nvSpPr>
            <p:cNvPr id="10" name="TextBox 9"/>
            <p:cNvSpPr txBox="1"/>
            <p:nvPr/>
          </p:nvSpPr>
          <p:spPr>
            <a:xfrm>
              <a:off x="873553" y="2257321"/>
              <a:ext cx="503009" cy="5842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3200" spc="600" dirty="0"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zh-CN" altLang="en-US" sz="3200" spc="6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24" name="TextBox 103"/>
            <p:cNvSpPr txBox="1">
              <a:spLocks noChangeArrowheads="1"/>
            </p:cNvSpPr>
            <p:nvPr/>
          </p:nvSpPr>
          <p:spPr bwMode="auto">
            <a:xfrm>
              <a:off x="372959" y="2742639"/>
              <a:ext cx="576000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3200"/>
                <a:t>×</a:t>
              </a:r>
              <a:endParaRPr lang="zh-CN" altLang="en-US" sz="3200"/>
            </a:p>
          </p:txBody>
        </p:sp>
        <p:sp>
          <p:nvSpPr>
            <p:cNvPr id="37925" name="TextBox 104"/>
            <p:cNvSpPr txBox="1">
              <a:spLocks noChangeArrowheads="1"/>
            </p:cNvSpPr>
            <p:nvPr/>
          </p:nvSpPr>
          <p:spPr bwMode="auto">
            <a:xfrm>
              <a:off x="1285852" y="2742639"/>
              <a:ext cx="576000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3200"/>
                <a:t>3</a:t>
              </a:r>
              <a:endParaRPr lang="zh-CN" altLang="en-US" sz="3200"/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288033" y="3327415"/>
              <a:ext cx="1728000" cy="1587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365454" y="2257321"/>
              <a:ext cx="504595" cy="5842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3200" spc="600" dirty="0">
                  <a:latin typeface="Arial" panose="020B0604020202020204" pitchFamily="34" charset="0"/>
                  <a:ea typeface="宋体" panose="02010600030101010101" pitchFamily="2" charset="-122"/>
                </a:rPr>
                <a:t>4</a:t>
              </a:r>
              <a:endParaRPr lang="zh-CN" altLang="en-US" sz="3200" spc="6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928813" y="4143375"/>
            <a:ext cx="5746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/>
              <a:t>9</a:t>
            </a:r>
            <a:endParaRPr lang="zh-CN" altLang="en-US" sz="3200"/>
          </a:p>
        </p:txBody>
      </p:sp>
      <p:sp>
        <p:nvSpPr>
          <p:cNvPr id="37896" name="TextBox 15"/>
          <p:cNvSpPr txBox="1">
            <a:spLocks noChangeArrowheads="1"/>
          </p:cNvSpPr>
          <p:nvPr/>
        </p:nvSpPr>
        <p:spPr bwMode="auto">
          <a:xfrm>
            <a:off x="2420938" y="4137025"/>
            <a:ext cx="57626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/>
              <a:t>2</a:t>
            </a:r>
            <a:endParaRPr lang="zh-CN" altLang="en-US" sz="3200"/>
          </a:p>
        </p:txBody>
      </p:sp>
      <p:sp>
        <p:nvSpPr>
          <p:cNvPr id="17" name="TextBox 16"/>
          <p:cNvSpPr txBox="1"/>
          <p:nvPr/>
        </p:nvSpPr>
        <p:spPr>
          <a:xfrm>
            <a:off x="2268538" y="3922713"/>
            <a:ext cx="2889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1400" b="1" spc="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endParaRPr lang="zh-CN" altLang="en-US" sz="1400" b="1" spc="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7898" name="组合 107"/>
          <p:cNvGrpSpPr/>
          <p:nvPr/>
        </p:nvGrpSpPr>
        <p:grpSpPr bwMode="auto">
          <a:xfrm>
            <a:off x="3987800" y="3125788"/>
            <a:ext cx="1806575" cy="1071562"/>
            <a:chOff x="210807" y="2257321"/>
            <a:chExt cx="1805226" cy="1071681"/>
          </a:xfrm>
        </p:grpSpPr>
        <p:sp>
          <p:nvSpPr>
            <p:cNvPr id="19" name="TextBox 18"/>
            <p:cNvSpPr txBox="1"/>
            <p:nvPr/>
          </p:nvSpPr>
          <p:spPr>
            <a:xfrm>
              <a:off x="873886" y="2257321"/>
              <a:ext cx="502862" cy="5842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3200" spc="600" dirty="0">
                  <a:latin typeface="Arial" panose="020B0604020202020204" pitchFamily="34" charset="0"/>
                  <a:ea typeface="宋体" panose="02010600030101010101" pitchFamily="2" charset="-122"/>
                </a:rPr>
                <a:t>7</a:t>
              </a:r>
              <a:endParaRPr lang="zh-CN" altLang="en-US" sz="3200" spc="6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19" name="TextBox 103"/>
            <p:cNvSpPr txBox="1">
              <a:spLocks noChangeArrowheads="1"/>
            </p:cNvSpPr>
            <p:nvPr/>
          </p:nvSpPr>
          <p:spPr bwMode="auto">
            <a:xfrm>
              <a:off x="210807" y="2742639"/>
              <a:ext cx="575999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3200"/>
                <a:t>×</a:t>
              </a:r>
              <a:endParaRPr lang="zh-CN" altLang="en-US" sz="3200"/>
            </a:p>
          </p:txBody>
        </p:sp>
        <p:sp>
          <p:nvSpPr>
            <p:cNvPr id="37920" name="TextBox 104"/>
            <p:cNvSpPr txBox="1">
              <a:spLocks noChangeArrowheads="1"/>
            </p:cNvSpPr>
            <p:nvPr/>
          </p:nvSpPr>
          <p:spPr bwMode="auto">
            <a:xfrm>
              <a:off x="1285852" y="2742639"/>
              <a:ext cx="576000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3200"/>
                <a:t>4</a:t>
              </a:r>
              <a:endParaRPr lang="zh-CN" altLang="en-US" sz="3200"/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288537" y="3327415"/>
              <a:ext cx="1727496" cy="1587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365644" y="2257321"/>
              <a:ext cx="504448" cy="5842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3200" spc="600" dirty="0"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  <a:endParaRPr lang="zh-CN" altLang="en-US" sz="3200" spc="6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594225" y="4119563"/>
            <a:ext cx="5746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/>
              <a:t>8</a:t>
            </a:r>
            <a:endParaRPr lang="zh-CN" altLang="en-US" sz="3200"/>
          </a:p>
        </p:txBody>
      </p:sp>
      <p:sp>
        <p:nvSpPr>
          <p:cNvPr id="37900" name="TextBox 24"/>
          <p:cNvSpPr txBox="1">
            <a:spLocks noChangeArrowheads="1"/>
          </p:cNvSpPr>
          <p:nvPr/>
        </p:nvSpPr>
        <p:spPr bwMode="auto">
          <a:xfrm>
            <a:off x="5072063" y="4113213"/>
            <a:ext cx="57626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/>
              <a:t>2</a:t>
            </a:r>
            <a:endParaRPr lang="zh-CN" altLang="en-US" sz="3200"/>
          </a:p>
        </p:txBody>
      </p:sp>
      <p:sp>
        <p:nvSpPr>
          <p:cNvPr id="26" name="TextBox 25"/>
          <p:cNvSpPr txBox="1"/>
          <p:nvPr/>
        </p:nvSpPr>
        <p:spPr>
          <a:xfrm>
            <a:off x="4865688" y="3875088"/>
            <a:ext cx="2889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1400" b="1" spc="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endParaRPr lang="zh-CN" altLang="en-US" sz="1400" b="1" spc="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7902" name="组合 107"/>
          <p:cNvGrpSpPr/>
          <p:nvPr/>
        </p:nvGrpSpPr>
        <p:grpSpPr bwMode="auto">
          <a:xfrm>
            <a:off x="6832600" y="3113088"/>
            <a:ext cx="1728788" cy="1071562"/>
            <a:chOff x="288033" y="2257321"/>
            <a:chExt cx="1728000" cy="1071681"/>
          </a:xfrm>
        </p:grpSpPr>
        <p:sp>
          <p:nvSpPr>
            <p:cNvPr id="28" name="TextBox 27"/>
            <p:cNvSpPr txBox="1"/>
            <p:nvPr/>
          </p:nvSpPr>
          <p:spPr>
            <a:xfrm>
              <a:off x="873554" y="2257321"/>
              <a:ext cx="503008" cy="5842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3200" spc="600" dirty="0"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zh-CN" altLang="en-US" sz="3200" spc="6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14" name="TextBox 103"/>
            <p:cNvSpPr txBox="1">
              <a:spLocks noChangeArrowheads="1"/>
            </p:cNvSpPr>
            <p:nvPr/>
          </p:nvSpPr>
          <p:spPr bwMode="auto">
            <a:xfrm>
              <a:off x="372959" y="2742639"/>
              <a:ext cx="576000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3200"/>
                <a:t>×</a:t>
              </a:r>
              <a:endParaRPr lang="zh-CN" altLang="en-US" sz="3200"/>
            </a:p>
          </p:txBody>
        </p:sp>
        <p:sp>
          <p:nvSpPr>
            <p:cNvPr id="37915" name="TextBox 104"/>
            <p:cNvSpPr txBox="1">
              <a:spLocks noChangeArrowheads="1"/>
            </p:cNvSpPr>
            <p:nvPr/>
          </p:nvSpPr>
          <p:spPr bwMode="auto">
            <a:xfrm>
              <a:off x="1285852" y="2742639"/>
              <a:ext cx="576000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3200"/>
                <a:t>5</a:t>
              </a:r>
              <a:endParaRPr lang="zh-CN" altLang="en-US" sz="3200"/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288033" y="3327415"/>
              <a:ext cx="1728000" cy="1587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1365455" y="2257321"/>
              <a:ext cx="504595" cy="5842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3200" spc="600" dirty="0">
                  <a:latin typeface="Arial" panose="020B0604020202020204" pitchFamily="34" charset="0"/>
                  <a:ea typeface="宋体" panose="02010600030101010101" pitchFamily="2" charset="-122"/>
                </a:rPr>
                <a:t>4</a:t>
              </a:r>
              <a:endParaRPr lang="zh-CN" altLang="en-US" sz="3200" spc="6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7903" name="TextBox 32"/>
          <p:cNvSpPr txBox="1">
            <a:spLocks noChangeArrowheads="1"/>
          </p:cNvSpPr>
          <p:nvPr/>
        </p:nvSpPr>
        <p:spPr bwMode="auto">
          <a:xfrm>
            <a:off x="7531100" y="4137025"/>
            <a:ext cx="5746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/>
              <a:t>2</a:t>
            </a:r>
            <a:endParaRPr lang="zh-CN" altLang="en-US" sz="3200"/>
          </a:p>
        </p:txBody>
      </p:sp>
      <p:sp>
        <p:nvSpPr>
          <p:cNvPr id="37904" name="TextBox 33"/>
          <p:cNvSpPr txBox="1">
            <a:spLocks noChangeArrowheads="1"/>
          </p:cNvSpPr>
          <p:nvPr/>
        </p:nvSpPr>
        <p:spPr bwMode="auto">
          <a:xfrm>
            <a:off x="7839075" y="4113213"/>
            <a:ext cx="576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/>
              <a:t>0</a:t>
            </a:r>
            <a:endParaRPr lang="zh-CN" altLang="en-US" sz="3200"/>
          </a:p>
        </p:txBody>
      </p:sp>
      <p:sp>
        <p:nvSpPr>
          <p:cNvPr id="37905" name="TextBox 35"/>
          <p:cNvSpPr txBox="1">
            <a:spLocks noChangeArrowheads="1"/>
          </p:cNvSpPr>
          <p:nvPr/>
        </p:nvSpPr>
        <p:spPr bwMode="auto">
          <a:xfrm>
            <a:off x="4151313" y="4119563"/>
            <a:ext cx="5746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/>
              <a:t>2</a:t>
            </a:r>
            <a:endParaRPr lang="zh-CN" altLang="en-US" sz="3200"/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721475" y="4149725"/>
            <a:ext cx="5746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/>
              <a:t>1</a:t>
            </a:r>
            <a:endParaRPr lang="zh-CN" altLang="en-US" sz="3200"/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7185025" y="4157663"/>
            <a:ext cx="576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/>
              <a:t>0</a:t>
            </a:r>
            <a:endParaRPr lang="zh-CN" altLang="en-US" sz="3200"/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1947863" y="4143375"/>
            <a:ext cx="5746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</a:rPr>
              <a:t>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595813" y="4119563"/>
            <a:ext cx="5746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</a:rPr>
              <a:t>9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7910" name="同侧圆角矩形 4"/>
          <p:cNvSpPr>
            <a:spLocks noChangeArrowheads="1"/>
          </p:cNvSpPr>
          <p:nvPr/>
        </p:nvSpPr>
        <p:spPr bwMode="auto">
          <a:xfrm>
            <a:off x="466725" y="9810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791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1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7 4.81481E-6 L 0.05 4.81481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4" grpId="0"/>
      <p:bldP spid="26" grpId="0"/>
      <p:bldP spid="37" grpId="0"/>
      <p:bldP spid="38" grpId="0"/>
      <p:bldP spid="39" grpId="0"/>
      <p:bldP spid="4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8914" name="同侧圆角矩形 4"/>
          <p:cNvSpPr>
            <a:spLocks noChangeArrowheads="1"/>
          </p:cNvSpPr>
          <p:nvPr/>
        </p:nvSpPr>
        <p:spPr bwMode="auto">
          <a:xfrm>
            <a:off x="466725" y="9810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8915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16" name="矩形 2"/>
          <p:cNvSpPr>
            <a:spLocks noChangeArrowheads="1"/>
          </p:cNvSpPr>
          <p:nvPr/>
        </p:nvSpPr>
        <p:spPr bwMode="auto">
          <a:xfrm>
            <a:off x="466725" y="1763713"/>
            <a:ext cx="8137525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学校举行运动会，开幕式上有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个方队，每个方队有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128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人，一共需要多少同学参加？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2533" name="矩形 17"/>
          <p:cNvSpPr>
            <a:spLocks noChangeArrowheads="1"/>
          </p:cNvSpPr>
          <p:nvPr/>
        </p:nvSpPr>
        <p:spPr bwMode="auto">
          <a:xfrm>
            <a:off x="611188" y="3573463"/>
            <a:ext cx="7862887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提示：实际是求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128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人是多少？用乘法计算。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84213" y="4725988"/>
            <a:ext cx="15636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233613" y="4881563"/>
            <a:ext cx="50419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4×128=512</a:t>
            </a:r>
            <a:r>
              <a:rPr lang="zh-CN" altLang="en-US" sz="360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（人）</a:t>
            </a:r>
            <a:endParaRPr lang="zh-CN" altLang="en-US" sz="360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答：一共需要</a:t>
            </a:r>
            <a:r>
              <a:rPr lang="en-US" altLang="zh-CN" sz="360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512</a:t>
            </a:r>
            <a:r>
              <a:rPr lang="zh-CN" altLang="en-US" sz="360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人。</a:t>
            </a:r>
            <a:endParaRPr lang="zh-CN" altLang="en-US" sz="360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9938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9939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466725" y="5113338"/>
            <a:ext cx="8281988" cy="749300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 不要忘了连续进位的问题。</a:t>
            </a:r>
            <a:endParaRPr lang="zh-CN" altLang="en-US" sz="3600" dirty="0"/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260475"/>
            <a:chOff x="0" y="0"/>
            <a:chExt cx="1587" cy="794"/>
          </a:xfrm>
        </p:grpSpPr>
        <p:sp>
          <p:nvSpPr>
            <p:cNvPr id="39949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39950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9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</a:t>
              </a:r>
              <a:r>
                <a:rPr lang="zh-CN" altLang="en-US" sz="32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大家有什么收获？</a:t>
              </a:r>
              <a:endParaRPr lang="zh-CN" altLang="en-US" sz="3200"/>
            </a:p>
          </p:txBody>
        </p:sp>
      </p:grpSp>
      <p:grpSp>
        <p:nvGrpSpPr>
          <p:cNvPr id="23561" name="Group 21"/>
          <p:cNvGrpSpPr/>
          <p:nvPr/>
        </p:nvGrpSpPr>
        <p:grpSpPr bwMode="auto">
          <a:xfrm>
            <a:off x="5907088" y="1300163"/>
            <a:ext cx="2736850" cy="1189037"/>
            <a:chOff x="-22" y="-71"/>
            <a:chExt cx="1772" cy="749"/>
          </a:xfrm>
        </p:grpSpPr>
        <p:sp>
          <p:nvSpPr>
            <p:cNvPr id="39947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1701" cy="635"/>
            </a:xfrm>
            <a:prstGeom prst="wedgeRoundRectCallout">
              <a:avLst>
                <a:gd name="adj1" fmla="val -73106"/>
                <a:gd name="adj2" fmla="val 24421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latin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39948" name="Rectangle 17"/>
            <p:cNvSpPr>
              <a:spLocks noChangeArrowheads="1"/>
            </p:cNvSpPr>
            <p:nvPr/>
          </p:nvSpPr>
          <p:spPr bwMode="auto">
            <a:xfrm>
              <a:off x="-22" y="-71"/>
              <a:ext cx="1772" cy="7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</a:t>
              </a:r>
              <a:r>
                <a:rPr lang="zh-CN" altLang="en-US" sz="3600">
                  <a:solidFill>
                    <a:srgbClr val="FF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要注意些什么？</a:t>
              </a:r>
              <a:endParaRPr lang="zh-CN" altLang="en-US" sz="3600"/>
            </a:p>
          </p:txBody>
        </p:sp>
      </p:grpSp>
      <p:grpSp>
        <p:nvGrpSpPr>
          <p:cNvPr id="39943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39945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46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466725" y="3284538"/>
            <a:ext cx="8281988" cy="1189037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笔算乘法时，</a:t>
            </a:r>
            <a:r>
              <a:rPr lang="en-US" sz="3600" dirty="0" err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从个位乘起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；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哪一位上乘得的积满几十，就向前一位进几。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4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7172" name="Text Box 3"/>
          <p:cNvSpPr>
            <a:spLocks noChangeArrowheads="1"/>
          </p:cNvSpPr>
          <p:nvPr/>
        </p:nvSpPr>
        <p:spPr bwMode="auto">
          <a:xfrm>
            <a:off x="611188" y="1700213"/>
            <a:ext cx="45545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计算。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173" name="Text Box 4"/>
          <p:cNvSpPr>
            <a:spLocks noChangeArrowheads="1"/>
          </p:cNvSpPr>
          <p:nvPr/>
        </p:nvSpPr>
        <p:spPr bwMode="auto">
          <a:xfrm>
            <a:off x="1042988" y="2349500"/>
            <a:ext cx="3141662" cy="3141663"/>
          </a:xfrm>
          <a:prstGeom prst="roundRect">
            <a:avLst>
              <a:gd name="adj" fmla="val 16667"/>
            </a:avLst>
          </a:prstGeom>
          <a:blipFill dpi="0" rotWithShape="1">
            <a:blip r:embed="rId1"/>
            <a:srcRect/>
            <a:tile tx="0" ty="0" sx="100000" sy="100000" flip="none" algn="tl"/>
          </a:blipFill>
          <a:ln w="9525">
            <a:noFill/>
            <a:round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1F0C6E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24×3=</a:t>
            </a:r>
            <a:endParaRPr lang="en-US" altLang="zh-CN" sz="3600" dirty="0">
              <a:solidFill>
                <a:srgbClr val="1F0C6E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1F0C6E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35×2=</a:t>
            </a:r>
            <a:endParaRPr lang="en-US" altLang="zh-CN" sz="3600" dirty="0">
              <a:solidFill>
                <a:srgbClr val="1F0C6E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1F0C6E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29×3=</a:t>
            </a:r>
            <a:endParaRPr lang="en-US" altLang="zh-CN" sz="3600" dirty="0">
              <a:solidFill>
                <a:srgbClr val="1F0C6E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1F0C6E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28×2=</a:t>
            </a:r>
            <a:endParaRPr lang="en-US" altLang="zh-CN" sz="3600" dirty="0">
              <a:solidFill>
                <a:srgbClr val="1F0C6E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1F0C6E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46×2=</a:t>
            </a:r>
            <a:endParaRPr lang="en-US" altLang="zh-CN" sz="3600" dirty="0">
              <a:solidFill>
                <a:srgbClr val="1F0C6E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同侧圆角矩形 9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复习导入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18438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843213" y="2565400"/>
            <a:ext cx="9921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72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771775" y="3068638"/>
            <a:ext cx="9906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70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771775" y="3573463"/>
            <a:ext cx="9906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87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700338" y="4221163"/>
            <a:ext cx="9906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56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700338" y="4797425"/>
            <a:ext cx="9906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92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ldLvl="0"/>
      <p:bldP spid="7173" grpId="0" bldLvl="0" animBg="1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555875" y="1916113"/>
            <a:ext cx="5018088" cy="239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28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7650" y="1689100"/>
            <a:ext cx="3132138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图片 31" descr="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88125" y="1624013"/>
            <a:ext cx="2255838" cy="114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矩形 12313"/>
          <p:cNvSpPr>
            <a:spLocks noChangeArrowheads="1"/>
          </p:cNvSpPr>
          <p:nvPr/>
        </p:nvSpPr>
        <p:spPr bwMode="auto">
          <a:xfrm>
            <a:off x="247650" y="505936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19461" name="矩形 12314"/>
          <p:cNvSpPr>
            <a:spLocks noChangeArrowheads="1"/>
          </p:cNvSpPr>
          <p:nvPr/>
        </p:nvSpPr>
        <p:spPr bwMode="auto">
          <a:xfrm>
            <a:off x="463550" y="527526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19462" name="矩形 12315"/>
          <p:cNvSpPr>
            <a:spLocks noChangeArrowheads="1"/>
          </p:cNvSpPr>
          <p:nvPr/>
        </p:nvSpPr>
        <p:spPr bwMode="auto">
          <a:xfrm>
            <a:off x="679450" y="549116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19463" name="矩形 12316"/>
          <p:cNvSpPr>
            <a:spLocks noChangeArrowheads="1"/>
          </p:cNvSpPr>
          <p:nvPr/>
        </p:nvSpPr>
        <p:spPr bwMode="auto">
          <a:xfrm>
            <a:off x="895350" y="570706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19464" name="矩形 12317"/>
          <p:cNvSpPr>
            <a:spLocks noChangeArrowheads="1"/>
          </p:cNvSpPr>
          <p:nvPr/>
        </p:nvSpPr>
        <p:spPr bwMode="auto">
          <a:xfrm>
            <a:off x="1111250" y="592296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19465" name="矩形 12318"/>
          <p:cNvSpPr>
            <a:spLocks noChangeArrowheads="1"/>
          </p:cNvSpPr>
          <p:nvPr/>
        </p:nvSpPr>
        <p:spPr bwMode="auto">
          <a:xfrm>
            <a:off x="1327150" y="613886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19466" name="矩形 12319"/>
          <p:cNvSpPr>
            <a:spLocks noChangeArrowheads="1"/>
          </p:cNvSpPr>
          <p:nvPr/>
        </p:nvSpPr>
        <p:spPr bwMode="auto">
          <a:xfrm>
            <a:off x="1543050" y="635476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71550" y="4725988"/>
            <a:ext cx="72358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说一说，你能提出哪些数学问题？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9468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19470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19471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27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266950" y="1773238"/>
            <a:ext cx="5018088" cy="239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图片 28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8" y="1662113"/>
            <a:ext cx="28956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图片 31" descr="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7763" y="1557338"/>
            <a:ext cx="2217737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矩形 12313"/>
          <p:cNvSpPr>
            <a:spLocks noChangeArrowheads="1"/>
          </p:cNvSpPr>
          <p:nvPr/>
        </p:nvSpPr>
        <p:spPr bwMode="auto">
          <a:xfrm>
            <a:off x="247650" y="505936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0485" name="矩形 12314"/>
          <p:cNvSpPr>
            <a:spLocks noChangeArrowheads="1"/>
          </p:cNvSpPr>
          <p:nvPr/>
        </p:nvSpPr>
        <p:spPr bwMode="auto">
          <a:xfrm>
            <a:off x="463550" y="527526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0486" name="矩形 12315"/>
          <p:cNvSpPr>
            <a:spLocks noChangeArrowheads="1"/>
          </p:cNvSpPr>
          <p:nvPr/>
        </p:nvSpPr>
        <p:spPr bwMode="auto">
          <a:xfrm>
            <a:off x="679450" y="549116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0487" name="矩形 12316"/>
          <p:cNvSpPr>
            <a:spLocks noChangeArrowheads="1"/>
          </p:cNvSpPr>
          <p:nvPr/>
        </p:nvSpPr>
        <p:spPr bwMode="auto">
          <a:xfrm>
            <a:off x="895350" y="570706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0488" name="矩形 12317"/>
          <p:cNvSpPr>
            <a:spLocks noChangeArrowheads="1"/>
          </p:cNvSpPr>
          <p:nvPr/>
        </p:nvSpPr>
        <p:spPr bwMode="auto">
          <a:xfrm>
            <a:off x="1111250" y="592296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0489" name="矩形 12318"/>
          <p:cNvSpPr>
            <a:spLocks noChangeArrowheads="1"/>
          </p:cNvSpPr>
          <p:nvPr/>
        </p:nvSpPr>
        <p:spPr bwMode="auto">
          <a:xfrm>
            <a:off x="1327150" y="613886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0490" name="矩形 12319"/>
          <p:cNvSpPr>
            <a:spLocks noChangeArrowheads="1"/>
          </p:cNvSpPr>
          <p:nvPr/>
        </p:nvSpPr>
        <p:spPr bwMode="auto">
          <a:xfrm>
            <a:off x="1543050" y="635476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0491" name="同侧圆角矩形 1"/>
          <p:cNvSpPr>
            <a:spLocks noChangeArrowheads="1"/>
          </p:cNvSpPr>
          <p:nvPr/>
        </p:nvSpPr>
        <p:spPr bwMode="auto">
          <a:xfrm>
            <a:off x="466725" y="9810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探索新知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0492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403350" y="4581525"/>
            <a:ext cx="63627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卧铺车厢一共能乘多少人？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403350" y="5157788"/>
            <a:ext cx="63404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这列火车一共能乘多少人？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476375" y="5734050"/>
            <a:ext cx="63404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3.5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节卧铺车厢可乘多少人？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49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27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08288" y="1268413"/>
            <a:ext cx="5018087" cy="239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图片 28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0100" y="1398588"/>
            <a:ext cx="2620963" cy="13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图片 31" descr="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92900" y="1052513"/>
            <a:ext cx="22669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692275" y="4149725"/>
            <a:ext cx="22320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72×5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3421063" y="4149725"/>
            <a:ext cx="1077912" cy="576263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2195513" y="4797425"/>
            <a:ext cx="31384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70×5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350</a:t>
            </a:r>
            <a:endParaRPr lang="en-US" altLang="zh-CN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2482850" y="5302250"/>
            <a:ext cx="21320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2×5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endParaRPr lang="en-US" altLang="zh-CN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051050" y="5805488"/>
            <a:ext cx="34798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350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360</a:t>
            </a:r>
            <a:endParaRPr lang="en-US" altLang="zh-CN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3492500" y="4149725"/>
            <a:ext cx="24955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360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（人）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14" name="文本框 4"/>
          <p:cNvSpPr txBox="1">
            <a:spLocks noChangeArrowheads="1"/>
          </p:cNvSpPr>
          <p:nvPr/>
        </p:nvSpPr>
        <p:spPr bwMode="auto">
          <a:xfrm>
            <a:off x="1116013" y="3644900"/>
            <a:ext cx="634047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节卧铺车厢可乘多少人？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15" name="同侧圆角矩形 1"/>
          <p:cNvSpPr>
            <a:spLocks noChangeArrowheads="1"/>
          </p:cNvSpPr>
          <p:nvPr/>
        </p:nvSpPr>
        <p:spPr bwMode="auto">
          <a:xfrm>
            <a:off x="466725" y="836613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探索新知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1516" name="直线连接符 21"/>
          <p:cNvSpPr>
            <a:spLocks noChangeShapeType="1"/>
          </p:cNvSpPr>
          <p:nvPr/>
        </p:nvSpPr>
        <p:spPr bwMode="auto">
          <a:xfrm flipV="1">
            <a:off x="484188" y="141287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116013" y="4797425"/>
            <a:ext cx="7413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想：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1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5" grpId="0" bldLvl="0" animBg="1"/>
      <p:bldP spid="36" grpId="0"/>
      <p:bldP spid="37" grpId="0"/>
      <p:bldP spid="38" grpId="0"/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27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927350" y="1381125"/>
            <a:ext cx="4746625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图片 28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5513" y="1601788"/>
            <a:ext cx="2620962" cy="13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图片 31" descr="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40500" y="1052513"/>
            <a:ext cx="22669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717675" y="4100513"/>
            <a:ext cx="20923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72×5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3563938" y="4149725"/>
            <a:ext cx="1047750" cy="576263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aphicFrame>
        <p:nvGraphicFramePr>
          <p:cNvPr id="39" name="表格 38"/>
          <p:cNvGraphicFramePr>
            <a:graphicFrameLocks noGrp="1"/>
          </p:cNvGraphicFramePr>
          <p:nvPr/>
        </p:nvGraphicFramePr>
        <p:xfrm>
          <a:off x="1547813" y="4797425"/>
          <a:ext cx="3511550" cy="1280176"/>
        </p:xfrm>
        <a:graphic>
          <a:graphicData uri="http://schemas.openxmlformats.org/drawingml/2006/table">
            <a:tbl>
              <a:tblPr/>
              <a:tblGrid>
                <a:gridCol w="1169987"/>
                <a:gridCol w="1171575"/>
                <a:gridCol w="1169988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华文新魏" panose="02010800040101010101" pitchFamily="2" charset="-122"/>
                        </a:rPr>
                        <a:t>×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华文新魏" panose="02010800040101010101" pitchFamily="2" charset="-122"/>
                      </a:endParaRPr>
                    </a:p>
                  </a:txBody>
                  <a:tcPr marL="91381" marR="91381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70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381" marR="91381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381" marR="91381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5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381" marR="91381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381" marR="91381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1381" marR="91381" marT="45724" marB="4572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2627313" y="5445125"/>
            <a:ext cx="144621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350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140200" y="5445125"/>
            <a:ext cx="7207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5292725" y="5302250"/>
            <a:ext cx="312896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350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360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3635375" y="4149725"/>
            <a:ext cx="22129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360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（人）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52" name="文本框 4"/>
          <p:cNvSpPr txBox="1">
            <a:spLocks noChangeArrowheads="1"/>
          </p:cNvSpPr>
          <p:nvPr/>
        </p:nvSpPr>
        <p:spPr bwMode="auto">
          <a:xfrm>
            <a:off x="1116013" y="3573463"/>
            <a:ext cx="63404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节卧铺车厢可乘多少人？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53" name="同侧圆角矩形 1"/>
          <p:cNvSpPr>
            <a:spLocks noChangeArrowheads="1"/>
          </p:cNvSpPr>
          <p:nvPr/>
        </p:nvSpPr>
        <p:spPr bwMode="auto">
          <a:xfrm>
            <a:off x="446088" y="865188"/>
            <a:ext cx="2001837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探索新知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2554" name="直线连接符 21"/>
          <p:cNvSpPr>
            <a:spLocks noChangeShapeType="1"/>
          </p:cNvSpPr>
          <p:nvPr/>
        </p:nvSpPr>
        <p:spPr bwMode="auto">
          <a:xfrm flipV="1">
            <a:off x="439738" y="1484313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5" grpId="0" animBg="1"/>
      <p:bldP spid="40" grpId="0"/>
      <p:bldP spid="41" grpId="0"/>
      <p:bldP spid="42" grpId="0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27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20988" y="1312863"/>
            <a:ext cx="5018087" cy="239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图片 28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4400" y="1416050"/>
            <a:ext cx="2620963" cy="134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图片 31" descr="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53213" y="846138"/>
            <a:ext cx="2266950" cy="115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428750" y="4100513"/>
            <a:ext cx="23812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72×5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3203575" y="4149725"/>
            <a:ext cx="1038225" cy="576263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3203575" y="4797425"/>
            <a:ext cx="862013" cy="639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3600" spc="600" dirty="0">
                <a:latin typeface="华文新魏" panose="02010800040101010101" pitchFamily="2" charset="-122"/>
                <a:ea typeface="华文新魏" panose="02010800040101010101" pitchFamily="2" charset="-122"/>
              </a:rPr>
              <a:t>72</a:t>
            </a:r>
            <a:endParaRPr lang="zh-CN" altLang="en-US" sz="3600" spc="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92500" y="5157788"/>
            <a:ext cx="862013" cy="6397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3600" spc="600" dirty="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endParaRPr lang="zh-CN" altLang="en-US" sz="3600" spc="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2339975" y="5229225"/>
            <a:ext cx="8620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600">
                <a:ea typeface="华文新魏" panose="02010800040101010101" pitchFamily="2" charset="-122"/>
              </a:rPr>
              <a:t>×</a:t>
            </a:r>
            <a:endParaRPr lang="en-US" altLang="zh-CN" sz="3600">
              <a:ea typeface="华文新魏" panose="02010800040101010101" pitchFamily="2" charset="-122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2195513" y="5734050"/>
            <a:ext cx="208756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275013" y="5445125"/>
            <a:ext cx="2873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1400" b="1" spc="6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endParaRPr lang="zh-CN" altLang="en-US" sz="1400" b="1" spc="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559175" y="5734050"/>
            <a:ext cx="862013" cy="639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3600" spc="600" dirty="0"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endParaRPr lang="zh-CN" altLang="en-US" sz="3600" spc="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132138" y="5734050"/>
            <a:ext cx="860425" cy="639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3600" spc="600" dirty="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600" spc="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808288" y="5729288"/>
            <a:ext cx="862012" cy="6397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3600" spc="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 spc="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3276600" y="4149725"/>
            <a:ext cx="216693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360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（人）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567" name="文本框 4"/>
          <p:cNvSpPr txBox="1">
            <a:spLocks noChangeArrowheads="1"/>
          </p:cNvSpPr>
          <p:nvPr/>
        </p:nvSpPr>
        <p:spPr bwMode="auto">
          <a:xfrm>
            <a:off x="1476375" y="3573463"/>
            <a:ext cx="63404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节卧铺车厢可乘多少人？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568" name="同侧圆角矩形 1"/>
          <p:cNvSpPr>
            <a:spLocks noChangeArrowheads="1"/>
          </p:cNvSpPr>
          <p:nvPr/>
        </p:nvSpPr>
        <p:spPr bwMode="auto">
          <a:xfrm>
            <a:off x="427038" y="808038"/>
            <a:ext cx="2003425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探索新知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3569" name="直线连接符 21"/>
          <p:cNvSpPr>
            <a:spLocks noChangeShapeType="1"/>
          </p:cNvSpPr>
          <p:nvPr/>
        </p:nvSpPr>
        <p:spPr bwMode="auto">
          <a:xfrm flipV="1">
            <a:off x="427038" y="1416050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7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5" grpId="0" bldLvl="0" animBg="1"/>
      <p:bldP spid="43" grpId="0"/>
      <p:bldP spid="44" grpId="0"/>
      <p:bldP spid="45" grpId="0"/>
      <p:bldP spid="47" grpId="0"/>
      <p:bldP spid="48" grpId="0"/>
      <p:bldP spid="49" grpId="0"/>
      <p:bldP spid="50" grpId="0"/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图片 27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538538" y="1644650"/>
            <a:ext cx="402431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图片 28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93825" y="1608138"/>
            <a:ext cx="264795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图片 31" descr="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50025" y="1052513"/>
            <a:ext cx="2428875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495425" y="4100513"/>
            <a:ext cx="20764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118×7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3581400" y="4057650"/>
            <a:ext cx="828675" cy="576263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1011238" y="4572000"/>
            <a:ext cx="33369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100×7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700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011238" y="5033963"/>
            <a:ext cx="39512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10×7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70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1071563" y="5495925"/>
            <a:ext cx="235743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8×7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56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3492500" y="4076700"/>
            <a:ext cx="258762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826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（人）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971550" y="5876925"/>
            <a:ext cx="450532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700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70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56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826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7" name="同侧圆角矩形 1"/>
          <p:cNvSpPr>
            <a:spLocks noChangeArrowheads="1"/>
          </p:cNvSpPr>
          <p:nvPr/>
        </p:nvSpPr>
        <p:spPr bwMode="auto">
          <a:xfrm>
            <a:off x="466725" y="9810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探索新知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4588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403350" y="3502025"/>
            <a:ext cx="602456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节硬座车厢可乘多少人？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9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5" grpId="0" bldLvl="0" animBg="1"/>
      <p:bldP spid="36" grpId="0"/>
      <p:bldP spid="37" grpId="0"/>
      <p:bldP spid="38" grpId="0"/>
      <p:bldP spid="51" grpId="0"/>
      <p:bldP spid="52" grpId="0"/>
      <p:bldP spid="3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1507</Words>
  <Application>WPS 演示</Application>
  <PresentationFormat>全屏显示(4:3)</PresentationFormat>
  <Paragraphs>442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Calibri</vt:lpstr>
      <vt:lpstr>华文楷体</vt:lpstr>
      <vt:lpstr>微软雅黑</vt:lpstr>
      <vt:lpstr>黑体</vt:lpstr>
      <vt:lpstr>Candara</vt:lpstr>
      <vt:lpstr>华文新魏</vt:lpstr>
      <vt:lpstr>Arial Unicode MS</vt:lpstr>
      <vt:lpstr>Times New Roman</vt:lpstr>
      <vt:lpstr>楷体_GB2312</vt:lpstr>
      <vt:lpstr>Arial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219</cp:revision>
  <dcterms:created xsi:type="dcterms:W3CDTF">2015-10-12T13:43:00Z</dcterms:created>
  <dcterms:modified xsi:type="dcterms:W3CDTF">2023-10-31T06:37:03Z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0F92347981344A1591A7305D4EEB51E0_12</vt:lpwstr>
  </property>
</Properties>
</file>