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273" r:id="rId3"/>
    <p:sldId id="269" r:id="rId5"/>
    <p:sldId id="280" r:id="rId6"/>
    <p:sldId id="281" r:id="rId7"/>
    <p:sldId id="282" r:id="rId8"/>
    <p:sldId id="261" r:id="rId9"/>
    <p:sldId id="270" r:id="rId10"/>
    <p:sldId id="283" r:id="rId11"/>
    <p:sldId id="263" r:id="rId12"/>
    <p:sldId id="284" r:id="rId13"/>
  </p:sldIdLst>
  <p:sldSz cx="9144000" cy="6858000" type="screen4x3"/>
  <p:notesSz cx="6858000" cy="9144000"/>
  <p:custDataLst>
    <p:tags r:id="rId1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A64E8"/>
    <a:srgbClr val="FFFFFF"/>
    <a:srgbClr val="FF0B0B"/>
    <a:srgbClr val="FF33CC"/>
    <a:srgbClr val="66CCFF"/>
    <a:srgbClr val="00FF00"/>
    <a:srgbClr val="FD15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644" autoAdjust="0"/>
  </p:normalViewPr>
  <p:slideViewPr>
    <p:cSldViewPr>
      <p:cViewPr>
        <p:scale>
          <a:sx n="90" d="100"/>
          <a:sy n="90" d="100"/>
        </p:scale>
        <p:origin x="-2244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387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C03C2C-E88F-41E9-B03E-D653B8A7EA9B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CE9AA5-C780-4C56-8730-D5D26B12D55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D88CE4F-CAE5-4588-9C47-7DD6FD063C2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0E73DBBA-7DE5-457E-AEB5-73F2F0EBF55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305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306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88B395D-1AA0-40FB-9370-8C57C4198784}" type="slidenum">
              <a:rPr lang="zh-CN" altLang="en-US" sz="1200"/>
            </a:fld>
            <a:endParaRPr lang="en-US" altLang="zh-CN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2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圆角矩形 6"/>
          <p:cNvSpPr>
            <a:spLocks noChangeArrowheads="1"/>
          </p:cNvSpPr>
          <p:nvPr/>
        </p:nvSpPr>
        <p:spPr bwMode="auto">
          <a:xfrm>
            <a:off x="2185206" y="1700808"/>
            <a:ext cx="4776266" cy="1785938"/>
          </a:xfrm>
          <a:prstGeom prst="roundRect">
            <a:avLst>
              <a:gd name="adj" fmla="val 5287"/>
            </a:avLst>
          </a:prstGeom>
          <a:solidFill>
            <a:srgbClr val="0A64E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160771" name="TextBox 7"/>
          <p:cNvSpPr txBox="1">
            <a:spLocks noChangeArrowheads="1"/>
          </p:cNvSpPr>
          <p:nvPr/>
        </p:nvSpPr>
        <p:spPr bwMode="auto">
          <a:xfrm>
            <a:off x="2185206" y="1988840"/>
            <a:ext cx="477626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72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去奶奶家</a:t>
            </a:r>
            <a:endParaRPr lang="zh-CN" altLang="en-US" sz="7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010" name="Picture 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72375" y="1928813"/>
            <a:ext cx="114300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1011" name="Picture 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1704975"/>
            <a:ext cx="1073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1012" name="组合 17"/>
          <p:cNvGrpSpPr/>
          <p:nvPr/>
        </p:nvGrpSpPr>
        <p:grpSpPr bwMode="auto">
          <a:xfrm>
            <a:off x="1643063" y="1347788"/>
            <a:ext cx="2786062" cy="1214437"/>
            <a:chOff x="0" y="0"/>
            <a:chExt cx="2786082" cy="1214446"/>
          </a:xfrm>
        </p:grpSpPr>
        <p:sp>
          <p:nvSpPr>
            <p:cNvPr id="171022" name="圆角矩形标注 15"/>
            <p:cNvSpPr>
              <a:spLocks noChangeArrowheads="1"/>
            </p:cNvSpPr>
            <p:nvPr/>
          </p:nvSpPr>
          <p:spPr bwMode="auto">
            <a:xfrm>
              <a:off x="0" y="0"/>
              <a:ext cx="2786082" cy="1214446"/>
            </a:xfrm>
            <a:prstGeom prst="wedgeRoundRectCallout">
              <a:avLst>
                <a:gd name="adj1" fmla="val -60134"/>
                <a:gd name="adj2" fmla="val 15926"/>
                <a:gd name="adj3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71023" name="矩形 16"/>
            <p:cNvSpPr>
              <a:spLocks noChangeArrowheads="1"/>
            </p:cNvSpPr>
            <p:nvPr/>
          </p:nvSpPr>
          <p:spPr bwMode="auto">
            <a:xfrm>
              <a:off x="0" y="14117"/>
              <a:ext cx="2714644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latin typeface="楷体_GB2312" pitchFamily="49" charset="-122"/>
                  <a:ea typeface="楷体_GB2312" pitchFamily="49" charset="-122"/>
                </a:rPr>
                <a:t>我的集邮册一共有</a:t>
              </a:r>
              <a:r>
                <a:rPr lang="en-US" altLang="zh-CN" b="1">
                  <a:latin typeface="楷体_GB2312" pitchFamily="49" charset="-122"/>
                  <a:ea typeface="楷体_GB2312" pitchFamily="49" charset="-122"/>
                </a:rPr>
                <a:t>26</a:t>
              </a:r>
              <a:r>
                <a:rPr lang="zh-CN" altLang="en-US" b="1">
                  <a:latin typeface="楷体_GB2312" pitchFamily="49" charset="-122"/>
                  <a:ea typeface="楷体_GB2312" pitchFamily="49" charset="-122"/>
                </a:rPr>
                <a:t>页，每页可以放</a:t>
              </a:r>
              <a:r>
                <a:rPr lang="en-US" altLang="zh-CN" b="1">
                  <a:latin typeface="楷体_GB2312" pitchFamily="49" charset="-122"/>
                  <a:ea typeface="楷体_GB2312" pitchFamily="49" charset="-122"/>
                </a:rPr>
                <a:t>8</a:t>
              </a:r>
              <a:r>
                <a:rPr lang="zh-CN" altLang="en-US" b="1">
                  <a:latin typeface="楷体_GB2312" pitchFamily="49" charset="-122"/>
                  <a:ea typeface="楷体_GB2312" pitchFamily="49" charset="-122"/>
                </a:rPr>
                <a:t>张邮票。</a:t>
              </a:r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171013" name="组合 18"/>
          <p:cNvGrpSpPr/>
          <p:nvPr/>
        </p:nvGrpSpPr>
        <p:grpSpPr bwMode="auto">
          <a:xfrm>
            <a:off x="4643438" y="1428750"/>
            <a:ext cx="2786062" cy="1214438"/>
            <a:chOff x="0" y="0"/>
            <a:chExt cx="2786082" cy="1214446"/>
          </a:xfrm>
        </p:grpSpPr>
        <p:sp>
          <p:nvSpPr>
            <p:cNvPr id="171020" name="圆角矩形标注 19"/>
            <p:cNvSpPr>
              <a:spLocks noChangeArrowheads="1"/>
            </p:cNvSpPr>
            <p:nvPr/>
          </p:nvSpPr>
          <p:spPr bwMode="auto">
            <a:xfrm>
              <a:off x="0" y="0"/>
              <a:ext cx="2786082" cy="1214446"/>
            </a:xfrm>
            <a:prstGeom prst="wedgeRoundRectCallout">
              <a:avLst>
                <a:gd name="adj1" fmla="val 57773"/>
                <a:gd name="adj2" fmla="val 12208"/>
                <a:gd name="adj3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71021" name="矩形 20"/>
            <p:cNvSpPr>
              <a:spLocks noChangeArrowheads="1"/>
            </p:cNvSpPr>
            <p:nvPr/>
          </p:nvSpPr>
          <p:spPr bwMode="auto">
            <a:xfrm>
              <a:off x="0" y="14117"/>
              <a:ext cx="2714644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>
                  <a:latin typeface="楷体_GB2312" pitchFamily="49" charset="-122"/>
                  <a:ea typeface="楷体_GB2312" pitchFamily="49" charset="-122"/>
                </a:rPr>
                <a:t>我的集邮册一共有</a:t>
              </a:r>
              <a:r>
                <a:rPr lang="en-US" altLang="zh-CN" b="1">
                  <a:latin typeface="楷体_GB2312" pitchFamily="49" charset="-122"/>
                  <a:ea typeface="楷体_GB2312" pitchFamily="49" charset="-122"/>
                </a:rPr>
                <a:t>28</a:t>
              </a:r>
              <a:r>
                <a:rPr lang="zh-CN" altLang="en-US" b="1">
                  <a:latin typeface="楷体_GB2312" pitchFamily="49" charset="-122"/>
                  <a:ea typeface="楷体_GB2312" pitchFamily="49" charset="-122"/>
                </a:rPr>
                <a:t>页，每页可以放</a:t>
              </a:r>
              <a:r>
                <a:rPr lang="en-US" altLang="zh-CN" b="1">
                  <a:latin typeface="楷体_GB2312" pitchFamily="49" charset="-122"/>
                  <a:ea typeface="楷体_GB2312" pitchFamily="49" charset="-122"/>
                </a:rPr>
                <a:t>6</a:t>
              </a:r>
              <a:r>
                <a:rPr lang="zh-CN" altLang="en-US" b="1">
                  <a:latin typeface="楷体_GB2312" pitchFamily="49" charset="-122"/>
                  <a:ea typeface="楷体_GB2312" pitchFamily="49" charset="-122"/>
                </a:rPr>
                <a:t>张邮票。</a:t>
              </a:r>
              <a:endParaRPr lang="zh-CN" altLang="en-US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171014" name="矩形 21"/>
          <p:cNvSpPr>
            <a:spLocks noChangeArrowheads="1"/>
          </p:cNvSpPr>
          <p:nvPr/>
        </p:nvSpPr>
        <p:spPr bwMode="auto">
          <a:xfrm>
            <a:off x="571500" y="3252788"/>
            <a:ext cx="1071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丁丁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1015" name="矩形 22"/>
          <p:cNvSpPr>
            <a:spLocks noChangeArrowheads="1"/>
          </p:cNvSpPr>
          <p:nvPr/>
        </p:nvSpPr>
        <p:spPr bwMode="auto">
          <a:xfrm>
            <a:off x="7715250" y="3857625"/>
            <a:ext cx="1000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芳芳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71016" name="矩形 23"/>
          <p:cNvSpPr>
            <a:spLocks noChangeArrowheads="1"/>
          </p:cNvSpPr>
          <p:nvPr/>
        </p:nvSpPr>
        <p:spPr bwMode="auto">
          <a:xfrm>
            <a:off x="714375" y="3689350"/>
            <a:ext cx="65722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芳芳已经收集了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160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张邮票，她的集邮册能放得下吗？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89" name="矩形 24"/>
          <p:cNvSpPr>
            <a:spLocks noChangeArrowheads="1"/>
          </p:cNvSpPr>
          <p:nvPr/>
        </p:nvSpPr>
        <p:spPr bwMode="auto">
          <a:xfrm>
            <a:off x="2928938" y="4500563"/>
            <a:ext cx="3714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28×6=168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（张）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90" name="矩形 25"/>
          <p:cNvSpPr>
            <a:spLocks noChangeArrowheads="1"/>
          </p:cNvSpPr>
          <p:nvPr/>
        </p:nvSpPr>
        <p:spPr bwMode="auto">
          <a:xfrm>
            <a:off x="2928938" y="5048250"/>
            <a:ext cx="3714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168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＞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160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4591" name="矩形 27"/>
          <p:cNvSpPr>
            <a:spLocks noChangeArrowheads="1"/>
          </p:cNvSpPr>
          <p:nvPr/>
        </p:nvSpPr>
        <p:spPr bwMode="auto">
          <a:xfrm>
            <a:off x="2143125" y="5715000"/>
            <a:ext cx="657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答：芳芳的集邮册可以放下。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9" grpId="0" autoUpdateAnimBg="0"/>
      <p:bldP spid="24590" grpId="0" autoUpdateAnimBg="0"/>
      <p:bldP spid="24591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TextBox 26"/>
          <p:cNvSpPr txBox="1">
            <a:spLocks noChangeArrowheads="1"/>
          </p:cNvSpPr>
          <p:nvPr/>
        </p:nvSpPr>
        <p:spPr bwMode="auto">
          <a:xfrm>
            <a:off x="642938" y="908720"/>
            <a:ext cx="75723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淘气去奶奶家，需要先乘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小时的火车，再新站换车，再乘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小时的汽车。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61795" name="Picture 27"/>
          <p:cNvPicPr>
            <a:picLocks noChangeAspect="1" noChangeArrowheads="1"/>
          </p:cNvPicPr>
          <p:nvPr/>
        </p:nvPicPr>
        <p:blipFill>
          <a:blip r:embed="rId1" cstate="email">
            <a:lum contrast="10000"/>
          </a:blip>
          <a:srcRect/>
          <a:stretch>
            <a:fillRect/>
          </a:stretch>
        </p:blipFill>
        <p:spPr bwMode="auto">
          <a:xfrm>
            <a:off x="857250" y="1958975"/>
            <a:ext cx="7572375" cy="44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TextBox 26"/>
          <p:cNvSpPr txBox="1">
            <a:spLocks noChangeArrowheads="1"/>
          </p:cNvSpPr>
          <p:nvPr/>
        </p:nvSpPr>
        <p:spPr bwMode="auto">
          <a:xfrm>
            <a:off x="642938" y="1000125"/>
            <a:ext cx="75723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淘气去奶奶家，需要先乘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小时的火车，再新站换车，再乘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小时的汽车。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grpSp>
        <p:nvGrpSpPr>
          <p:cNvPr id="162819" name="组合 14"/>
          <p:cNvGrpSpPr/>
          <p:nvPr/>
        </p:nvGrpSpPr>
        <p:grpSpPr bwMode="auto">
          <a:xfrm>
            <a:off x="906463" y="2428875"/>
            <a:ext cx="7224712" cy="3856038"/>
            <a:chOff x="0" y="0"/>
            <a:chExt cx="7225796" cy="3855692"/>
          </a:xfrm>
        </p:grpSpPr>
        <p:sp>
          <p:nvSpPr>
            <p:cNvPr id="162823" name="任意多边形 3"/>
            <p:cNvSpPr>
              <a:spLocks noChangeArrowheads="1"/>
            </p:cNvSpPr>
            <p:nvPr/>
          </p:nvSpPr>
          <p:spPr bwMode="auto">
            <a:xfrm>
              <a:off x="128847" y="118541"/>
              <a:ext cx="7096949" cy="3691467"/>
            </a:xfrm>
            <a:custGeom>
              <a:avLst/>
              <a:gdLst>
                <a:gd name="T0" fmla="*/ 684860 w 7096949"/>
                <a:gd name="T1" fmla="*/ 0 h 3691467"/>
                <a:gd name="T2" fmla="*/ 1362193 w 7096949"/>
                <a:gd name="T3" fmla="*/ 11289 h 3691467"/>
                <a:gd name="T4" fmla="*/ 1802460 w 7096949"/>
                <a:gd name="T5" fmla="*/ 56445 h 3691467"/>
                <a:gd name="T6" fmla="*/ 2050815 w 7096949"/>
                <a:gd name="T7" fmla="*/ 101600 h 3691467"/>
                <a:gd name="T8" fmla="*/ 2163705 w 7096949"/>
                <a:gd name="T9" fmla="*/ 191911 h 3691467"/>
                <a:gd name="T10" fmla="*/ 2163705 w 7096949"/>
                <a:gd name="T11" fmla="*/ 282223 h 3691467"/>
                <a:gd name="T12" fmla="*/ 2073393 w 7096949"/>
                <a:gd name="T13" fmla="*/ 587023 h 3691467"/>
                <a:gd name="T14" fmla="*/ 1994371 w 7096949"/>
                <a:gd name="T15" fmla="*/ 936978 h 3691467"/>
                <a:gd name="T16" fmla="*/ 1926637 w 7096949"/>
                <a:gd name="T17" fmla="*/ 1049871 h 3691467"/>
                <a:gd name="T18" fmla="*/ 1587971 w 7096949"/>
                <a:gd name="T19" fmla="*/ 1106315 h 3691467"/>
                <a:gd name="T20" fmla="*/ 1102549 w 7096949"/>
                <a:gd name="T21" fmla="*/ 1106315 h 3691467"/>
                <a:gd name="T22" fmla="*/ 786460 w 7096949"/>
                <a:gd name="T23" fmla="*/ 1151471 h 3691467"/>
                <a:gd name="T24" fmla="*/ 571971 w 7096949"/>
                <a:gd name="T25" fmla="*/ 1253071 h 3691467"/>
                <a:gd name="T26" fmla="*/ 413926 w 7096949"/>
                <a:gd name="T27" fmla="*/ 1456271 h 3691467"/>
                <a:gd name="T28" fmla="*/ 357482 w 7096949"/>
                <a:gd name="T29" fmla="*/ 1659471 h 3691467"/>
                <a:gd name="T30" fmla="*/ 267171 w 7096949"/>
                <a:gd name="T31" fmla="*/ 2212623 h 3691467"/>
                <a:gd name="T32" fmla="*/ 233304 w 7096949"/>
                <a:gd name="T33" fmla="*/ 2404535 h 3691467"/>
                <a:gd name="T34" fmla="*/ 75260 w 7096949"/>
                <a:gd name="T35" fmla="*/ 2607735 h 3691467"/>
                <a:gd name="T36" fmla="*/ 41393 w 7096949"/>
                <a:gd name="T37" fmla="*/ 2799645 h 3691467"/>
                <a:gd name="T38" fmla="*/ 18815 w 7096949"/>
                <a:gd name="T39" fmla="*/ 3014135 h 3691467"/>
                <a:gd name="T40" fmla="*/ 154282 w 7096949"/>
                <a:gd name="T41" fmla="*/ 3307645 h 3691467"/>
                <a:gd name="T42" fmla="*/ 549393 w 7096949"/>
                <a:gd name="T43" fmla="*/ 3420535 h 3691467"/>
                <a:gd name="T44" fmla="*/ 1158993 w 7096949"/>
                <a:gd name="T45" fmla="*/ 3476979 h 3691467"/>
                <a:gd name="T46" fmla="*/ 1655704 w 7096949"/>
                <a:gd name="T47" fmla="*/ 3533423 h 3691467"/>
                <a:gd name="T48" fmla="*/ 2344327 w 7096949"/>
                <a:gd name="T49" fmla="*/ 3612445 h 3691467"/>
                <a:gd name="T50" fmla="*/ 2513661 w 7096949"/>
                <a:gd name="T51" fmla="*/ 3623735 h 3691467"/>
                <a:gd name="T52" fmla="*/ 2682993 w 7096949"/>
                <a:gd name="T53" fmla="*/ 3691467 h 3691467"/>
                <a:gd name="T54" fmla="*/ 2965215 w 7096949"/>
                <a:gd name="T55" fmla="*/ 3623735 h 3691467"/>
                <a:gd name="T56" fmla="*/ 3202283 w 7096949"/>
                <a:gd name="T57" fmla="*/ 3375379 h 3691467"/>
                <a:gd name="T58" fmla="*/ 3540949 w 7096949"/>
                <a:gd name="T59" fmla="*/ 3217335 h 3691467"/>
                <a:gd name="T60" fmla="*/ 3981214 w 7096949"/>
                <a:gd name="T61" fmla="*/ 2957689 h 3691467"/>
                <a:gd name="T62" fmla="*/ 4082814 w 7096949"/>
                <a:gd name="T63" fmla="*/ 2754489 h 3691467"/>
                <a:gd name="T64" fmla="*/ 4094104 w 7096949"/>
                <a:gd name="T65" fmla="*/ 2630311 h 3691467"/>
                <a:gd name="T66" fmla="*/ 4082814 w 7096949"/>
                <a:gd name="T67" fmla="*/ 2506135 h 3691467"/>
                <a:gd name="T68" fmla="*/ 4116682 w 7096949"/>
                <a:gd name="T69" fmla="*/ 2370667 h 3691467"/>
                <a:gd name="T70" fmla="*/ 4274725 w 7096949"/>
                <a:gd name="T71" fmla="*/ 2178757 h 3691467"/>
                <a:gd name="T72" fmla="*/ 4703705 w 7096949"/>
                <a:gd name="T73" fmla="*/ 1919115 h 3691467"/>
                <a:gd name="T74" fmla="*/ 5471349 w 7096949"/>
                <a:gd name="T75" fmla="*/ 1783649 h 3691467"/>
                <a:gd name="T76" fmla="*/ 5945481 w 7096949"/>
                <a:gd name="T77" fmla="*/ 1817515 h 3691467"/>
                <a:gd name="T78" fmla="*/ 6284149 w 7096949"/>
                <a:gd name="T79" fmla="*/ 1919115 h 3691467"/>
                <a:gd name="T80" fmla="*/ 6622813 w 7096949"/>
                <a:gd name="T81" fmla="*/ 2099735 h 3691467"/>
                <a:gd name="T82" fmla="*/ 6995349 w 7096949"/>
                <a:gd name="T83" fmla="*/ 2099735 h 3691467"/>
                <a:gd name="T84" fmla="*/ 7096949 w 7096949"/>
                <a:gd name="T85" fmla="*/ 2020715 h 369146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7096949"/>
                <a:gd name="T130" fmla="*/ 0 h 3691467"/>
                <a:gd name="T131" fmla="*/ 7096949 w 7096949"/>
                <a:gd name="T132" fmla="*/ 3691467 h 3691467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7096949" h="3691467">
                  <a:moveTo>
                    <a:pt x="684860" y="0"/>
                  </a:moveTo>
                  <a:cubicBezTo>
                    <a:pt x="930393" y="941"/>
                    <a:pt x="1175926" y="1882"/>
                    <a:pt x="1362193" y="11289"/>
                  </a:cubicBezTo>
                  <a:cubicBezTo>
                    <a:pt x="1548460" y="20696"/>
                    <a:pt x="1687690" y="41393"/>
                    <a:pt x="1802460" y="56445"/>
                  </a:cubicBezTo>
                  <a:cubicBezTo>
                    <a:pt x="1917230" y="71497"/>
                    <a:pt x="1990608" y="79022"/>
                    <a:pt x="2050815" y="101600"/>
                  </a:cubicBezTo>
                  <a:cubicBezTo>
                    <a:pt x="2111022" y="124178"/>
                    <a:pt x="2144889" y="161807"/>
                    <a:pt x="2163704" y="191911"/>
                  </a:cubicBezTo>
                  <a:cubicBezTo>
                    <a:pt x="2182519" y="222015"/>
                    <a:pt x="2178756" y="216371"/>
                    <a:pt x="2163704" y="282223"/>
                  </a:cubicBezTo>
                  <a:cubicBezTo>
                    <a:pt x="2148652" y="348075"/>
                    <a:pt x="2101615" y="477897"/>
                    <a:pt x="2073393" y="587023"/>
                  </a:cubicBezTo>
                  <a:cubicBezTo>
                    <a:pt x="2045171" y="696149"/>
                    <a:pt x="2018830" y="859837"/>
                    <a:pt x="1994371" y="936978"/>
                  </a:cubicBezTo>
                  <a:cubicBezTo>
                    <a:pt x="1969912" y="1014119"/>
                    <a:pt x="1994370" y="1021645"/>
                    <a:pt x="1926637" y="1049867"/>
                  </a:cubicBezTo>
                  <a:cubicBezTo>
                    <a:pt x="1858904" y="1078089"/>
                    <a:pt x="1725319" y="1096904"/>
                    <a:pt x="1587971" y="1106311"/>
                  </a:cubicBezTo>
                  <a:cubicBezTo>
                    <a:pt x="1450623" y="1115718"/>
                    <a:pt x="1236134" y="1098785"/>
                    <a:pt x="1102549" y="1106311"/>
                  </a:cubicBezTo>
                  <a:cubicBezTo>
                    <a:pt x="968964" y="1113837"/>
                    <a:pt x="874890" y="1127008"/>
                    <a:pt x="786460" y="1151467"/>
                  </a:cubicBezTo>
                  <a:cubicBezTo>
                    <a:pt x="698030" y="1175926"/>
                    <a:pt x="634060" y="1202267"/>
                    <a:pt x="571971" y="1253067"/>
                  </a:cubicBezTo>
                  <a:cubicBezTo>
                    <a:pt x="509882" y="1303867"/>
                    <a:pt x="449674" y="1388534"/>
                    <a:pt x="413926" y="1456267"/>
                  </a:cubicBezTo>
                  <a:cubicBezTo>
                    <a:pt x="378178" y="1524000"/>
                    <a:pt x="381941" y="1533408"/>
                    <a:pt x="357482" y="1659467"/>
                  </a:cubicBezTo>
                  <a:cubicBezTo>
                    <a:pt x="333023" y="1785526"/>
                    <a:pt x="287867" y="2088445"/>
                    <a:pt x="267171" y="2212623"/>
                  </a:cubicBezTo>
                  <a:cubicBezTo>
                    <a:pt x="246475" y="2336801"/>
                    <a:pt x="265289" y="2338682"/>
                    <a:pt x="233304" y="2404534"/>
                  </a:cubicBezTo>
                  <a:cubicBezTo>
                    <a:pt x="201319" y="2470386"/>
                    <a:pt x="107245" y="2541882"/>
                    <a:pt x="75260" y="2607734"/>
                  </a:cubicBezTo>
                  <a:cubicBezTo>
                    <a:pt x="43275" y="2673586"/>
                    <a:pt x="50800" y="2731912"/>
                    <a:pt x="41393" y="2799645"/>
                  </a:cubicBezTo>
                  <a:cubicBezTo>
                    <a:pt x="31986" y="2867378"/>
                    <a:pt x="0" y="2929467"/>
                    <a:pt x="18815" y="3014134"/>
                  </a:cubicBezTo>
                  <a:cubicBezTo>
                    <a:pt x="37630" y="3098801"/>
                    <a:pt x="65852" y="3239912"/>
                    <a:pt x="154282" y="3307645"/>
                  </a:cubicBezTo>
                  <a:cubicBezTo>
                    <a:pt x="242712" y="3375378"/>
                    <a:pt x="381941" y="3392312"/>
                    <a:pt x="549393" y="3420534"/>
                  </a:cubicBezTo>
                  <a:cubicBezTo>
                    <a:pt x="716845" y="3448756"/>
                    <a:pt x="974608" y="3458163"/>
                    <a:pt x="1158993" y="3476978"/>
                  </a:cubicBezTo>
                  <a:cubicBezTo>
                    <a:pt x="1343378" y="3495793"/>
                    <a:pt x="1655704" y="3533423"/>
                    <a:pt x="1655704" y="3533423"/>
                  </a:cubicBezTo>
                  <a:lnTo>
                    <a:pt x="2344326" y="3612445"/>
                  </a:lnTo>
                  <a:cubicBezTo>
                    <a:pt x="2487319" y="3627497"/>
                    <a:pt x="2457216" y="3610564"/>
                    <a:pt x="2513660" y="3623734"/>
                  </a:cubicBezTo>
                  <a:cubicBezTo>
                    <a:pt x="2570104" y="3636904"/>
                    <a:pt x="2607734" y="3691467"/>
                    <a:pt x="2682993" y="3691467"/>
                  </a:cubicBezTo>
                  <a:cubicBezTo>
                    <a:pt x="2758252" y="3691467"/>
                    <a:pt x="2878667" y="3676415"/>
                    <a:pt x="2965215" y="3623734"/>
                  </a:cubicBezTo>
                  <a:cubicBezTo>
                    <a:pt x="3051763" y="3571053"/>
                    <a:pt x="3106326" y="3443111"/>
                    <a:pt x="3202282" y="3375378"/>
                  </a:cubicBezTo>
                  <a:cubicBezTo>
                    <a:pt x="3298238" y="3307645"/>
                    <a:pt x="3411127" y="3286949"/>
                    <a:pt x="3540949" y="3217334"/>
                  </a:cubicBezTo>
                  <a:cubicBezTo>
                    <a:pt x="3670771" y="3147719"/>
                    <a:pt x="3890904" y="3034830"/>
                    <a:pt x="3981215" y="2957689"/>
                  </a:cubicBezTo>
                  <a:cubicBezTo>
                    <a:pt x="4071526" y="2880548"/>
                    <a:pt x="4064000" y="2809052"/>
                    <a:pt x="4082815" y="2754489"/>
                  </a:cubicBezTo>
                  <a:cubicBezTo>
                    <a:pt x="4101630" y="2699926"/>
                    <a:pt x="4094104" y="2671703"/>
                    <a:pt x="4094104" y="2630311"/>
                  </a:cubicBezTo>
                  <a:cubicBezTo>
                    <a:pt x="4094104" y="2588919"/>
                    <a:pt x="4079052" y="2549408"/>
                    <a:pt x="4082815" y="2506134"/>
                  </a:cubicBezTo>
                  <a:cubicBezTo>
                    <a:pt x="4086578" y="2462860"/>
                    <a:pt x="4084697" y="2425230"/>
                    <a:pt x="4116682" y="2370667"/>
                  </a:cubicBezTo>
                  <a:cubicBezTo>
                    <a:pt x="4148667" y="2316104"/>
                    <a:pt x="4176889" y="2254015"/>
                    <a:pt x="4274726" y="2178756"/>
                  </a:cubicBezTo>
                  <a:cubicBezTo>
                    <a:pt x="4372563" y="2103497"/>
                    <a:pt x="4504267" y="1984963"/>
                    <a:pt x="4703704" y="1919111"/>
                  </a:cubicBezTo>
                  <a:cubicBezTo>
                    <a:pt x="4903141" y="1853259"/>
                    <a:pt x="5264386" y="1800578"/>
                    <a:pt x="5471349" y="1783645"/>
                  </a:cubicBezTo>
                  <a:cubicBezTo>
                    <a:pt x="5678312" y="1766712"/>
                    <a:pt x="5810015" y="1794933"/>
                    <a:pt x="5945482" y="1817511"/>
                  </a:cubicBezTo>
                  <a:cubicBezTo>
                    <a:pt x="6080949" y="1840089"/>
                    <a:pt x="6171260" y="1872074"/>
                    <a:pt x="6284149" y="1919111"/>
                  </a:cubicBezTo>
                  <a:cubicBezTo>
                    <a:pt x="6397038" y="1966148"/>
                    <a:pt x="6504282" y="2069630"/>
                    <a:pt x="6622815" y="2099734"/>
                  </a:cubicBezTo>
                  <a:cubicBezTo>
                    <a:pt x="6741348" y="2129838"/>
                    <a:pt x="6916327" y="2112904"/>
                    <a:pt x="6995349" y="2099734"/>
                  </a:cubicBezTo>
                  <a:cubicBezTo>
                    <a:pt x="7074371" y="2086564"/>
                    <a:pt x="7085660" y="2053637"/>
                    <a:pt x="7096949" y="2020711"/>
                  </a:cubicBezTo>
                </a:path>
              </a:pathLst>
            </a:custGeom>
            <a:noFill/>
            <a:ln w="25400" cmpd="sng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2824" name="任意多边形 4"/>
            <p:cNvSpPr>
              <a:spLocks noChangeArrowheads="1"/>
            </p:cNvSpPr>
            <p:nvPr/>
          </p:nvSpPr>
          <p:spPr bwMode="auto">
            <a:xfrm>
              <a:off x="5792107" y="491074"/>
              <a:ext cx="869244" cy="1444978"/>
            </a:xfrm>
            <a:custGeom>
              <a:avLst/>
              <a:gdLst>
                <a:gd name="T0" fmla="*/ 0 w 869244"/>
                <a:gd name="T1" fmla="*/ 1444978 h 1444978"/>
                <a:gd name="T2" fmla="*/ 79022 w 869244"/>
                <a:gd name="T3" fmla="*/ 1140178 h 1444978"/>
                <a:gd name="T4" fmla="*/ 203200 w 869244"/>
                <a:gd name="T5" fmla="*/ 891823 h 1444978"/>
                <a:gd name="T6" fmla="*/ 214489 w 869244"/>
                <a:gd name="T7" fmla="*/ 699912 h 1444978"/>
                <a:gd name="T8" fmla="*/ 259644 w 869244"/>
                <a:gd name="T9" fmla="*/ 451556 h 1444978"/>
                <a:gd name="T10" fmla="*/ 270933 w 869244"/>
                <a:gd name="T11" fmla="*/ 158045 h 1444978"/>
                <a:gd name="T12" fmla="*/ 575733 w 869244"/>
                <a:gd name="T13" fmla="*/ 22578 h 1444978"/>
                <a:gd name="T14" fmla="*/ 869244 w 869244"/>
                <a:gd name="T15" fmla="*/ 22578 h 144497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869244"/>
                <a:gd name="T25" fmla="*/ 0 h 1444978"/>
                <a:gd name="T26" fmla="*/ 869244 w 869244"/>
                <a:gd name="T27" fmla="*/ 1444978 h 144497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869244" h="1444978">
                  <a:moveTo>
                    <a:pt x="0" y="1444978"/>
                  </a:moveTo>
                  <a:cubicBezTo>
                    <a:pt x="22577" y="1338674"/>
                    <a:pt x="45155" y="1232370"/>
                    <a:pt x="79022" y="1140178"/>
                  </a:cubicBezTo>
                  <a:cubicBezTo>
                    <a:pt x="112889" y="1047986"/>
                    <a:pt x="180622" y="965201"/>
                    <a:pt x="203200" y="891823"/>
                  </a:cubicBezTo>
                  <a:cubicBezTo>
                    <a:pt x="225778" y="818445"/>
                    <a:pt x="205082" y="773290"/>
                    <a:pt x="214489" y="699912"/>
                  </a:cubicBezTo>
                  <a:cubicBezTo>
                    <a:pt x="223896" y="626534"/>
                    <a:pt x="250237" y="541867"/>
                    <a:pt x="259644" y="451556"/>
                  </a:cubicBezTo>
                  <a:cubicBezTo>
                    <a:pt x="269051" y="361245"/>
                    <a:pt x="218251" y="229541"/>
                    <a:pt x="270933" y="158045"/>
                  </a:cubicBezTo>
                  <a:cubicBezTo>
                    <a:pt x="323615" y="86549"/>
                    <a:pt x="476015" y="45156"/>
                    <a:pt x="575733" y="22578"/>
                  </a:cubicBezTo>
                  <a:cubicBezTo>
                    <a:pt x="675451" y="0"/>
                    <a:pt x="772347" y="11289"/>
                    <a:pt x="869244" y="22578"/>
                  </a:cubicBezTo>
                </a:path>
              </a:pathLst>
            </a:custGeom>
            <a:noFill/>
            <a:ln w="25400" cmpd="sng">
              <a:solidFill>
                <a:schemeClr val="tx1"/>
              </a:solidFill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2825" name="TextBox 5"/>
            <p:cNvSpPr txBox="1">
              <a:spLocks noChangeArrowheads="1"/>
            </p:cNvSpPr>
            <p:nvPr/>
          </p:nvSpPr>
          <p:spPr bwMode="auto">
            <a:xfrm>
              <a:off x="638366" y="0"/>
              <a:ext cx="3129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/>
                <a:t>●</a:t>
              </a:r>
              <a:endParaRPr lang="zh-CN" altLang="en-US" sz="1000"/>
            </a:p>
          </p:txBody>
        </p:sp>
        <p:sp>
          <p:nvSpPr>
            <p:cNvPr id="162826" name="TextBox 6"/>
            <p:cNvSpPr txBox="1">
              <a:spLocks noChangeArrowheads="1"/>
            </p:cNvSpPr>
            <p:nvPr/>
          </p:nvSpPr>
          <p:spPr bwMode="auto">
            <a:xfrm>
              <a:off x="1891255" y="1045288"/>
              <a:ext cx="3129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/>
                <a:t>●</a:t>
              </a:r>
              <a:endParaRPr lang="zh-CN" altLang="en-US" sz="1000"/>
            </a:p>
          </p:txBody>
        </p:sp>
        <p:sp>
          <p:nvSpPr>
            <p:cNvPr id="162827" name="TextBox 7"/>
            <p:cNvSpPr txBox="1">
              <a:spLocks noChangeArrowheads="1"/>
            </p:cNvSpPr>
            <p:nvPr/>
          </p:nvSpPr>
          <p:spPr bwMode="auto">
            <a:xfrm>
              <a:off x="379768" y="1500198"/>
              <a:ext cx="3129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/>
                <a:t>●</a:t>
              </a:r>
              <a:endParaRPr lang="zh-CN" altLang="en-US" sz="1000"/>
            </a:p>
          </p:txBody>
        </p:sp>
        <p:sp>
          <p:nvSpPr>
            <p:cNvPr id="162828" name="TextBox 8"/>
            <p:cNvSpPr txBox="1">
              <a:spLocks noChangeArrowheads="1"/>
            </p:cNvSpPr>
            <p:nvPr/>
          </p:nvSpPr>
          <p:spPr bwMode="auto">
            <a:xfrm>
              <a:off x="236892" y="2286016"/>
              <a:ext cx="3129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/>
                <a:t>●</a:t>
              </a:r>
              <a:endParaRPr lang="zh-CN" altLang="en-US" sz="1000"/>
            </a:p>
          </p:txBody>
        </p:sp>
        <p:sp>
          <p:nvSpPr>
            <p:cNvPr id="162829" name="TextBox 9"/>
            <p:cNvSpPr txBox="1">
              <a:spLocks noChangeArrowheads="1"/>
            </p:cNvSpPr>
            <p:nvPr/>
          </p:nvSpPr>
          <p:spPr bwMode="auto">
            <a:xfrm>
              <a:off x="0" y="3000396"/>
              <a:ext cx="3129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/>
                <a:t>●</a:t>
              </a:r>
              <a:endParaRPr lang="zh-CN" altLang="en-US" sz="1000"/>
            </a:p>
          </p:txBody>
        </p:sp>
        <p:sp>
          <p:nvSpPr>
            <p:cNvPr id="162830" name="TextBox 10"/>
            <p:cNvSpPr txBox="1">
              <a:spLocks noChangeArrowheads="1"/>
            </p:cNvSpPr>
            <p:nvPr/>
          </p:nvSpPr>
          <p:spPr bwMode="auto">
            <a:xfrm>
              <a:off x="2451470" y="3609471"/>
              <a:ext cx="3129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/>
                <a:t>●</a:t>
              </a:r>
              <a:endParaRPr lang="zh-CN" altLang="en-US" sz="1000"/>
            </a:p>
          </p:txBody>
        </p:sp>
        <p:sp>
          <p:nvSpPr>
            <p:cNvPr id="162831" name="TextBox 11"/>
            <p:cNvSpPr txBox="1">
              <a:spLocks noChangeArrowheads="1"/>
            </p:cNvSpPr>
            <p:nvPr/>
          </p:nvSpPr>
          <p:spPr bwMode="auto">
            <a:xfrm>
              <a:off x="4203553" y="2229571"/>
              <a:ext cx="3129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/>
                <a:t>●</a:t>
              </a:r>
              <a:endParaRPr lang="zh-CN" altLang="en-US" sz="1000"/>
            </a:p>
          </p:txBody>
        </p:sp>
        <p:sp>
          <p:nvSpPr>
            <p:cNvPr id="162832" name="TextBox 12"/>
            <p:cNvSpPr txBox="1">
              <a:spLocks noChangeArrowheads="1"/>
            </p:cNvSpPr>
            <p:nvPr/>
          </p:nvSpPr>
          <p:spPr bwMode="auto">
            <a:xfrm>
              <a:off x="5654891" y="1774661"/>
              <a:ext cx="3129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/>
                <a:t>●</a:t>
              </a:r>
              <a:endParaRPr lang="zh-CN" altLang="en-US" sz="1000"/>
            </a:p>
          </p:txBody>
        </p:sp>
        <p:sp>
          <p:nvSpPr>
            <p:cNvPr id="162833" name="TextBox 13"/>
            <p:cNvSpPr txBox="1">
              <a:spLocks noChangeArrowheads="1"/>
            </p:cNvSpPr>
            <p:nvPr/>
          </p:nvSpPr>
          <p:spPr bwMode="auto">
            <a:xfrm>
              <a:off x="6474576" y="394761"/>
              <a:ext cx="312906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2400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000"/>
                <a:t>●</a:t>
              </a:r>
              <a:endParaRPr lang="zh-CN" altLang="en-US" sz="1000"/>
            </a:p>
          </p:txBody>
        </p:sp>
      </p:grpSp>
      <p:sp>
        <p:nvSpPr>
          <p:cNvPr id="162820" name="TextBox 15"/>
          <p:cNvSpPr txBox="1">
            <a:spLocks noChangeArrowheads="1"/>
          </p:cNvSpPr>
          <p:nvPr/>
        </p:nvSpPr>
        <p:spPr bwMode="auto">
          <a:xfrm>
            <a:off x="642938" y="2071688"/>
            <a:ext cx="1500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淘气家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2821" name="TextBox 16"/>
          <p:cNvSpPr txBox="1">
            <a:spLocks noChangeArrowheads="1"/>
          </p:cNvSpPr>
          <p:nvPr/>
        </p:nvSpPr>
        <p:spPr bwMode="auto">
          <a:xfrm>
            <a:off x="6000750" y="4286250"/>
            <a:ext cx="15001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新站（换乘）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2822" name="TextBox 17"/>
          <p:cNvSpPr txBox="1">
            <a:spLocks noChangeArrowheads="1"/>
          </p:cNvSpPr>
          <p:nvPr/>
        </p:nvSpPr>
        <p:spPr bwMode="auto">
          <a:xfrm>
            <a:off x="7215188" y="2500313"/>
            <a:ext cx="15001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奶奶家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TextBox 26"/>
          <p:cNvSpPr txBox="1">
            <a:spLocks noChangeArrowheads="1"/>
          </p:cNvSpPr>
          <p:nvPr/>
        </p:nvSpPr>
        <p:spPr bwMode="auto">
          <a:xfrm>
            <a:off x="642938" y="1000125"/>
            <a:ext cx="75723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淘气去奶奶家，需要先乘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小时的火车，再新站换车，再乘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小时的汽车。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63843" name="Picture 2"/>
          <p:cNvPicPr>
            <a:picLocks noChangeAspect="1" noChangeArrowheads="1"/>
          </p:cNvPicPr>
          <p:nvPr/>
        </p:nvPicPr>
        <p:blipFill>
          <a:blip r:embed="rId1">
            <a:lum contrast="10000"/>
          </a:blip>
          <a:srcRect/>
          <a:stretch>
            <a:fillRect/>
          </a:stretch>
        </p:blipFill>
        <p:spPr bwMode="auto">
          <a:xfrm>
            <a:off x="714375" y="2428875"/>
            <a:ext cx="7896225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TextBox 26"/>
          <p:cNvSpPr txBox="1">
            <a:spLocks noChangeArrowheads="1"/>
          </p:cNvSpPr>
          <p:nvPr/>
        </p:nvSpPr>
        <p:spPr bwMode="auto">
          <a:xfrm>
            <a:off x="642938" y="1000125"/>
            <a:ext cx="75723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淘气去奶奶家，需要先乘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4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小时的火车，再新站换车，再乘</a:t>
            </a:r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小时的汽车。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64867" name="Picture 2"/>
          <p:cNvPicPr>
            <a:picLocks noChangeAspect="1" noChangeArrowheads="1"/>
          </p:cNvPicPr>
          <p:nvPr/>
        </p:nvPicPr>
        <p:blipFill>
          <a:blip r:embed="rId1" cstate="email">
            <a:lum contrast="10000"/>
          </a:blip>
          <a:srcRect/>
          <a:stretch>
            <a:fillRect/>
          </a:stretch>
        </p:blipFill>
        <p:spPr bwMode="auto">
          <a:xfrm>
            <a:off x="428625" y="2286000"/>
            <a:ext cx="8220075" cy="2135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TextBox 9"/>
          <p:cNvSpPr txBox="1">
            <a:spLocks noChangeArrowheads="1"/>
          </p:cNvSpPr>
          <p:nvPr/>
        </p:nvSpPr>
        <p:spPr bwMode="auto">
          <a:xfrm>
            <a:off x="642938" y="1000125"/>
            <a:ext cx="75723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淘气上午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9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时乘火车出发，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小时后火车约行驶到什么位置？在图中标出来。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65891" name="Picture 27"/>
          <p:cNvPicPr>
            <a:picLocks noChangeAspect="1" noChangeArrowheads="1"/>
          </p:cNvPicPr>
          <p:nvPr/>
        </p:nvPicPr>
        <p:blipFill>
          <a:blip r:embed="rId1" cstate="email">
            <a:lum contrast="10000"/>
          </a:blip>
          <a:srcRect/>
          <a:stretch>
            <a:fillRect/>
          </a:stretch>
        </p:blipFill>
        <p:spPr bwMode="auto">
          <a:xfrm>
            <a:off x="857250" y="1958975"/>
            <a:ext cx="7572375" cy="44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椭圆 11"/>
          <p:cNvSpPr>
            <a:spLocks noChangeArrowheads="1"/>
          </p:cNvSpPr>
          <p:nvPr/>
        </p:nvSpPr>
        <p:spPr bwMode="auto">
          <a:xfrm>
            <a:off x="1703388" y="5692775"/>
            <a:ext cx="214312" cy="214313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TextBox 15"/>
          <p:cNvSpPr txBox="1">
            <a:spLocks noChangeArrowheads="1"/>
          </p:cNvSpPr>
          <p:nvPr/>
        </p:nvSpPr>
        <p:spPr bwMode="auto">
          <a:xfrm>
            <a:off x="642938" y="1000125"/>
            <a:ext cx="7572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淘气家到奶奶家一共有多少千米？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66915" name="Picture 27"/>
          <p:cNvPicPr>
            <a:picLocks noChangeAspect="1" noChangeArrowheads="1"/>
          </p:cNvPicPr>
          <p:nvPr/>
        </p:nvPicPr>
        <p:blipFill>
          <a:blip r:embed="rId1" cstate="email">
            <a:lum contrast="10000"/>
          </a:blip>
          <a:srcRect/>
          <a:stretch>
            <a:fillRect/>
          </a:stretch>
        </p:blipFill>
        <p:spPr bwMode="auto">
          <a:xfrm>
            <a:off x="785813" y="1571625"/>
            <a:ext cx="5000625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TextBox 17"/>
          <p:cNvSpPr txBox="1">
            <a:spLocks noChangeArrowheads="1"/>
          </p:cNvSpPr>
          <p:nvPr/>
        </p:nvSpPr>
        <p:spPr bwMode="auto">
          <a:xfrm>
            <a:off x="1285875" y="4429125"/>
            <a:ext cx="3643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115×4=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09" name="任意多边形 18"/>
          <p:cNvSpPr>
            <a:spLocks noChangeArrowheads="1"/>
          </p:cNvSpPr>
          <p:nvPr/>
        </p:nvSpPr>
        <p:spPr bwMode="auto">
          <a:xfrm>
            <a:off x="985838" y="1839913"/>
            <a:ext cx="3778250" cy="2465387"/>
          </a:xfrm>
          <a:custGeom>
            <a:avLst/>
            <a:gdLst>
              <a:gd name="T0" fmla="*/ 459169 w 3778015"/>
              <a:gd name="T1" fmla="*/ 0 h 2464741"/>
              <a:gd name="T2" fmla="*/ 775315 w 3778015"/>
              <a:gd name="T3" fmla="*/ 11298 h 2464741"/>
              <a:gd name="T4" fmla="*/ 1080176 w 3778015"/>
              <a:gd name="T5" fmla="*/ 33894 h 2464741"/>
              <a:gd name="T6" fmla="*/ 1407613 w 3778015"/>
              <a:gd name="T7" fmla="*/ 101681 h 2464741"/>
              <a:gd name="T8" fmla="*/ 1464070 w 3778015"/>
              <a:gd name="T9" fmla="*/ 192061 h 2464741"/>
              <a:gd name="T10" fmla="*/ 1385033 w 3778015"/>
              <a:gd name="T11" fmla="*/ 451911 h 2464741"/>
              <a:gd name="T12" fmla="*/ 1339868 w 3778015"/>
              <a:gd name="T13" fmla="*/ 621378 h 2464741"/>
              <a:gd name="T14" fmla="*/ 1238250 w 3778015"/>
              <a:gd name="T15" fmla="*/ 711761 h 2464741"/>
              <a:gd name="T16" fmla="*/ 1035010 w 3778015"/>
              <a:gd name="T17" fmla="*/ 745655 h 2464741"/>
              <a:gd name="T18" fmla="*/ 843063 w 3778015"/>
              <a:gd name="T19" fmla="*/ 734357 h 2464741"/>
              <a:gd name="T20" fmla="*/ 662405 w 3778015"/>
              <a:gd name="T21" fmla="*/ 734357 h 2464741"/>
              <a:gd name="T22" fmla="*/ 515622 w 3778015"/>
              <a:gd name="T23" fmla="*/ 768248 h 2464741"/>
              <a:gd name="T24" fmla="*/ 357548 w 3778015"/>
              <a:gd name="T25" fmla="*/ 892524 h 2464741"/>
              <a:gd name="T26" fmla="*/ 278511 w 3778015"/>
              <a:gd name="T27" fmla="*/ 994205 h 2464741"/>
              <a:gd name="T28" fmla="*/ 199473 w 3778015"/>
              <a:gd name="T29" fmla="*/ 1344438 h 2464741"/>
              <a:gd name="T30" fmla="*/ 188184 w 3778015"/>
              <a:gd name="T31" fmla="*/ 1491307 h 2464741"/>
              <a:gd name="T32" fmla="*/ 131728 w 3778015"/>
              <a:gd name="T33" fmla="*/ 1649477 h 2464741"/>
              <a:gd name="T34" fmla="*/ 63983 w 3778015"/>
              <a:gd name="T35" fmla="*/ 1705965 h 2464741"/>
              <a:gd name="T36" fmla="*/ 7526 w 3778015"/>
              <a:gd name="T37" fmla="*/ 1931921 h 2464741"/>
              <a:gd name="T38" fmla="*/ 41402 w 3778015"/>
              <a:gd name="T39" fmla="*/ 2146575 h 2464741"/>
              <a:gd name="T40" fmla="*/ 255930 w 3778015"/>
              <a:gd name="T41" fmla="*/ 2282149 h 2464741"/>
              <a:gd name="T42" fmla="*/ 628532 w 3778015"/>
              <a:gd name="T43" fmla="*/ 2293450 h 2464741"/>
              <a:gd name="T44" fmla="*/ 1001137 w 3778015"/>
              <a:gd name="T45" fmla="*/ 2338640 h 2464741"/>
              <a:gd name="T46" fmla="*/ 1407613 w 3778015"/>
              <a:gd name="T47" fmla="*/ 2349937 h 2464741"/>
              <a:gd name="T48" fmla="*/ 1610852 w 3778015"/>
              <a:gd name="T49" fmla="*/ 2451615 h 2464741"/>
              <a:gd name="T50" fmla="*/ 1825380 w 3778015"/>
              <a:gd name="T51" fmla="*/ 2440320 h 2464741"/>
              <a:gd name="T52" fmla="*/ 1938290 w 3778015"/>
              <a:gd name="T53" fmla="*/ 2395129 h 2464741"/>
              <a:gd name="T54" fmla="*/ 2152817 w 3778015"/>
              <a:gd name="T55" fmla="*/ 2225662 h 2464741"/>
              <a:gd name="T56" fmla="*/ 2401220 w 3778015"/>
              <a:gd name="T57" fmla="*/ 2123980 h 2464741"/>
              <a:gd name="T58" fmla="*/ 2660913 w 3778015"/>
              <a:gd name="T59" fmla="*/ 1977111 h 2464741"/>
              <a:gd name="T60" fmla="*/ 2739947 w 3778015"/>
              <a:gd name="T61" fmla="*/ 1841539 h 2464741"/>
              <a:gd name="T62" fmla="*/ 2717370 w 3778015"/>
              <a:gd name="T63" fmla="*/ 1660775 h 2464741"/>
              <a:gd name="T64" fmla="*/ 2785114 w 3778015"/>
              <a:gd name="T65" fmla="*/ 1513903 h 2464741"/>
              <a:gd name="T66" fmla="*/ 2977062 w 3778015"/>
              <a:gd name="T67" fmla="*/ 1321842 h 2464741"/>
              <a:gd name="T68" fmla="*/ 3259338 w 3778015"/>
              <a:gd name="T69" fmla="*/ 1276650 h 2464741"/>
              <a:gd name="T70" fmla="*/ 3519030 w 3778015"/>
              <a:gd name="T71" fmla="*/ 1197565 h 2464741"/>
              <a:gd name="T72" fmla="*/ 3778722 w 3778015"/>
              <a:gd name="T73" fmla="*/ 1208863 h 2464741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3778015"/>
              <a:gd name="T112" fmla="*/ 0 h 2464741"/>
              <a:gd name="T113" fmla="*/ 3778015 w 3778015"/>
              <a:gd name="T114" fmla="*/ 2464741 h 2464741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3778015" h="2464741">
                <a:moveTo>
                  <a:pt x="459082" y="0"/>
                </a:moveTo>
                <a:lnTo>
                  <a:pt x="775171" y="11289"/>
                </a:lnTo>
                <a:cubicBezTo>
                  <a:pt x="878652" y="16933"/>
                  <a:pt x="974608" y="18815"/>
                  <a:pt x="1079971" y="33867"/>
                </a:cubicBezTo>
                <a:cubicBezTo>
                  <a:pt x="1185334" y="48919"/>
                  <a:pt x="1343378" y="75259"/>
                  <a:pt x="1407348" y="101600"/>
                </a:cubicBezTo>
                <a:cubicBezTo>
                  <a:pt x="1471318" y="127941"/>
                  <a:pt x="1467556" y="133585"/>
                  <a:pt x="1463793" y="191911"/>
                </a:cubicBezTo>
                <a:cubicBezTo>
                  <a:pt x="1460030" y="250237"/>
                  <a:pt x="1405467" y="380059"/>
                  <a:pt x="1384771" y="451555"/>
                </a:cubicBezTo>
                <a:cubicBezTo>
                  <a:pt x="1364075" y="523051"/>
                  <a:pt x="1364074" y="577615"/>
                  <a:pt x="1339615" y="620889"/>
                </a:cubicBezTo>
                <a:cubicBezTo>
                  <a:pt x="1315156" y="664163"/>
                  <a:pt x="1288815" y="690504"/>
                  <a:pt x="1238015" y="711200"/>
                </a:cubicBezTo>
                <a:cubicBezTo>
                  <a:pt x="1187215" y="731896"/>
                  <a:pt x="1100667" y="741304"/>
                  <a:pt x="1034815" y="745067"/>
                </a:cubicBezTo>
                <a:cubicBezTo>
                  <a:pt x="968963" y="748830"/>
                  <a:pt x="904993" y="735659"/>
                  <a:pt x="842904" y="733778"/>
                </a:cubicBezTo>
                <a:cubicBezTo>
                  <a:pt x="780815" y="731897"/>
                  <a:pt x="716845" y="728134"/>
                  <a:pt x="662282" y="733778"/>
                </a:cubicBezTo>
                <a:cubicBezTo>
                  <a:pt x="607719" y="739422"/>
                  <a:pt x="566326" y="741303"/>
                  <a:pt x="515526" y="767644"/>
                </a:cubicBezTo>
                <a:cubicBezTo>
                  <a:pt x="464726" y="793985"/>
                  <a:pt x="396993" y="854192"/>
                  <a:pt x="357482" y="891822"/>
                </a:cubicBezTo>
                <a:cubicBezTo>
                  <a:pt x="317971" y="929452"/>
                  <a:pt x="304801" y="918163"/>
                  <a:pt x="278460" y="993422"/>
                </a:cubicBezTo>
                <a:cubicBezTo>
                  <a:pt x="252119" y="1068681"/>
                  <a:pt x="214489" y="1260593"/>
                  <a:pt x="199437" y="1343378"/>
                </a:cubicBezTo>
                <a:cubicBezTo>
                  <a:pt x="184385" y="1426163"/>
                  <a:pt x="199437" y="1439333"/>
                  <a:pt x="188148" y="1490133"/>
                </a:cubicBezTo>
                <a:cubicBezTo>
                  <a:pt x="176859" y="1540933"/>
                  <a:pt x="152400" y="1612430"/>
                  <a:pt x="131704" y="1648178"/>
                </a:cubicBezTo>
                <a:cubicBezTo>
                  <a:pt x="111008" y="1683926"/>
                  <a:pt x="84667" y="1657585"/>
                  <a:pt x="63971" y="1704622"/>
                </a:cubicBezTo>
                <a:cubicBezTo>
                  <a:pt x="43275" y="1751659"/>
                  <a:pt x="11289" y="1857022"/>
                  <a:pt x="7526" y="1930400"/>
                </a:cubicBezTo>
                <a:cubicBezTo>
                  <a:pt x="3763" y="2003778"/>
                  <a:pt x="0" y="2086563"/>
                  <a:pt x="41393" y="2144889"/>
                </a:cubicBezTo>
                <a:cubicBezTo>
                  <a:pt x="82786" y="2203215"/>
                  <a:pt x="158045" y="2255896"/>
                  <a:pt x="255882" y="2280355"/>
                </a:cubicBezTo>
                <a:cubicBezTo>
                  <a:pt x="353719" y="2304814"/>
                  <a:pt x="504237" y="2282237"/>
                  <a:pt x="628415" y="2291644"/>
                </a:cubicBezTo>
                <a:cubicBezTo>
                  <a:pt x="752593" y="2301052"/>
                  <a:pt x="871126" y="2327393"/>
                  <a:pt x="1000948" y="2336800"/>
                </a:cubicBezTo>
                <a:cubicBezTo>
                  <a:pt x="1130770" y="2346208"/>
                  <a:pt x="1305748" y="2329274"/>
                  <a:pt x="1407348" y="2348089"/>
                </a:cubicBezTo>
                <a:cubicBezTo>
                  <a:pt x="1508948" y="2366904"/>
                  <a:pt x="1540933" y="2434637"/>
                  <a:pt x="1610548" y="2449689"/>
                </a:cubicBezTo>
                <a:cubicBezTo>
                  <a:pt x="1680163" y="2464741"/>
                  <a:pt x="1770474" y="2447807"/>
                  <a:pt x="1825037" y="2438400"/>
                </a:cubicBezTo>
                <a:cubicBezTo>
                  <a:pt x="1879600" y="2428993"/>
                  <a:pt x="1883363" y="2428992"/>
                  <a:pt x="1937926" y="2393244"/>
                </a:cubicBezTo>
                <a:cubicBezTo>
                  <a:pt x="1992489" y="2357496"/>
                  <a:pt x="2075274" y="2269066"/>
                  <a:pt x="2152415" y="2223911"/>
                </a:cubicBezTo>
                <a:cubicBezTo>
                  <a:pt x="2229556" y="2178756"/>
                  <a:pt x="2316104" y="2163704"/>
                  <a:pt x="2400771" y="2122311"/>
                </a:cubicBezTo>
                <a:cubicBezTo>
                  <a:pt x="2485438" y="2080918"/>
                  <a:pt x="2603971" y="2022592"/>
                  <a:pt x="2660415" y="1975555"/>
                </a:cubicBezTo>
                <a:cubicBezTo>
                  <a:pt x="2716859" y="1928518"/>
                  <a:pt x="2730030" y="1892770"/>
                  <a:pt x="2739437" y="1840089"/>
                </a:cubicBezTo>
                <a:cubicBezTo>
                  <a:pt x="2748844" y="1787408"/>
                  <a:pt x="2709334" y="1714030"/>
                  <a:pt x="2716860" y="1659467"/>
                </a:cubicBezTo>
                <a:cubicBezTo>
                  <a:pt x="2724386" y="1604904"/>
                  <a:pt x="2741319" y="1569155"/>
                  <a:pt x="2784593" y="1512711"/>
                </a:cubicBezTo>
                <a:cubicBezTo>
                  <a:pt x="2827867" y="1456267"/>
                  <a:pt x="2897482" y="1360311"/>
                  <a:pt x="2976504" y="1320800"/>
                </a:cubicBezTo>
                <a:cubicBezTo>
                  <a:pt x="3055526" y="1281289"/>
                  <a:pt x="3168415" y="1296340"/>
                  <a:pt x="3258726" y="1275644"/>
                </a:cubicBezTo>
                <a:cubicBezTo>
                  <a:pt x="3349037" y="1254948"/>
                  <a:pt x="3431823" y="1207911"/>
                  <a:pt x="3518371" y="1196622"/>
                </a:cubicBezTo>
                <a:cubicBezTo>
                  <a:pt x="3604919" y="1185333"/>
                  <a:pt x="3691467" y="1196622"/>
                  <a:pt x="3778015" y="1207911"/>
                </a:cubicBezTo>
              </a:path>
            </a:pathLst>
          </a:custGeom>
          <a:noFill/>
          <a:ln w="25400" cmpd="sng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510" name="任意多边形 19"/>
          <p:cNvSpPr>
            <a:spLocks noChangeArrowheads="1"/>
          </p:cNvSpPr>
          <p:nvPr/>
        </p:nvSpPr>
        <p:spPr bwMode="auto">
          <a:xfrm>
            <a:off x="4752975" y="2112963"/>
            <a:ext cx="508000" cy="935037"/>
          </a:xfrm>
          <a:custGeom>
            <a:avLst/>
            <a:gdLst>
              <a:gd name="T0" fmla="*/ 0 w 508000"/>
              <a:gd name="T1" fmla="*/ 934919 h 935096"/>
              <a:gd name="T2" fmla="*/ 45156 w 508000"/>
              <a:gd name="T3" fmla="*/ 686611 h 935096"/>
              <a:gd name="T4" fmla="*/ 158045 w 508000"/>
              <a:gd name="T5" fmla="*/ 528597 h 935096"/>
              <a:gd name="T6" fmla="*/ 158045 w 508000"/>
              <a:gd name="T7" fmla="*/ 269001 h 935096"/>
              <a:gd name="T8" fmla="*/ 214489 w 508000"/>
              <a:gd name="T9" fmla="*/ 43265 h 935096"/>
              <a:gd name="T10" fmla="*/ 508000 w 508000"/>
              <a:gd name="T11" fmla="*/ 9404 h 93509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508000"/>
              <a:gd name="T19" fmla="*/ 0 h 935096"/>
              <a:gd name="T20" fmla="*/ 508000 w 508000"/>
              <a:gd name="T21" fmla="*/ 935096 h 93509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08000" h="935096">
                <a:moveTo>
                  <a:pt x="0" y="935096"/>
                </a:moveTo>
                <a:cubicBezTo>
                  <a:pt x="9407" y="844784"/>
                  <a:pt x="18815" y="754473"/>
                  <a:pt x="45156" y="686740"/>
                </a:cubicBezTo>
                <a:cubicBezTo>
                  <a:pt x="71497" y="619007"/>
                  <a:pt x="139230" y="598311"/>
                  <a:pt x="158045" y="528696"/>
                </a:cubicBezTo>
                <a:cubicBezTo>
                  <a:pt x="176860" y="459081"/>
                  <a:pt x="148638" y="349956"/>
                  <a:pt x="158045" y="269052"/>
                </a:cubicBezTo>
                <a:cubicBezTo>
                  <a:pt x="167452" y="188148"/>
                  <a:pt x="156163" y="86548"/>
                  <a:pt x="214489" y="43274"/>
                </a:cubicBezTo>
                <a:cubicBezTo>
                  <a:pt x="272815" y="0"/>
                  <a:pt x="390407" y="4703"/>
                  <a:pt x="508000" y="9407"/>
                </a:cubicBezTo>
              </a:path>
            </a:pathLst>
          </a:custGeom>
          <a:noFill/>
          <a:ln w="25400" cmpd="sng">
            <a:solidFill>
              <a:srgbClr val="0000FF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1511" name="TextBox 21"/>
          <p:cNvSpPr txBox="1">
            <a:spLocks noChangeArrowheads="1"/>
          </p:cNvSpPr>
          <p:nvPr/>
        </p:nvSpPr>
        <p:spPr bwMode="auto">
          <a:xfrm>
            <a:off x="2714625" y="4429125"/>
            <a:ext cx="3643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460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（千米）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12" name="TextBox 22"/>
          <p:cNvSpPr txBox="1">
            <a:spLocks noChangeArrowheads="1"/>
          </p:cNvSpPr>
          <p:nvPr/>
        </p:nvSpPr>
        <p:spPr bwMode="auto">
          <a:xfrm>
            <a:off x="1571625" y="4857750"/>
            <a:ext cx="1500188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1 1 5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en-US" altLang="zh-CN" sz="2800" b="1" u="sng">
                <a:latin typeface="楷体_GB2312" pitchFamily="49" charset="-122"/>
                <a:ea typeface="楷体_GB2312" pitchFamily="49" charset="-122"/>
              </a:rPr>
              <a:t>×   4</a:t>
            </a:r>
            <a:endParaRPr lang="zh-CN" altLang="en-US" sz="2800" b="1" u="sng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13" name="TextBox 23"/>
          <p:cNvSpPr txBox="1">
            <a:spLocks noChangeArrowheads="1"/>
          </p:cNvSpPr>
          <p:nvPr/>
        </p:nvSpPr>
        <p:spPr bwMode="auto">
          <a:xfrm>
            <a:off x="2286000" y="5386388"/>
            <a:ext cx="285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2</a:t>
            </a:r>
            <a:endParaRPr lang="zh-CN" altLang="en-US" sz="2000" b="1" u="sng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14" name="TextBox 25"/>
          <p:cNvSpPr txBox="1">
            <a:spLocks noChangeArrowheads="1"/>
          </p:cNvSpPr>
          <p:nvPr/>
        </p:nvSpPr>
        <p:spPr bwMode="auto">
          <a:xfrm>
            <a:off x="1714500" y="5762625"/>
            <a:ext cx="1428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4 6 0</a:t>
            </a:r>
            <a:endParaRPr lang="zh-CN" altLang="en-US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15" name="TextBox 26"/>
          <p:cNvSpPr txBox="1">
            <a:spLocks noChangeArrowheads="1"/>
          </p:cNvSpPr>
          <p:nvPr/>
        </p:nvSpPr>
        <p:spPr bwMode="auto">
          <a:xfrm>
            <a:off x="5072063" y="4429125"/>
            <a:ext cx="3643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45×2=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16" name="TextBox 27"/>
          <p:cNvSpPr txBox="1">
            <a:spLocks noChangeArrowheads="1"/>
          </p:cNvSpPr>
          <p:nvPr/>
        </p:nvSpPr>
        <p:spPr bwMode="auto">
          <a:xfrm>
            <a:off x="6286500" y="4429125"/>
            <a:ext cx="3643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90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（千米）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17" name="TextBox 28"/>
          <p:cNvSpPr txBox="1">
            <a:spLocks noChangeArrowheads="1"/>
          </p:cNvSpPr>
          <p:nvPr/>
        </p:nvSpPr>
        <p:spPr bwMode="auto">
          <a:xfrm>
            <a:off x="5286375" y="4929188"/>
            <a:ext cx="1500188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楷体_GB2312" pitchFamily="49" charset="-122"/>
                <a:ea typeface="楷体_GB2312" pitchFamily="49" charset="-122"/>
              </a:rPr>
              <a:t>   4 5</a:t>
            </a:r>
            <a:endParaRPr lang="en-US" altLang="zh-CN" sz="2800" b="1">
              <a:latin typeface="楷体_GB2312" pitchFamily="49" charset="-122"/>
              <a:ea typeface="楷体_GB2312" pitchFamily="49" charset="-122"/>
            </a:endParaRPr>
          </a:p>
          <a:p>
            <a:pPr eaLnBrk="1" hangingPunct="1"/>
            <a:r>
              <a:rPr lang="en-US" altLang="zh-CN" sz="2800" b="1" u="sng">
                <a:latin typeface="楷体_GB2312" pitchFamily="49" charset="-122"/>
                <a:ea typeface="楷体_GB2312" pitchFamily="49" charset="-122"/>
              </a:rPr>
              <a:t>×   2</a:t>
            </a:r>
            <a:endParaRPr lang="zh-CN" altLang="en-US" sz="2800" b="1" u="sng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18" name="TextBox 29"/>
          <p:cNvSpPr txBox="1">
            <a:spLocks noChangeArrowheads="1"/>
          </p:cNvSpPr>
          <p:nvPr/>
        </p:nvSpPr>
        <p:spPr bwMode="auto">
          <a:xfrm>
            <a:off x="5786438" y="5834063"/>
            <a:ext cx="857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9 0</a:t>
            </a:r>
            <a:endParaRPr lang="zh-CN" altLang="en-US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19" name="TextBox 30"/>
          <p:cNvSpPr txBox="1">
            <a:spLocks noChangeArrowheads="1"/>
          </p:cNvSpPr>
          <p:nvPr/>
        </p:nvSpPr>
        <p:spPr bwMode="auto">
          <a:xfrm>
            <a:off x="6000750" y="5457825"/>
            <a:ext cx="285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000" b="1">
                <a:latin typeface="楷体_GB2312" pitchFamily="49" charset="-122"/>
                <a:ea typeface="楷体_GB2312" pitchFamily="49" charset="-122"/>
              </a:rPr>
              <a:t>1</a:t>
            </a:r>
            <a:endParaRPr lang="zh-CN" altLang="en-US" sz="2000" b="1" u="sng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1520" name="TextBox 31"/>
          <p:cNvSpPr txBox="1">
            <a:spLocks noChangeArrowheads="1"/>
          </p:cNvSpPr>
          <p:nvPr/>
        </p:nvSpPr>
        <p:spPr bwMode="auto">
          <a:xfrm>
            <a:off x="2714625" y="6143625"/>
            <a:ext cx="3643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460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90=550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（千米）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utoUpdateAnimBg="0"/>
      <p:bldP spid="21509" grpId="0" animBg="1"/>
      <p:bldP spid="21510" grpId="0" animBg="1"/>
      <p:bldP spid="21511" grpId="0" autoUpdateAnimBg="0"/>
      <p:bldP spid="21512" grpId="0" autoUpdateAnimBg="0"/>
      <p:bldP spid="21513" grpId="0" autoUpdateAnimBg="0"/>
      <p:bldP spid="21514" grpId="0" autoUpdateAnimBg="0"/>
      <p:bldP spid="21515" grpId="0" autoUpdateAnimBg="0"/>
      <p:bldP spid="21516" grpId="0" autoUpdateAnimBg="0"/>
      <p:bldP spid="21517" grpId="0" autoUpdateAnimBg="0"/>
      <p:bldP spid="21518" grpId="0" autoUpdateAnimBg="0"/>
      <p:bldP spid="21519" grpId="0" autoUpdateAnimBg="0"/>
      <p:bldP spid="21520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TextBox 15"/>
          <p:cNvSpPr txBox="1">
            <a:spLocks noChangeArrowheads="1"/>
          </p:cNvSpPr>
          <p:nvPr/>
        </p:nvSpPr>
        <p:spPr bwMode="auto">
          <a:xfrm>
            <a:off x="642938" y="1000125"/>
            <a:ext cx="7572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淘气家到奶奶家一共有多少千米？</a:t>
            </a:r>
            <a:endParaRPr lang="zh-CN" altLang="en-US" sz="2800" b="1"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68963" name="Picture 27"/>
          <p:cNvPicPr>
            <a:picLocks noChangeAspect="1" noChangeArrowheads="1"/>
          </p:cNvPicPr>
          <p:nvPr/>
        </p:nvPicPr>
        <p:blipFill>
          <a:blip r:embed="rId1" cstate="email">
            <a:lum contrast="10000"/>
          </a:blip>
          <a:srcRect/>
          <a:stretch>
            <a:fillRect/>
          </a:stretch>
        </p:blipFill>
        <p:spPr bwMode="auto">
          <a:xfrm>
            <a:off x="785813" y="1571625"/>
            <a:ext cx="5000625" cy="295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2" name="TextBox 31"/>
          <p:cNvSpPr txBox="1">
            <a:spLocks noChangeArrowheads="1"/>
          </p:cNvSpPr>
          <p:nvPr/>
        </p:nvSpPr>
        <p:spPr bwMode="auto">
          <a:xfrm>
            <a:off x="1428750" y="4572000"/>
            <a:ext cx="3643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</a:rPr>
              <a:t>115×4</a:t>
            </a:r>
            <a:r>
              <a:rPr lang="zh-CN" altLang="en-US" sz="2800" b="1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 b="1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</a:rPr>
              <a:t>45×2</a:t>
            </a:r>
            <a:endParaRPr lang="zh-CN" altLang="en-US" sz="2800" b="1">
              <a:solidFill>
                <a:srgbClr val="0D0D0D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3" name="TextBox 20"/>
          <p:cNvSpPr txBox="1">
            <a:spLocks noChangeArrowheads="1"/>
          </p:cNvSpPr>
          <p:nvPr/>
        </p:nvSpPr>
        <p:spPr bwMode="auto">
          <a:xfrm>
            <a:off x="1214438" y="5072063"/>
            <a:ext cx="3643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=460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90</a:t>
            </a:r>
            <a:endParaRPr lang="zh-CN" altLang="en-US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4" name="TextBox 24"/>
          <p:cNvSpPr txBox="1">
            <a:spLocks noChangeArrowheads="1"/>
          </p:cNvSpPr>
          <p:nvPr/>
        </p:nvSpPr>
        <p:spPr bwMode="auto">
          <a:xfrm>
            <a:off x="1214438" y="5548313"/>
            <a:ext cx="36433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=550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（千米）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2535" name="TextBox 32"/>
          <p:cNvSpPr txBox="1">
            <a:spLocks noChangeArrowheads="1"/>
          </p:cNvSpPr>
          <p:nvPr/>
        </p:nvSpPr>
        <p:spPr bwMode="auto">
          <a:xfrm>
            <a:off x="857250" y="6072188"/>
            <a:ext cx="70723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2400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b="1" dirty="0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</a:rPr>
              <a:t>答：淘气家到奶奶家一共有</a:t>
            </a:r>
            <a:r>
              <a:rPr lang="en-US" altLang="zh-CN" sz="2800" b="1" dirty="0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</a:rPr>
              <a:t>550</a:t>
            </a:r>
            <a:r>
              <a:rPr lang="zh-CN" altLang="en-US" sz="2800" b="1" dirty="0">
                <a:solidFill>
                  <a:srgbClr val="0D0D0D"/>
                </a:solidFill>
                <a:latin typeface="楷体_GB2312" pitchFamily="49" charset="-122"/>
                <a:ea typeface="楷体_GB2312" pitchFamily="49" charset="-122"/>
              </a:rPr>
              <a:t>千米。</a:t>
            </a:r>
            <a:endParaRPr lang="zh-CN" altLang="en-US" sz="2800" b="1" dirty="0">
              <a:solidFill>
                <a:srgbClr val="0D0D0D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utoUpdateAnimBg="0"/>
      <p:bldP spid="22533" grpId="0" autoUpdateAnimBg="0"/>
      <p:bldP spid="22534" grpId="0" autoUpdateAnimBg="0"/>
      <p:bldP spid="22535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1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572375" y="1928813"/>
            <a:ext cx="114300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9987" name="Picture 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1704975"/>
            <a:ext cx="1073150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9988" name="组合 17"/>
          <p:cNvGrpSpPr/>
          <p:nvPr/>
        </p:nvGrpSpPr>
        <p:grpSpPr bwMode="auto">
          <a:xfrm>
            <a:off x="1643063" y="1347788"/>
            <a:ext cx="2786062" cy="1214437"/>
            <a:chOff x="0" y="0"/>
            <a:chExt cx="2786082" cy="1214446"/>
          </a:xfrm>
        </p:grpSpPr>
        <p:sp>
          <p:nvSpPr>
            <p:cNvPr id="169999" name="圆角矩形标注 15"/>
            <p:cNvSpPr>
              <a:spLocks noChangeArrowheads="1"/>
            </p:cNvSpPr>
            <p:nvPr/>
          </p:nvSpPr>
          <p:spPr bwMode="auto">
            <a:xfrm>
              <a:off x="0" y="0"/>
              <a:ext cx="2786082" cy="1214446"/>
            </a:xfrm>
            <a:prstGeom prst="wedgeRoundRectCallout">
              <a:avLst>
                <a:gd name="adj1" fmla="val -60134"/>
                <a:gd name="adj2" fmla="val 15926"/>
                <a:gd name="adj3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70000" name="矩形 16"/>
            <p:cNvSpPr>
              <a:spLocks noChangeArrowheads="1"/>
            </p:cNvSpPr>
            <p:nvPr/>
          </p:nvSpPr>
          <p:spPr bwMode="auto">
            <a:xfrm>
              <a:off x="0" y="14117"/>
              <a:ext cx="2714644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我的集邮册一共有</a:t>
              </a: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26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页，每页可以放</a:t>
              </a: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8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张邮票。</a:t>
              </a:r>
              <a:endParaRPr lang="zh-CN" altLang="en-US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169989" name="组合 18"/>
          <p:cNvGrpSpPr/>
          <p:nvPr/>
        </p:nvGrpSpPr>
        <p:grpSpPr bwMode="auto">
          <a:xfrm>
            <a:off x="4643438" y="1428750"/>
            <a:ext cx="2786062" cy="1214438"/>
            <a:chOff x="0" y="0"/>
            <a:chExt cx="2786082" cy="1214446"/>
          </a:xfrm>
        </p:grpSpPr>
        <p:sp>
          <p:nvSpPr>
            <p:cNvPr id="169997" name="圆角矩形标注 19"/>
            <p:cNvSpPr>
              <a:spLocks noChangeArrowheads="1"/>
            </p:cNvSpPr>
            <p:nvPr/>
          </p:nvSpPr>
          <p:spPr bwMode="auto">
            <a:xfrm>
              <a:off x="0" y="0"/>
              <a:ext cx="2786082" cy="1214446"/>
            </a:xfrm>
            <a:prstGeom prst="wedgeRoundRectCallout">
              <a:avLst>
                <a:gd name="adj1" fmla="val 57773"/>
                <a:gd name="adj2" fmla="val 12208"/>
                <a:gd name="adj3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wrap="none"/>
            <a:lstStyle/>
            <a:p>
              <a:endParaRPr lang="zh-CN" altLang="en-US"/>
            </a:p>
          </p:txBody>
        </p:sp>
        <p:sp>
          <p:nvSpPr>
            <p:cNvPr id="169998" name="矩形 20"/>
            <p:cNvSpPr>
              <a:spLocks noChangeArrowheads="1"/>
            </p:cNvSpPr>
            <p:nvPr/>
          </p:nvSpPr>
          <p:spPr bwMode="auto">
            <a:xfrm>
              <a:off x="0" y="14117"/>
              <a:ext cx="2714644" cy="1200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我的集邮册一共有</a:t>
              </a: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28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页，每页可以放</a:t>
              </a:r>
              <a:r>
                <a:rPr lang="en-US" altLang="zh-CN" b="1" dirty="0">
                  <a:latin typeface="楷体_GB2312" pitchFamily="49" charset="-122"/>
                  <a:ea typeface="楷体_GB2312" pitchFamily="49" charset="-122"/>
                </a:rPr>
                <a:t>6</a:t>
              </a:r>
              <a:r>
                <a:rPr lang="zh-CN" altLang="en-US" b="1" dirty="0">
                  <a:latin typeface="楷体_GB2312" pitchFamily="49" charset="-122"/>
                  <a:ea typeface="楷体_GB2312" pitchFamily="49" charset="-122"/>
                </a:rPr>
                <a:t>张邮票。</a:t>
              </a:r>
              <a:endParaRPr lang="zh-CN" altLang="en-US" b="1" dirty="0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sp>
        <p:nvSpPr>
          <p:cNvPr id="169990" name="矩形 21"/>
          <p:cNvSpPr>
            <a:spLocks noChangeArrowheads="1"/>
          </p:cNvSpPr>
          <p:nvPr/>
        </p:nvSpPr>
        <p:spPr bwMode="auto">
          <a:xfrm>
            <a:off x="571500" y="3252788"/>
            <a:ext cx="10715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丁丁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9991" name="矩形 22"/>
          <p:cNvSpPr>
            <a:spLocks noChangeArrowheads="1"/>
          </p:cNvSpPr>
          <p:nvPr/>
        </p:nvSpPr>
        <p:spPr bwMode="auto">
          <a:xfrm>
            <a:off x="7715250" y="3857625"/>
            <a:ext cx="10001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b="1">
                <a:latin typeface="楷体_GB2312" pitchFamily="49" charset="-122"/>
                <a:ea typeface="楷体_GB2312" pitchFamily="49" charset="-122"/>
              </a:rPr>
              <a:t>芳芳</a:t>
            </a:r>
            <a:endParaRPr lang="zh-CN" altLang="en-US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69992" name="矩形 23"/>
          <p:cNvSpPr>
            <a:spLocks noChangeArrowheads="1"/>
          </p:cNvSpPr>
          <p:nvPr/>
        </p:nvSpPr>
        <p:spPr bwMode="auto">
          <a:xfrm>
            <a:off x="714375" y="3689350"/>
            <a:ext cx="65722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丁丁收集的邮票已经放满了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18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页，还多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3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张，丁丁收集了多少张邮票？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5" name="矩形 24"/>
          <p:cNvSpPr>
            <a:spLocks noChangeArrowheads="1"/>
          </p:cNvSpPr>
          <p:nvPr/>
        </p:nvSpPr>
        <p:spPr bwMode="auto">
          <a:xfrm>
            <a:off x="2928938" y="4500563"/>
            <a:ext cx="3714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18×8=144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（张）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6" name="矩形 25"/>
          <p:cNvSpPr>
            <a:spLocks noChangeArrowheads="1"/>
          </p:cNvSpPr>
          <p:nvPr/>
        </p:nvSpPr>
        <p:spPr bwMode="auto">
          <a:xfrm>
            <a:off x="2928938" y="5000625"/>
            <a:ext cx="37147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144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3=147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（张）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7" name="矩形 26"/>
          <p:cNvSpPr>
            <a:spLocks noChangeArrowheads="1"/>
          </p:cNvSpPr>
          <p:nvPr/>
        </p:nvSpPr>
        <p:spPr bwMode="auto">
          <a:xfrm>
            <a:off x="2286000" y="5500688"/>
            <a:ext cx="62150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综合算式：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18×8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＋</a:t>
            </a:r>
            <a:r>
              <a:rPr lang="en-US" altLang="zh-CN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3=147</a:t>
            </a:r>
            <a:r>
              <a:rPr lang="zh-CN" altLang="en-US" sz="2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（张）</a:t>
            </a:r>
            <a:endParaRPr lang="zh-CN" altLang="en-US" sz="2800" b="1" dirty="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3568" name="矩形 27"/>
          <p:cNvSpPr>
            <a:spLocks noChangeArrowheads="1"/>
          </p:cNvSpPr>
          <p:nvPr/>
        </p:nvSpPr>
        <p:spPr bwMode="auto">
          <a:xfrm>
            <a:off x="2214563" y="6000750"/>
            <a:ext cx="6572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答：丁丁收集了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147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张邮票。</a:t>
            </a:r>
            <a:endParaRPr lang="zh-CN" altLang="en-US" sz="2800" b="1" dirty="0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5" grpId="0" autoUpdateAnimBg="0"/>
      <p:bldP spid="23566" grpId="0" autoUpdateAnimBg="0"/>
      <p:bldP spid="23567" grpId="0" autoUpdateAnimBg="0"/>
      <p:bldP spid="23568" grpId="0" autoUpdateAnimBg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573</Words>
  <Application>WPS 演示</Application>
  <PresentationFormat>全屏显示(4:3)</PresentationFormat>
  <Paragraphs>106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Times New Roman</vt:lpstr>
      <vt:lpstr>Calibri</vt:lpstr>
      <vt:lpstr>黑体</vt:lpstr>
      <vt:lpstr>微软雅黑</vt:lpstr>
      <vt:lpstr>楷体_GB2312</vt:lpstr>
      <vt:lpstr>新宋体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5</cp:revision>
  <dcterms:created xsi:type="dcterms:W3CDTF">2004-10-10T17:32:00Z</dcterms:created>
  <dcterms:modified xsi:type="dcterms:W3CDTF">2023-10-31T06:37:45Z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B3ABEF017C874DEB8E33702B15DA6F28_12</vt:lpwstr>
  </property>
  <property fmtid="{D5CDD505-2E9C-101B-9397-08002B2CF9AE}" pid="3" name="KSOProductBuildVer">
    <vt:lpwstr>2052-12.1.0.15712</vt:lpwstr>
  </property>
</Properties>
</file>