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71" r:id="rId3"/>
    <p:sldId id="264" r:id="rId4"/>
    <p:sldId id="289" r:id="rId5"/>
    <p:sldId id="318" r:id="rId6"/>
    <p:sldId id="317" r:id="rId7"/>
    <p:sldId id="319" r:id="rId8"/>
    <p:sldId id="335" r:id="rId9"/>
    <p:sldId id="334" r:id="rId10"/>
    <p:sldId id="337" r:id="rId11"/>
    <p:sldId id="338" r:id="rId12"/>
    <p:sldId id="339" r:id="rId13"/>
    <p:sldId id="340" r:id="rId14"/>
    <p:sldId id="301" r:id="rId15"/>
    <p:sldId id="302" r:id="rId16"/>
    <p:sldId id="303" r:id="rId17"/>
    <p:sldId id="341" r:id="rId18"/>
    <p:sldId id="278" r:id="rId19"/>
    <p:sldId id="306" r:id="rId20"/>
    <p:sldId id="307" r:id="rId21"/>
    <p:sldId id="342" r:id="rId22"/>
    <p:sldId id="300" r:id="rId23"/>
  </p:sldIdLst>
  <p:sldSz cx="9144000" cy="6858000" type="screen4x3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5" userDrawn="1">
          <p15:clr>
            <a:srgbClr val="A4A3A4"/>
          </p15:clr>
        </p15:guide>
        <p15:guide id="2" pos="286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100" d="100"/>
          <a:sy n="100" d="100"/>
        </p:scale>
        <p:origin x="-1944" y="-294"/>
      </p:cViewPr>
      <p:guideLst>
        <p:guide orient="horz" pos="2155"/>
        <p:guide pos="286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3" cy="72003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单击此处编辑母版文本样式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第二级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第三级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第四级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第五级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b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B67E227-965D-45CE-B7A7-94E338613F91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>
      <a:defRPr sz="1200" kern="1200">
        <a:latin typeface="+mn-lt"/>
        <a:ea typeface="+mn-ea"/>
        <a:cs typeface="+mn-cs"/>
      </a:defRPr>
    </a:lvl6pPr>
    <a:lvl7pPr marL="2743200" lvl="6" indent="0">
      <a:defRPr sz="1200" kern="1200">
        <a:latin typeface="+mn-lt"/>
        <a:ea typeface="+mn-ea"/>
        <a:cs typeface="+mn-cs"/>
      </a:defRPr>
    </a:lvl7pPr>
    <a:lvl8pPr marL="3200400" lvl="7" indent="0">
      <a:defRPr sz="1200" kern="1200">
        <a:latin typeface="+mn-lt"/>
        <a:ea typeface="+mn-ea"/>
        <a:cs typeface="+mn-cs"/>
      </a:defRPr>
    </a:lvl8pPr>
    <a:lvl9pPr marL="3657600" lvl="8" indent="0">
      <a:defRPr sz="1200" kern="1200"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wmf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wmf"/><Relationship Id="rId1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" name="TextBox 1"/>
          <p:cNvSpPr>
            <a:spLocks noChangeArrowheads="1"/>
          </p:cNvSpPr>
          <p:nvPr/>
        </p:nvSpPr>
        <p:spPr bwMode="auto">
          <a:xfrm>
            <a:off x="625475" y="1196907"/>
            <a:ext cx="39465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第</a:t>
            </a:r>
            <a:r>
              <a:rPr lang="en-US" altLang="zh-CN" sz="36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6</a:t>
            </a:r>
            <a:r>
              <a:rPr lang="zh-CN" altLang="en-US" sz="36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单元   乘法</a:t>
            </a:r>
            <a:endParaRPr lang="en-US" altLang="zh-CN" sz="3600" b="1" dirty="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华文楷体" panose="02010600040101010101" charset="-122"/>
            </a:endParaRPr>
          </a:p>
        </p:txBody>
      </p:sp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0" y="2564964"/>
            <a:ext cx="9144000" cy="11079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66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rPr>
              <a:t>0×5</a:t>
            </a:r>
            <a:r>
              <a:rPr lang="en-US" altLang="zh-CN" sz="6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rPr>
              <a:t>=</a:t>
            </a:r>
            <a:r>
              <a:rPr lang="zh-CN" altLang="en-US" sz="6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rPr>
              <a:t>？</a:t>
            </a:r>
            <a:endParaRPr lang="zh-CN" altLang="en-US" sz="6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  <p:bldP spid="3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331913" y="1628775"/>
            <a:ext cx="6361112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算一算：你发现了什么？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331913" y="2636838"/>
            <a:ext cx="6361112" cy="1738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0×50=                 0×0=</a:t>
            </a:r>
            <a:endParaRPr lang="en-US" altLang="zh-CN" sz="3600" dirty="0"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0+126=                99999×0=</a:t>
            </a:r>
            <a:endParaRPr lang="en-US" altLang="zh-CN" sz="3600" dirty="0"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0+0=                    78+0=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136900" y="2708275"/>
            <a:ext cx="1150938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060700" y="3286125"/>
            <a:ext cx="11493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126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627313" y="3789363"/>
            <a:ext cx="11509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515100" y="2646363"/>
            <a:ext cx="11493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7326313" y="3186113"/>
            <a:ext cx="11509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299200" y="3789363"/>
            <a:ext cx="115093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78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476375" y="4652963"/>
            <a:ext cx="7000875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乘任何数都得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0,0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加任何数都得原数。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5610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5612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探索新知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5613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1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文本框 63490"/>
          <p:cNvSpPr txBox="1">
            <a:spLocks noChangeArrowheads="1"/>
          </p:cNvSpPr>
          <p:nvPr/>
        </p:nvSpPr>
        <p:spPr bwMode="auto">
          <a:xfrm>
            <a:off x="876300" y="1700213"/>
            <a:ext cx="373856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4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计算  </a:t>
            </a:r>
            <a:r>
              <a:rPr lang="en-US" altLang="zh-CN" sz="360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102×4=         </a:t>
            </a:r>
            <a:endParaRPr lang="en-US" altLang="zh-CN" sz="3600">
              <a:solidFill>
                <a:schemeClr val="tx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3492" name="文本框 63491"/>
          <p:cNvSpPr txBox="1">
            <a:spLocks noChangeArrowheads="1"/>
          </p:cNvSpPr>
          <p:nvPr/>
        </p:nvSpPr>
        <p:spPr bwMode="auto">
          <a:xfrm>
            <a:off x="3203575" y="3860800"/>
            <a:ext cx="2514600" cy="914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chemeClr val="hlink"/>
                </a:solidFill>
                <a:latin typeface="Arial Black" panose="020B0A04020102020204" pitchFamily="34" charset="0"/>
              </a:rPr>
              <a:t>   </a:t>
            </a:r>
            <a:r>
              <a:rPr lang="en-US" altLang="zh-CN" sz="3600">
                <a:solidFill>
                  <a:schemeClr val="hlin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1  0  2</a:t>
            </a:r>
            <a:endParaRPr lang="en-US" altLang="zh-CN" sz="3600">
              <a:solidFill>
                <a:schemeClr val="hlin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 eaLnBrk="0" hangingPunct="0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chemeClr val="hlin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×        4</a:t>
            </a:r>
            <a:endParaRPr lang="en-US" altLang="zh-CN" sz="3600">
              <a:solidFill>
                <a:schemeClr val="hlin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3493" name="矩形 63492"/>
          <p:cNvSpPr>
            <a:spLocks noChangeArrowheads="1"/>
          </p:cNvSpPr>
          <p:nvPr/>
        </p:nvSpPr>
        <p:spPr bwMode="auto">
          <a:xfrm>
            <a:off x="3490913" y="5013325"/>
            <a:ext cx="2100262" cy="6524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lvl="1" eaLnBrk="0" hangingPunct="0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CC33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4 0  </a:t>
            </a:r>
            <a:r>
              <a:rPr lang="en-US" altLang="zh-CN" sz="3600">
                <a:solidFill>
                  <a:srgbClr val="CC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en-US" altLang="zh-CN" sz="3200" b="1">
                <a:solidFill>
                  <a:srgbClr val="CC3300"/>
                </a:solidFill>
                <a:latin typeface="Arial Black" panose="020B0A04020102020204" pitchFamily="34" charset="0"/>
              </a:rPr>
              <a:t>  </a:t>
            </a:r>
            <a:endParaRPr lang="en-US" altLang="zh-CN" sz="3200" b="1">
              <a:solidFill>
                <a:srgbClr val="CC3300"/>
              </a:solidFill>
              <a:latin typeface="Arial Black" panose="020B0A04020102020204" pitchFamily="34" charset="0"/>
            </a:endParaRPr>
          </a:p>
        </p:txBody>
      </p:sp>
      <p:sp>
        <p:nvSpPr>
          <p:cNvPr id="63494" name="直接连接符 63493"/>
          <p:cNvSpPr>
            <a:spLocks noChangeShapeType="1"/>
          </p:cNvSpPr>
          <p:nvPr/>
        </p:nvSpPr>
        <p:spPr bwMode="auto">
          <a:xfrm>
            <a:off x="3348038" y="4941888"/>
            <a:ext cx="2262187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3503" name="矩形 63502"/>
          <p:cNvSpPr>
            <a:spLocks noChangeArrowheads="1"/>
          </p:cNvSpPr>
          <p:nvPr/>
        </p:nvSpPr>
        <p:spPr bwMode="auto">
          <a:xfrm>
            <a:off x="4283075" y="1701800"/>
            <a:ext cx="97313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CC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408</a:t>
            </a:r>
            <a:endParaRPr lang="en-US" altLang="zh-CN" sz="3600">
              <a:solidFill>
                <a:srgbClr val="CC33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630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6631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901700" y="2565400"/>
            <a:ext cx="62611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乘任何数都得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0.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663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3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3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/>
      <p:bldP spid="63492" grpId="0"/>
      <p:bldP spid="63493" grpId="0" bldLvl="2" uiExpand="1" build="p"/>
      <p:bldP spid="63494" grpId="0" animBg="1"/>
      <p:bldP spid="63503" grpId="0"/>
      <p:bldP spid="14341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文本框 63490"/>
          <p:cNvSpPr txBox="1">
            <a:spLocks noChangeArrowheads="1"/>
          </p:cNvSpPr>
          <p:nvPr/>
        </p:nvSpPr>
        <p:spPr bwMode="auto">
          <a:xfrm>
            <a:off x="876300" y="1700213"/>
            <a:ext cx="731361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4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计算  </a:t>
            </a:r>
            <a:r>
              <a:rPr lang="en-US" altLang="zh-CN" sz="360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1005×6=</a:t>
            </a:r>
            <a:endParaRPr lang="en-US" altLang="zh-CN" sz="3600">
              <a:solidFill>
                <a:schemeClr val="tx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3496" name="文本框 63495"/>
          <p:cNvSpPr txBox="1">
            <a:spLocks noChangeArrowheads="1"/>
          </p:cNvSpPr>
          <p:nvPr/>
        </p:nvSpPr>
        <p:spPr bwMode="auto">
          <a:xfrm>
            <a:off x="3740150" y="3048000"/>
            <a:ext cx="3200400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chemeClr val="hlink"/>
                </a:solidFill>
                <a:latin typeface="Arial Black" panose="020B0A04020102020204" pitchFamily="34" charset="0"/>
              </a:rPr>
              <a:t>    </a:t>
            </a:r>
            <a:r>
              <a:rPr lang="en-US" altLang="zh-CN" sz="3600">
                <a:solidFill>
                  <a:schemeClr val="hlin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1 0 0 5</a:t>
            </a:r>
            <a:endParaRPr lang="en-US" altLang="zh-CN" sz="3600">
              <a:solidFill>
                <a:schemeClr val="hlin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 eaLnBrk="0" hangingPunct="0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chemeClr val="hlin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×          6</a:t>
            </a:r>
            <a:endParaRPr lang="en-US" altLang="zh-CN" sz="3600">
              <a:solidFill>
                <a:schemeClr val="hlin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3497" name="文本框 63496"/>
          <p:cNvSpPr txBox="1"/>
          <p:nvPr/>
        </p:nvSpPr>
        <p:spPr>
          <a:xfrm>
            <a:off x="5751513" y="3825875"/>
            <a:ext cx="457200" cy="395288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/>
          <a:p>
            <a:pPr algn="just" eaLnBrk="0" hangingPunct="0">
              <a:buFont typeface="Arial" panose="020B0604020202020204" pitchFamily="34" charset="0"/>
              <a:buNone/>
              <a:defRPr/>
            </a:pPr>
            <a:r>
              <a:rPr lang="en-US" altLang="zh-CN" sz="1600" noProof="1">
                <a:solidFill>
                  <a:srgbClr val="66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n-ea"/>
              </a:rPr>
              <a:t>3</a:t>
            </a:r>
            <a:endParaRPr lang="en-US" altLang="zh-CN" sz="1600" noProof="1">
              <a:solidFill>
                <a:srgbClr val="663300"/>
              </a:solidFill>
              <a:effectLst>
                <a:outerShdw blurRad="38100" dist="38100" dir="2700000">
                  <a:srgbClr val="00000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3498" name="直接连接符 63497"/>
          <p:cNvSpPr>
            <a:spLocks noChangeShapeType="1"/>
          </p:cNvSpPr>
          <p:nvPr/>
        </p:nvSpPr>
        <p:spPr bwMode="auto">
          <a:xfrm flipV="1">
            <a:off x="4197350" y="4103688"/>
            <a:ext cx="2514600" cy="1111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3499" name="矩形 63498"/>
          <p:cNvSpPr>
            <a:spLocks noChangeArrowheads="1"/>
          </p:cNvSpPr>
          <p:nvPr/>
        </p:nvSpPr>
        <p:spPr bwMode="auto">
          <a:xfrm>
            <a:off x="5873750" y="4125913"/>
            <a:ext cx="587375" cy="6524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CC3300"/>
                </a:solidFill>
                <a:latin typeface="Arial Black" panose="020B0A04020102020204" pitchFamily="34" charset="0"/>
              </a:rPr>
              <a:t> </a:t>
            </a:r>
            <a:r>
              <a:rPr lang="en-US" altLang="zh-CN" sz="3600" b="1">
                <a:solidFill>
                  <a:srgbClr val="CC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endParaRPr lang="en-US" altLang="zh-CN" sz="3600" b="1">
              <a:solidFill>
                <a:srgbClr val="CC33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3500" name="矩形 63499"/>
          <p:cNvSpPr>
            <a:spLocks noChangeArrowheads="1"/>
          </p:cNvSpPr>
          <p:nvPr/>
        </p:nvSpPr>
        <p:spPr bwMode="auto">
          <a:xfrm>
            <a:off x="4768850" y="4125913"/>
            <a:ext cx="44291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CC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3600">
              <a:solidFill>
                <a:srgbClr val="CC33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3501" name="矩形 63500"/>
          <p:cNvSpPr>
            <a:spLocks noChangeArrowheads="1"/>
          </p:cNvSpPr>
          <p:nvPr/>
        </p:nvSpPr>
        <p:spPr bwMode="auto">
          <a:xfrm>
            <a:off x="5492750" y="4125913"/>
            <a:ext cx="577850" cy="6524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CC3300"/>
                </a:solidFill>
                <a:latin typeface="Arial Black" panose="020B0A04020102020204" pitchFamily="34" charset="0"/>
              </a:rPr>
              <a:t> </a:t>
            </a:r>
            <a:r>
              <a:rPr lang="en-US" altLang="zh-CN" sz="3600">
                <a:solidFill>
                  <a:srgbClr val="CC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CC33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3502" name="矩形 63501"/>
          <p:cNvSpPr>
            <a:spLocks noChangeArrowheads="1"/>
          </p:cNvSpPr>
          <p:nvPr/>
        </p:nvSpPr>
        <p:spPr bwMode="auto">
          <a:xfrm>
            <a:off x="5200650" y="4125913"/>
            <a:ext cx="4508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CC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endParaRPr lang="en-US" altLang="zh-CN" sz="3600">
              <a:solidFill>
                <a:srgbClr val="CC33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3504" name="矩形 63503"/>
          <p:cNvSpPr>
            <a:spLocks noChangeArrowheads="1"/>
          </p:cNvSpPr>
          <p:nvPr/>
        </p:nvSpPr>
        <p:spPr bwMode="auto">
          <a:xfrm>
            <a:off x="5076825" y="1701800"/>
            <a:ext cx="123983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CC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6030</a:t>
            </a:r>
            <a:endParaRPr lang="en-US" altLang="zh-CN" sz="3600">
              <a:solidFill>
                <a:srgbClr val="CC33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7659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7660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901700" y="2565400"/>
            <a:ext cx="6261100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解题思路：十位和百位上的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乘任何数都得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766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3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3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/>
      <p:bldP spid="63496" grpId="0"/>
      <p:bldP spid="63497" grpId="0"/>
      <p:bldP spid="63498" grpId="0" animBg="1"/>
      <p:bldP spid="63499" grpId="0"/>
      <p:bldP spid="63500" grpId="0"/>
      <p:bldP spid="63501" grpId="0"/>
      <p:bldP spid="63502" grpId="0"/>
      <p:bldP spid="63504" grpId="0"/>
      <p:bldP spid="14341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28675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2988" y="1828800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矩形 10"/>
          <p:cNvSpPr>
            <a:spLocks noChangeArrowheads="1"/>
          </p:cNvSpPr>
          <p:nvPr/>
        </p:nvSpPr>
        <p:spPr bwMode="auto">
          <a:xfrm>
            <a:off x="1619250" y="1763713"/>
            <a:ext cx="491966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计算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: 205×3=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3227388" y="3754438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8678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8679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8680" name="对象 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613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411413" y="2781300"/>
            <a:ext cx="10302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205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093913" y="3313113"/>
            <a:ext cx="1984375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u="sng">
                <a:latin typeface="华文新魏" panose="02010800040101010101" pitchFamily="2" charset="-122"/>
                <a:ea typeface="华文新魏" panose="02010800040101010101" pitchFamily="2" charset="-122"/>
              </a:rPr>
              <a:t>×    </a:t>
            </a:r>
            <a:r>
              <a:rPr lang="en-US" altLang="zh-CN" sz="3600" u="sng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 u="sng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987675" y="3933825"/>
            <a:ext cx="4857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771775" y="3573463"/>
            <a:ext cx="485775" cy="334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60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endParaRPr lang="en-US" altLang="zh-CN" sz="1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700338" y="3933825"/>
            <a:ext cx="4857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411413" y="3933825"/>
            <a:ext cx="4873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572000" y="1773238"/>
            <a:ext cx="11493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605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 animBg="1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29699" name="矩形 10"/>
          <p:cNvSpPr>
            <a:spLocks noChangeArrowheads="1"/>
          </p:cNvSpPr>
          <p:nvPr/>
        </p:nvSpPr>
        <p:spPr bwMode="auto">
          <a:xfrm>
            <a:off x="755650" y="2133600"/>
            <a:ext cx="49688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错解分析：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8" name="矩形 14"/>
          <p:cNvSpPr>
            <a:spLocks noChangeArrowheads="1"/>
          </p:cNvSpPr>
          <p:nvPr/>
        </p:nvSpPr>
        <p:spPr bwMode="auto">
          <a:xfrm>
            <a:off x="971550" y="3068638"/>
            <a:ext cx="6858000" cy="1738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十位上是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乘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得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，然后要加上个位进的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，所以十位上要写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，而不应该写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9701" name="同侧圆角矩形 15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9702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30723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2988" y="1822450"/>
            <a:ext cx="5048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同侧圆角矩形 12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0725" name="直线连接符 21"/>
          <p:cNvSpPr>
            <a:spLocks noChangeShapeType="1"/>
          </p:cNvSpPr>
          <p:nvPr/>
        </p:nvSpPr>
        <p:spPr bwMode="auto">
          <a:xfrm flipV="1">
            <a:off x="466725" y="162877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4" name="矩形 15"/>
          <p:cNvSpPr>
            <a:spLocks noChangeArrowheads="1"/>
          </p:cNvSpPr>
          <p:nvPr/>
        </p:nvSpPr>
        <p:spPr bwMode="auto">
          <a:xfrm rot="-3301957">
            <a:off x="6546850" y="4087813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正确解答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0727" name="对象 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363" y="3465513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0"/>
          <p:cNvSpPr>
            <a:spLocks noChangeArrowheads="1"/>
          </p:cNvSpPr>
          <p:nvPr/>
        </p:nvSpPr>
        <p:spPr bwMode="auto">
          <a:xfrm rot="-3301957">
            <a:off x="2728119" y="3820319"/>
            <a:ext cx="2236787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0729" name="对象 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3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0" name="矩形 10"/>
          <p:cNvSpPr>
            <a:spLocks noChangeArrowheads="1"/>
          </p:cNvSpPr>
          <p:nvPr/>
        </p:nvSpPr>
        <p:spPr bwMode="auto">
          <a:xfrm>
            <a:off x="1619250" y="1763713"/>
            <a:ext cx="491966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计算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: 205×3=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0731" name="文本框 3"/>
          <p:cNvSpPr txBox="1">
            <a:spLocks noChangeArrowheads="1"/>
          </p:cNvSpPr>
          <p:nvPr/>
        </p:nvSpPr>
        <p:spPr bwMode="auto">
          <a:xfrm>
            <a:off x="1614488" y="3228975"/>
            <a:ext cx="1662112" cy="1754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  2 0 5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u="sng">
                <a:latin typeface="华文新魏" panose="02010800040101010101" pitchFamily="2" charset="-122"/>
                <a:ea typeface="华文新魏" panose="02010800040101010101" pitchFamily="2" charset="-122"/>
              </a:rPr>
              <a:t>×     3</a:t>
            </a:r>
            <a:endParaRPr lang="en-US" altLang="zh-CN" sz="3600" u="sng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  6 1  5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0732" name="文本框 4"/>
          <p:cNvSpPr txBox="1">
            <a:spLocks noChangeArrowheads="1"/>
          </p:cNvSpPr>
          <p:nvPr/>
        </p:nvSpPr>
        <p:spPr bwMode="auto">
          <a:xfrm>
            <a:off x="2195513" y="4076700"/>
            <a:ext cx="249237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540375" y="3163888"/>
            <a:ext cx="147955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2 0 5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5364163" y="3789363"/>
            <a:ext cx="1476375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u="sng">
                <a:latin typeface="华文新魏" panose="02010800040101010101" pitchFamily="2" charset="-122"/>
                <a:ea typeface="华文新魏" panose="02010800040101010101" pitchFamily="2" charset="-122"/>
              </a:rPr>
              <a:t>×     3</a:t>
            </a:r>
            <a:endParaRPr lang="en-US" altLang="zh-CN" sz="3600" u="sng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327775" y="4365625"/>
            <a:ext cx="51911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940425" y="4076700"/>
            <a:ext cx="517525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>
                <a:latin typeface="华文新魏" panose="02010800040101010101" pitchFamily="2" charset="-122"/>
                <a:ea typeface="华文新魏" panose="02010800040101010101" pitchFamily="2" charset="-122"/>
              </a:rPr>
              <a:t>1 </a:t>
            </a:r>
            <a:endParaRPr lang="en-US" altLang="zh-CN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094413" y="4376738"/>
            <a:ext cx="188912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580063" y="4365625"/>
            <a:ext cx="5127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 bldLvl="0" animBg="1"/>
      <p:bldP spid="3" grpId="0" animBg="1"/>
      <p:bldP spid="6" grpId="0"/>
      <p:bldP spid="8" grpId="0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7" name="文本框 20486"/>
          <p:cNvSpPr txBox="1">
            <a:spLocks noChangeArrowheads="1"/>
          </p:cNvSpPr>
          <p:nvPr/>
        </p:nvSpPr>
        <p:spPr bwMode="auto">
          <a:xfrm>
            <a:off x="827088" y="1701800"/>
            <a:ext cx="27701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339933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solidFill>
                  <a:srgbClr val="339933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算一算</a:t>
            </a:r>
            <a:r>
              <a:rPr lang="zh-CN" altLang="en-US" sz="3200" b="1">
                <a:solidFill>
                  <a:srgbClr val="339933"/>
                </a:solidFill>
                <a:latin typeface="楷体_GB2312"/>
                <a:ea typeface="楷体_GB2312"/>
                <a:cs typeface="楷体_GB2312"/>
              </a:rPr>
              <a:t> </a:t>
            </a:r>
            <a:endParaRPr lang="zh-CN" altLang="en-US" sz="3200" b="1">
              <a:solidFill>
                <a:srgbClr val="339933"/>
              </a:solidFill>
              <a:latin typeface="楷体_GB2312"/>
              <a:ea typeface="楷体_GB2312"/>
              <a:cs typeface="楷体_GB2312"/>
            </a:endParaRPr>
          </a:p>
        </p:txBody>
      </p:sp>
      <p:graphicFrame>
        <p:nvGraphicFramePr>
          <p:cNvPr id="20488" name="表格 20487"/>
          <p:cNvGraphicFramePr>
            <a:graphicFrameLocks noGrp="1"/>
          </p:cNvGraphicFramePr>
          <p:nvPr/>
        </p:nvGraphicFramePr>
        <p:xfrm>
          <a:off x="1619250" y="2921000"/>
          <a:ext cx="6096000" cy="1459210"/>
        </p:xfrm>
        <a:graphic>
          <a:graphicData uri="http://schemas.openxmlformats.org/drawingml/2006/table">
            <a:tbl>
              <a:tblPr/>
              <a:tblGrid>
                <a:gridCol w="784225"/>
                <a:gridCol w="1392238"/>
                <a:gridCol w="1481137"/>
                <a:gridCol w="1219200"/>
                <a:gridCol w="1219200"/>
              </a:tblGrid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华文新魏" panose="02010800040101010101" pitchFamily="2" charset="-122"/>
                        </a:rPr>
                        <a:t>×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华文新魏" panose="02010800040101010101" pitchFamily="2" charset="-122"/>
                      </a:endParaRPr>
                    </a:p>
                  </a:txBody>
                  <a:tcPr marT="45710" marB="4571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207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10" marB="457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250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10" marB="457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150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10" marB="457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304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10" marB="457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9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 3</a:t>
                      </a:r>
                      <a:endParaRPr kumimoji="0" lang="en-US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10" marB="4571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10" marB="457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10" marB="457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10" marB="457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T="45710" marB="457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08" name="文本框 20507"/>
          <p:cNvSpPr txBox="1">
            <a:spLocks noChangeArrowheads="1"/>
          </p:cNvSpPr>
          <p:nvPr/>
        </p:nvSpPr>
        <p:spPr bwMode="auto">
          <a:xfrm>
            <a:off x="2667000" y="3592513"/>
            <a:ext cx="100488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CC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621</a:t>
            </a:r>
            <a:r>
              <a:rPr lang="en-US" altLang="zh-CN" sz="2800" b="1">
                <a:solidFill>
                  <a:srgbClr val="CC3300"/>
                </a:solidFill>
                <a:latin typeface="Arial Black" panose="020B0A04020102020204" pitchFamily="34" charset="0"/>
              </a:rPr>
              <a:t> </a:t>
            </a:r>
            <a:endParaRPr lang="en-US" altLang="zh-CN" sz="2800" b="1">
              <a:solidFill>
                <a:srgbClr val="CC3300"/>
              </a:solidFill>
              <a:latin typeface="Arial Black" panose="020B0A04020102020204" pitchFamily="34" charset="0"/>
            </a:endParaRPr>
          </a:p>
        </p:txBody>
      </p:sp>
      <p:sp>
        <p:nvSpPr>
          <p:cNvPr id="20509" name="矩形 20508"/>
          <p:cNvSpPr>
            <a:spLocks noChangeArrowheads="1"/>
          </p:cNvSpPr>
          <p:nvPr/>
        </p:nvSpPr>
        <p:spPr bwMode="auto">
          <a:xfrm>
            <a:off x="4059238" y="3592513"/>
            <a:ext cx="10906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CC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750</a:t>
            </a:r>
            <a:r>
              <a:rPr lang="en-US" altLang="zh-CN" sz="2800" b="1">
                <a:solidFill>
                  <a:srgbClr val="CC3300"/>
                </a:solidFill>
                <a:latin typeface="Arial Black" panose="020B0A04020102020204" pitchFamily="34" charset="0"/>
              </a:rPr>
              <a:t> </a:t>
            </a:r>
            <a:endParaRPr lang="en-US" altLang="zh-CN" sz="2800" b="1">
              <a:solidFill>
                <a:srgbClr val="CC3300"/>
              </a:solidFill>
              <a:latin typeface="Arial Black" panose="020B0A04020102020204" pitchFamily="34" charset="0"/>
            </a:endParaRPr>
          </a:p>
        </p:txBody>
      </p:sp>
      <p:sp>
        <p:nvSpPr>
          <p:cNvPr id="20510" name="矩形 20509"/>
          <p:cNvSpPr>
            <a:spLocks noChangeArrowheads="1"/>
          </p:cNvSpPr>
          <p:nvPr/>
        </p:nvSpPr>
        <p:spPr bwMode="auto">
          <a:xfrm>
            <a:off x="5435600" y="3592513"/>
            <a:ext cx="9715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CC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450</a:t>
            </a:r>
            <a:endParaRPr lang="en-US" altLang="zh-CN" sz="3600">
              <a:solidFill>
                <a:srgbClr val="CC33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511" name="矩形 20510"/>
          <p:cNvSpPr>
            <a:spLocks noChangeArrowheads="1"/>
          </p:cNvSpPr>
          <p:nvPr/>
        </p:nvSpPr>
        <p:spPr bwMode="auto">
          <a:xfrm>
            <a:off x="6626225" y="3592513"/>
            <a:ext cx="8858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CC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912</a:t>
            </a:r>
            <a:endParaRPr lang="en-US" altLang="zh-CN" sz="3600">
              <a:solidFill>
                <a:srgbClr val="CC33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1770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1771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00113" y="4797425"/>
            <a:ext cx="63341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提示：注意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乘任何数都得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177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/>
      <p:bldP spid="20508" grpId="0"/>
      <p:bldP spid="20509" grpId="0"/>
      <p:bldP spid="20510" grpId="0"/>
      <p:bldP spid="20511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2770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2771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85" name="Rectangle 13"/>
          <p:cNvSpPr>
            <a:spLocks noChangeArrowheads="1"/>
          </p:cNvSpPr>
          <p:nvPr/>
        </p:nvSpPr>
        <p:spPr bwMode="auto">
          <a:xfrm>
            <a:off x="611188" y="3644900"/>
            <a:ext cx="7615237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提示：一个来回是两趟，</a:t>
            </a:r>
            <a:r>
              <a:rPr lang="en-US" altLang="zh-CN" sz="32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2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个来回是</a:t>
            </a:r>
            <a:r>
              <a:rPr lang="en-US" altLang="zh-CN" sz="32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2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趟。</a:t>
            </a:r>
            <a:endParaRPr lang="zh-CN" altLang="en-US" sz="32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0486" name="Rectangle 13"/>
          <p:cNvSpPr>
            <a:spLocks noChangeArrowheads="1"/>
          </p:cNvSpPr>
          <p:nvPr/>
        </p:nvSpPr>
        <p:spPr bwMode="auto">
          <a:xfrm>
            <a:off x="755650" y="4365625"/>
            <a:ext cx="698500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en-US" sz="32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2774" name="矩形 17"/>
          <p:cNvSpPr>
            <a:spLocks noChangeArrowheads="1"/>
          </p:cNvSpPr>
          <p:nvPr/>
        </p:nvSpPr>
        <p:spPr bwMode="auto">
          <a:xfrm>
            <a:off x="466725" y="1917700"/>
            <a:ext cx="8137525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小明的家离学校的距离是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130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米，小明一天走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个来回，小明一天去上学走的路程是多少？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" name="Rectangle 13"/>
          <p:cNvSpPr>
            <a:spLocks noChangeArrowheads="1"/>
          </p:cNvSpPr>
          <p:nvPr/>
        </p:nvSpPr>
        <p:spPr bwMode="auto">
          <a:xfrm>
            <a:off x="827088" y="4768850"/>
            <a:ext cx="6985000" cy="1066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2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130×4=520</a:t>
            </a:r>
            <a:r>
              <a:rPr lang="zh-CN" altLang="en-US" sz="32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（米）</a:t>
            </a:r>
            <a:endParaRPr lang="zh-CN" altLang="en-US" sz="3200" dirty="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答：小明一天去上学走的路程是</a:t>
            </a:r>
            <a:r>
              <a:rPr lang="en-US" altLang="zh-CN" sz="32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520</a:t>
            </a:r>
            <a:r>
              <a:rPr lang="zh-CN" altLang="en-US" sz="32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米。</a:t>
            </a:r>
            <a:endParaRPr lang="zh-CN" altLang="en-US" sz="3200" dirty="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bldLvl="0"/>
      <p:bldP spid="20486" grpId="0" bldLvl="0"/>
      <p:bldP spid="3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3794" name="同侧圆角矩形 4"/>
          <p:cNvSpPr>
            <a:spLocks noChangeArrowheads="1"/>
          </p:cNvSpPr>
          <p:nvPr/>
        </p:nvSpPr>
        <p:spPr bwMode="auto">
          <a:xfrm>
            <a:off x="466725" y="9810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3795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796" name="矩形 2"/>
          <p:cNvSpPr>
            <a:spLocks noChangeArrowheads="1"/>
          </p:cNvSpPr>
          <p:nvPr/>
        </p:nvSpPr>
        <p:spPr bwMode="auto">
          <a:xfrm>
            <a:off x="466725" y="1628775"/>
            <a:ext cx="8137525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填一填。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 algn="just"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6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相加得多少？</a:t>
            </a:r>
            <a:endParaRPr 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 algn="just"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加法算式：（                                             ） 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 algn="just"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乘法算式：（               ）或（                 ）</a:t>
            </a:r>
            <a:r>
              <a:rPr lang="zh-CN" altLang="en-US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          </a:t>
            </a:r>
            <a:endParaRPr lang="zh-CN" altLang="en-US" sz="32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1512" name="Rectangle 5"/>
          <p:cNvSpPr>
            <a:spLocks noChangeArrowheads="1"/>
          </p:cNvSpPr>
          <p:nvPr/>
        </p:nvSpPr>
        <p:spPr bwMode="auto">
          <a:xfrm>
            <a:off x="828675" y="4365625"/>
            <a:ext cx="7121525" cy="1190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提示：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和任何数相乘得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0,0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和任何数相加得原数。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635375" y="2636838"/>
            <a:ext cx="40259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0+0+0+0+0+0=0</a:t>
            </a:r>
            <a:endParaRPr lang="en-US" altLang="zh-CN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203575" y="3357563"/>
            <a:ext cx="273843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0×6=0</a:t>
            </a:r>
            <a:endParaRPr lang="en-US" altLang="zh-CN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300788" y="3286125"/>
            <a:ext cx="273843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6×0=0</a:t>
            </a:r>
            <a:endParaRPr lang="en-US" altLang="zh-CN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4818" name="同侧圆角矩形 4"/>
          <p:cNvSpPr>
            <a:spLocks noChangeArrowheads="1"/>
          </p:cNvSpPr>
          <p:nvPr/>
        </p:nvSpPr>
        <p:spPr bwMode="auto">
          <a:xfrm>
            <a:off x="466725" y="836613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4819" name="直线连接符 21"/>
          <p:cNvSpPr>
            <a:spLocks noChangeShapeType="1"/>
          </p:cNvSpPr>
          <p:nvPr/>
        </p:nvSpPr>
        <p:spPr bwMode="auto">
          <a:xfrm flipV="1">
            <a:off x="466725" y="1485900"/>
            <a:ext cx="2071688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20" name="矩形 2"/>
          <p:cNvSpPr>
            <a:spLocks noChangeArrowheads="1"/>
          </p:cNvSpPr>
          <p:nvPr/>
        </p:nvSpPr>
        <p:spPr bwMode="auto">
          <a:xfrm>
            <a:off x="323850" y="1557338"/>
            <a:ext cx="8137525" cy="3929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4.</a:t>
            </a: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判断。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（</a:t>
            </a:r>
            <a:r>
              <a:rPr lang="en-US" altLang="zh-CN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1</a:t>
            </a: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）</a:t>
            </a:r>
            <a:r>
              <a:rPr lang="en-US" altLang="zh-CN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9</a:t>
            </a: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个</a:t>
            </a:r>
            <a:r>
              <a:rPr lang="en-US" altLang="zh-CN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0</a:t>
            </a: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的和是</a:t>
            </a:r>
            <a:r>
              <a:rPr lang="en-US" altLang="zh-CN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9</a:t>
            </a: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。                   （     ）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（</a:t>
            </a:r>
            <a:r>
              <a:rPr lang="en-US" altLang="zh-CN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2</a:t>
            </a: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）</a:t>
            </a:r>
            <a:r>
              <a:rPr lang="en-US" altLang="zh-CN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0</a:t>
            </a: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加</a:t>
            </a:r>
            <a:r>
              <a:rPr lang="en-US" altLang="zh-CN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5</a:t>
            </a: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得</a:t>
            </a:r>
            <a:r>
              <a:rPr lang="en-US" altLang="zh-CN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5</a:t>
            </a: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。                          （     ）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（</a:t>
            </a:r>
            <a:r>
              <a:rPr lang="en-US" altLang="zh-CN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3 </a:t>
            </a: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）</a:t>
            </a:r>
            <a:r>
              <a:rPr lang="en-US" altLang="zh-CN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10</a:t>
            </a: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个</a:t>
            </a:r>
            <a:r>
              <a:rPr lang="en-US" altLang="zh-CN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0</a:t>
            </a: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比</a:t>
            </a:r>
            <a:r>
              <a:rPr lang="en-US" altLang="zh-CN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8</a:t>
            </a: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个</a:t>
            </a:r>
            <a:r>
              <a:rPr lang="en-US" altLang="zh-CN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0</a:t>
            </a: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大。              （     ）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（</a:t>
            </a:r>
            <a:r>
              <a:rPr lang="en-US" altLang="zh-CN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4</a:t>
            </a: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）</a:t>
            </a:r>
            <a:r>
              <a:rPr lang="en-US" altLang="zh-CN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0</a:t>
            </a: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乘任何数都得</a:t>
            </a:r>
            <a:r>
              <a:rPr lang="en-US" altLang="zh-CN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0</a:t>
            </a: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。              （     ）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（</a:t>
            </a:r>
            <a:r>
              <a:rPr lang="en-US" altLang="zh-CN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5</a:t>
            </a: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）任何数加</a:t>
            </a:r>
            <a:r>
              <a:rPr lang="en-US" altLang="zh-CN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0</a:t>
            </a: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都得</a:t>
            </a:r>
            <a:r>
              <a:rPr lang="en-US" altLang="zh-CN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0</a:t>
            </a:r>
            <a:r>
              <a:rPr lang="zh-CN" altLang="en-US" sz="3600">
                <a:solidFill>
                  <a:srgbClr val="1C1C1C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。              （     ）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1512" name="Rectangle 5"/>
          <p:cNvSpPr>
            <a:spLocks noChangeArrowheads="1"/>
          </p:cNvSpPr>
          <p:nvPr/>
        </p:nvSpPr>
        <p:spPr bwMode="auto">
          <a:xfrm>
            <a:off x="539750" y="5302250"/>
            <a:ext cx="8116888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提示：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和任何数相乘得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0,0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和任何数相加得原数。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164388" y="2205038"/>
            <a:ext cx="5873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</a:rPr>
              <a:t>×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092950" y="2852738"/>
            <a:ext cx="5873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</a:rPr>
              <a:t>√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235825" y="3502025"/>
            <a:ext cx="5873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</a:rPr>
              <a:t>×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7308850" y="4149725"/>
            <a:ext cx="5873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</a:rPr>
              <a:t>√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380288" y="4941888"/>
            <a:ext cx="5873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</a:rPr>
              <a:t>×</a:t>
            </a:r>
            <a:endParaRPr lang="zh-CN" altLang="en-US" sz="36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7410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" name="TextBox 7"/>
          <p:cNvSpPr>
            <a:spLocks noChangeArrowheads="1"/>
          </p:cNvSpPr>
          <p:nvPr/>
        </p:nvSpPr>
        <p:spPr bwMode="auto">
          <a:xfrm>
            <a:off x="612775" y="2852738"/>
            <a:ext cx="7561263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结合具体的情境，能应用所学知识解决学习中的简单问题，逐步培养同学们的应用的意识和能力。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12775" y="1773238"/>
            <a:ext cx="763270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探索并掌握“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和任何数相乘都等于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0”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这个规律。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矩形 1"/>
          <p:cNvSpPr>
            <a:spLocks noChangeArrowheads="1"/>
          </p:cNvSpPr>
          <p:nvPr/>
        </p:nvSpPr>
        <p:spPr bwMode="auto">
          <a:xfrm>
            <a:off x="612775" y="4509045"/>
            <a:ext cx="7632700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经历与他人交流各自算法的过程，使同学们逐步学会合作学习。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  <p:bldP spid="6150" grpId="0" bldLvl="0"/>
      <p:bldP spid="10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文本框 3"/>
          <p:cNvSpPr txBox="1">
            <a:spLocks noChangeArrowheads="1"/>
          </p:cNvSpPr>
          <p:nvPr/>
        </p:nvSpPr>
        <p:spPr bwMode="auto">
          <a:xfrm>
            <a:off x="539750" y="1628775"/>
            <a:ext cx="8023225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5.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王叔叔家养了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109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只灰兔，养白兔的只数是灰兔的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3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倍，王叔叔家养白兔多少只？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842" name="同侧圆角矩形 4"/>
          <p:cNvSpPr>
            <a:spLocks noChangeArrowheads="1"/>
          </p:cNvSpPr>
          <p:nvPr/>
        </p:nvSpPr>
        <p:spPr bwMode="auto">
          <a:xfrm>
            <a:off x="466725" y="836613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5843" name="直线连接符 21"/>
          <p:cNvSpPr>
            <a:spLocks noChangeShapeType="1"/>
          </p:cNvSpPr>
          <p:nvPr/>
        </p:nvSpPr>
        <p:spPr bwMode="auto">
          <a:xfrm flipV="1">
            <a:off x="466725" y="1485900"/>
            <a:ext cx="2071688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39750" y="3429000"/>
            <a:ext cx="8224838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提示：实际是求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109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是多少，用乘法计算。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84213" y="4713288"/>
            <a:ext cx="7551737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109×3=327</a:t>
            </a: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（只）</a:t>
            </a:r>
            <a:endParaRPr lang="zh-CN" altLang="en-US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答：王叔叔家养白兔</a:t>
            </a: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327</a:t>
            </a: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只。</a:t>
            </a:r>
            <a:endParaRPr lang="zh-CN" altLang="en-US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84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6866" name="同侧圆角矩形 12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课堂小结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6867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Rectangle 13"/>
          <p:cNvSpPr>
            <a:spLocks noChangeArrowheads="1"/>
          </p:cNvSpPr>
          <p:nvPr/>
        </p:nvSpPr>
        <p:spPr bwMode="auto">
          <a:xfrm>
            <a:off x="466725" y="4411663"/>
            <a:ext cx="8281988" cy="1406525"/>
          </a:xfrm>
          <a:prstGeom prst="rect">
            <a:avLst/>
          </a:prstGeom>
          <a:solidFill>
            <a:srgbClr val="B6DDE7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 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在笔算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算式时，如果乘完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，还有进位的话，一定不要忘记加上。</a:t>
            </a:r>
            <a:endParaRPr lang="zh-CN" altLang="en-US" sz="3600" dirty="0"/>
          </a:p>
        </p:txBody>
      </p:sp>
      <p:grpSp>
        <p:nvGrpSpPr>
          <p:cNvPr id="23558" name="Group 24"/>
          <p:cNvGrpSpPr/>
          <p:nvPr/>
        </p:nvGrpSpPr>
        <p:grpSpPr bwMode="auto">
          <a:xfrm>
            <a:off x="612775" y="1771650"/>
            <a:ext cx="2519363" cy="1152525"/>
            <a:chOff x="0" y="0"/>
            <a:chExt cx="1587" cy="726"/>
          </a:xfrm>
        </p:grpSpPr>
        <p:sp>
          <p:nvSpPr>
            <p:cNvPr id="36877" name="AutoShape 27"/>
            <p:cNvSpPr>
              <a:spLocks noChangeArrowheads="1"/>
            </p:cNvSpPr>
            <p:nvPr/>
          </p:nvSpPr>
          <p:spPr bwMode="auto">
            <a:xfrm>
              <a:off x="0" y="12"/>
              <a:ext cx="1542" cy="714"/>
            </a:xfrm>
            <a:prstGeom prst="wedgeRoundRectCallout">
              <a:avLst>
                <a:gd name="adj1" fmla="val 64014"/>
                <a:gd name="adj2" fmla="val -780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solidFill>
                  <a:srgbClr val="1C1C1C"/>
                </a:solidFill>
                <a:latin typeface="楷体_GB2312"/>
                <a:ea typeface="楷体_GB2312"/>
                <a:cs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36878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7" cy="7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大家学到了什么知识？</a:t>
              </a:r>
              <a:endParaRPr lang="zh-CN" altLang="en-US"/>
            </a:p>
          </p:txBody>
        </p:sp>
      </p:grpSp>
      <p:grpSp>
        <p:nvGrpSpPr>
          <p:cNvPr id="23561" name="Group 21"/>
          <p:cNvGrpSpPr/>
          <p:nvPr/>
        </p:nvGrpSpPr>
        <p:grpSpPr bwMode="auto">
          <a:xfrm>
            <a:off x="5749925" y="1412875"/>
            <a:ext cx="3036888" cy="1008063"/>
            <a:chOff x="-123" y="0"/>
            <a:chExt cx="1966" cy="635"/>
          </a:xfrm>
        </p:grpSpPr>
        <p:sp>
          <p:nvSpPr>
            <p:cNvPr id="36875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1701" cy="635"/>
            </a:xfrm>
            <a:prstGeom prst="wedgeRoundRectCallout">
              <a:avLst>
                <a:gd name="adj1" fmla="val -73106"/>
                <a:gd name="adj2" fmla="val 24421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latin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36876" name="Rectangle 17"/>
            <p:cNvSpPr>
              <a:spLocks noChangeArrowheads="1"/>
            </p:cNvSpPr>
            <p:nvPr/>
          </p:nvSpPr>
          <p:spPr bwMode="auto">
            <a:xfrm>
              <a:off x="-123" y="0"/>
              <a:ext cx="1966" cy="5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有关</a:t>
              </a:r>
              <a:r>
                <a:rPr lang="en-US" altLang="zh-CN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0</a:t>
              </a: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的乘法有什么要注意的？</a:t>
              </a:r>
              <a:endParaRPr lang="zh-CN" altLang="en-US"/>
            </a:p>
          </p:txBody>
        </p:sp>
      </p:grpSp>
      <p:grpSp>
        <p:nvGrpSpPr>
          <p:cNvPr id="36871" name="Group 23"/>
          <p:cNvGrpSpPr>
            <a:grpSpLocks noChangeAspect="1"/>
          </p:cNvGrpSpPr>
          <p:nvPr/>
        </p:nvGrpSpPr>
        <p:grpSpPr bwMode="auto">
          <a:xfrm>
            <a:off x="3276600" y="1557338"/>
            <a:ext cx="2447925" cy="1871662"/>
            <a:chOff x="0" y="0"/>
            <a:chExt cx="1950" cy="1406"/>
          </a:xfrm>
        </p:grpSpPr>
        <p:pic>
          <p:nvPicPr>
            <p:cNvPr id="36873" name="Picture 10" descr="76副本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19" y="0"/>
              <a:ext cx="103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74" name="Picture 22" descr="95副本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97"/>
              <a:ext cx="102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矩形 21"/>
          <p:cNvSpPr>
            <a:spLocks noChangeArrowheads="1"/>
          </p:cNvSpPr>
          <p:nvPr/>
        </p:nvSpPr>
        <p:spPr bwMode="auto">
          <a:xfrm>
            <a:off x="466725" y="3284538"/>
            <a:ext cx="8281988" cy="639762"/>
          </a:xfrm>
          <a:prstGeom prst="rect">
            <a:avLst/>
          </a:prstGeom>
          <a:solidFill>
            <a:srgbClr val="F2DAD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1.  0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乘任何数都得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13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4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  <p:bldP spid="2356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7172" name="Text Box 3"/>
          <p:cNvSpPr>
            <a:spLocks noChangeArrowheads="1"/>
          </p:cNvSpPr>
          <p:nvPr/>
        </p:nvSpPr>
        <p:spPr bwMode="auto">
          <a:xfrm>
            <a:off x="611188" y="1700213"/>
            <a:ext cx="45545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口算</a:t>
            </a:r>
            <a:endParaRPr lang="zh-CN" altLang="en-US"/>
          </a:p>
        </p:txBody>
      </p:sp>
      <p:sp>
        <p:nvSpPr>
          <p:cNvPr id="7173" name="Text Box 4"/>
          <p:cNvSpPr>
            <a:spLocks noChangeArrowheads="1"/>
          </p:cNvSpPr>
          <p:nvPr/>
        </p:nvSpPr>
        <p:spPr bwMode="auto">
          <a:xfrm>
            <a:off x="1042988" y="2349500"/>
            <a:ext cx="6840537" cy="2473325"/>
          </a:xfrm>
          <a:prstGeom prst="roundRect">
            <a:avLst>
              <a:gd name="adj" fmla="val 16667"/>
            </a:avLst>
          </a:prstGeom>
          <a:blipFill dpi="0" rotWithShape="1">
            <a:blip r:embed="rId1"/>
            <a:srcRect/>
            <a:tile tx="0" ty="0" sx="100000" sy="100000" flip="none" algn="tl"/>
          </a:blipFill>
          <a:ln w="9525">
            <a:noFill/>
            <a:round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 + 5 =    </a:t>
            </a:r>
            <a:endParaRPr lang="zh-CN" altLang="en-US" sz="3600">
              <a:solidFill>
                <a:srgbClr val="FF33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7 — 0 =   </a:t>
            </a:r>
            <a:endParaRPr lang="zh-CN" altLang="en-US" sz="3600">
              <a:solidFill>
                <a:srgbClr val="FF33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 + 26 =     </a:t>
            </a:r>
            <a:endParaRPr lang="zh-CN" altLang="en-US" sz="3600">
              <a:solidFill>
                <a:srgbClr val="FF33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100— 0 =  </a:t>
            </a:r>
            <a:endParaRPr lang="en-US" altLang="zh-CN" sz="3600">
              <a:solidFill>
                <a:srgbClr val="1F0C6E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同侧圆角矩形 9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复习导入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18438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982913" y="2492375"/>
            <a:ext cx="8683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132138" y="3068638"/>
            <a:ext cx="8683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132138" y="3573463"/>
            <a:ext cx="8683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26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348038" y="4149725"/>
            <a:ext cx="130333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100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ldLvl="0"/>
      <p:bldP spid="7173" grpId="0" bldLvl="0" animBg="1"/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1" name="文本框 3250"/>
          <p:cNvSpPr txBox="1">
            <a:spLocks noChangeArrowheads="1"/>
          </p:cNvSpPr>
          <p:nvPr/>
        </p:nvSpPr>
        <p:spPr bwMode="auto">
          <a:xfrm>
            <a:off x="1116013" y="2205038"/>
            <a:ext cx="41767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 × 5 = </a:t>
            </a:r>
            <a:r>
              <a:rPr lang="zh-CN" altLang="en-US" sz="360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？</a:t>
            </a:r>
            <a:r>
              <a:rPr lang="zh-CN" altLang="en-US" sz="3600" b="1">
                <a:latin typeface="Times New Roman" panose="02020603050405020304" pitchFamily="18" charset="0"/>
                <a:ea typeface="楷体_GB2312"/>
                <a:cs typeface="楷体_GB2312"/>
              </a:rPr>
              <a:t> </a:t>
            </a:r>
            <a:endParaRPr lang="zh-CN" altLang="en-US" sz="3600" b="1">
              <a:latin typeface="Times New Roman" panose="02020603050405020304" pitchFamily="18" charset="0"/>
              <a:ea typeface="楷体_GB2312"/>
              <a:cs typeface="楷体_GB2312"/>
            </a:endParaRPr>
          </a:p>
        </p:txBody>
      </p:sp>
      <p:grpSp>
        <p:nvGrpSpPr>
          <p:cNvPr id="19458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19461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情景导入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19462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85850" y="3654425"/>
            <a:ext cx="55911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说一说你是怎么样想的？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946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1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43" name="组合 3242"/>
          <p:cNvGrpSpPr/>
          <p:nvPr/>
        </p:nvGrpSpPr>
        <p:grpSpPr bwMode="auto">
          <a:xfrm>
            <a:off x="1042988" y="2460625"/>
            <a:ext cx="4608512" cy="1016000"/>
            <a:chOff x="975" y="1162"/>
            <a:chExt cx="2295" cy="635"/>
          </a:xfrm>
        </p:grpSpPr>
        <p:sp>
          <p:nvSpPr>
            <p:cNvPr id="10242" name="云形标注 3243" descr="蓝色面巾纸"/>
            <p:cNvSpPr>
              <a:spLocks noChangeArrowheads="1"/>
            </p:cNvSpPr>
            <p:nvPr/>
          </p:nvSpPr>
          <p:spPr bwMode="auto">
            <a:xfrm>
              <a:off x="975" y="1162"/>
              <a:ext cx="1724" cy="635"/>
            </a:xfrm>
            <a:prstGeom prst="cloudCallout">
              <a:avLst>
                <a:gd name="adj1" fmla="val -42574"/>
                <a:gd name="adj2" fmla="val 71417"/>
              </a:avLst>
            </a:prstGeom>
            <a:blipFill dpi="0" rotWithShape="1">
              <a:blip r:embed="rId1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zh-CN" sz="2800" b="1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20492" name="文本框 3244"/>
            <p:cNvSpPr txBox="1">
              <a:spLocks noChangeArrowheads="1"/>
            </p:cNvSpPr>
            <p:nvPr/>
          </p:nvSpPr>
          <p:spPr bwMode="auto">
            <a:xfrm>
              <a:off x="1156" y="1268"/>
              <a:ext cx="2114" cy="40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3600" b="1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5</a:t>
              </a:r>
              <a:r>
                <a:rPr lang="zh-CN" altLang="en-US" sz="3600" b="1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个</a:t>
              </a:r>
              <a:r>
                <a:rPr lang="en-US" altLang="zh-CN" sz="3600" b="1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0</a:t>
              </a:r>
              <a:r>
                <a:rPr lang="zh-CN" altLang="en-US" sz="3600" b="1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相加</a:t>
              </a:r>
              <a:r>
                <a:rPr lang="zh-CN" altLang="en-US" sz="3600" dirty="0">
                  <a:solidFill>
                    <a:schemeClr val="accent2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得</a:t>
              </a:r>
              <a:r>
                <a:rPr lang="en-US" altLang="zh-CN" sz="3600" dirty="0">
                  <a:solidFill>
                    <a:schemeClr val="accent2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0</a:t>
              </a:r>
              <a:r>
                <a:rPr lang="zh-CN" altLang="en-US" sz="3600" dirty="0">
                  <a:solidFill>
                    <a:schemeClr val="accent2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。</a:t>
              </a:r>
              <a:r>
                <a:rPr lang="zh-CN" altLang="en-US" sz="2800" b="1" dirty="0">
                  <a:latin typeface="Times New Roman" panose="02020603050405020304" pitchFamily="18" charset="0"/>
                  <a:ea typeface="楷体_GB2312"/>
                  <a:cs typeface="楷体_GB2312"/>
                </a:rPr>
                <a:t> </a:t>
              </a:r>
              <a:endParaRPr lang="zh-CN" altLang="en-US" sz="2800" b="1" dirty="0">
                <a:latin typeface="Times New Roman" panose="02020603050405020304" pitchFamily="18" charset="0"/>
                <a:ea typeface="楷体_GB2312"/>
                <a:cs typeface="楷体_GB2312"/>
              </a:endParaRPr>
            </a:p>
          </p:txBody>
        </p:sp>
      </p:grpSp>
      <p:grpSp>
        <p:nvGrpSpPr>
          <p:cNvPr id="3250" name="组合 3249"/>
          <p:cNvGrpSpPr/>
          <p:nvPr/>
        </p:nvGrpSpPr>
        <p:grpSpPr bwMode="auto">
          <a:xfrm>
            <a:off x="1835150" y="3357563"/>
            <a:ext cx="5473700" cy="3452812"/>
            <a:chOff x="2559" y="1207"/>
            <a:chExt cx="1855" cy="2453"/>
          </a:xfrm>
        </p:grpSpPr>
        <p:sp>
          <p:nvSpPr>
            <p:cNvPr id="10245" name="云形标注 3247" descr="蓝色面巾纸"/>
            <p:cNvSpPr>
              <a:spLocks noChangeArrowheads="1"/>
            </p:cNvSpPr>
            <p:nvPr/>
          </p:nvSpPr>
          <p:spPr bwMode="auto">
            <a:xfrm>
              <a:off x="2559" y="1207"/>
              <a:ext cx="1636" cy="1790"/>
            </a:xfrm>
            <a:prstGeom prst="cloudCallout">
              <a:avLst>
                <a:gd name="adj1" fmla="val 78102"/>
                <a:gd name="adj2" fmla="val 45454"/>
              </a:avLst>
            </a:prstGeom>
            <a:blipFill dpi="0" rotWithShape="1">
              <a:blip r:embed="rId1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zh-CN" sz="2800" b="1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20490" name="文本框 3248"/>
            <p:cNvSpPr txBox="1">
              <a:spLocks noChangeArrowheads="1"/>
            </p:cNvSpPr>
            <p:nvPr/>
          </p:nvSpPr>
          <p:spPr bwMode="auto">
            <a:xfrm>
              <a:off x="2925" y="1343"/>
              <a:ext cx="1489" cy="231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36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3×5 = 15</a:t>
              </a:r>
              <a:r>
                <a:rPr lang="zh-CN" altLang="en-US" sz="36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，</a:t>
              </a:r>
              <a:endPara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  <a:p>
              <a:pPr>
                <a:buFont typeface="Arial" panose="020B0604020202020204" pitchFamily="34" charset="0"/>
                <a:buNone/>
              </a:pPr>
              <a:r>
                <a:rPr lang="en-US" altLang="zh-CN" sz="36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2×5 =10</a:t>
              </a:r>
              <a:r>
                <a:rPr lang="zh-CN" altLang="en-US" sz="36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，</a:t>
              </a:r>
              <a:endPara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  <a:p>
              <a:pPr>
                <a:buFont typeface="Arial" panose="020B0604020202020204" pitchFamily="34" charset="0"/>
                <a:buNone/>
              </a:pPr>
              <a:r>
                <a:rPr lang="en-US" altLang="zh-CN" sz="36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1×5 = 5</a:t>
              </a:r>
              <a:r>
                <a:rPr lang="zh-CN" altLang="en-US" sz="36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，</a:t>
              </a:r>
              <a:endPara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  <a:p>
              <a:pPr>
                <a:buFont typeface="Arial" panose="020B0604020202020204" pitchFamily="34" charset="0"/>
                <a:buNone/>
              </a:pPr>
              <a:r>
                <a:rPr lang="en-US" altLang="zh-CN" sz="3600" dirty="0">
                  <a:solidFill>
                    <a:schemeClr val="tx2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0×5= 0</a:t>
              </a:r>
              <a:endParaRPr lang="en-US" altLang="zh-CN" sz="3600" dirty="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  <a:p>
              <a:pPr>
                <a:buFont typeface="Arial" panose="020B0604020202020204" pitchFamily="34" charset="0"/>
                <a:buNone/>
              </a:pPr>
              <a:r>
                <a:rPr lang="zh-CN" altLang="en-US" sz="3600" dirty="0">
                  <a:solidFill>
                    <a:schemeClr val="accent2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所以：</a:t>
              </a:r>
              <a:r>
                <a:rPr lang="en-US" altLang="zh-CN" sz="3600" dirty="0">
                  <a:solidFill>
                    <a:schemeClr val="accent2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0×5 = 0</a:t>
              </a:r>
              <a:endParaRPr lang="en-US" altLang="zh-CN" sz="3600" dirty="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  <a:p>
              <a:pPr>
                <a:buFont typeface="Arial" panose="020B0604020202020204" pitchFamily="34" charset="0"/>
                <a:buNone/>
              </a:pPr>
              <a:r>
                <a:rPr lang="en-US" altLang="zh-CN" sz="2800" b="1" dirty="0">
                  <a:solidFill>
                    <a:schemeClr val="tx2"/>
                  </a:solidFill>
                  <a:latin typeface="Times New Roman" panose="02020603050405020304" pitchFamily="18" charset="0"/>
                  <a:ea typeface="楷体_GB2312"/>
                  <a:cs typeface="楷体_GB2312"/>
                </a:rPr>
                <a:t> </a:t>
              </a:r>
              <a:endParaRPr lang="en-US" altLang="zh-CN" sz="2800" b="1" dirty="0">
                <a:solidFill>
                  <a:schemeClr val="tx2"/>
                </a:solidFill>
                <a:latin typeface="Times New Roman" panose="02020603050405020304" pitchFamily="18" charset="0"/>
                <a:ea typeface="楷体_GB2312"/>
                <a:cs typeface="楷体_GB2312"/>
              </a:endParaRPr>
            </a:p>
          </p:txBody>
        </p:sp>
      </p:grpSp>
      <p:sp>
        <p:nvSpPr>
          <p:cNvPr id="3251" name="文本框 3250"/>
          <p:cNvSpPr txBox="1">
            <a:spLocks noChangeArrowheads="1"/>
          </p:cNvSpPr>
          <p:nvPr/>
        </p:nvSpPr>
        <p:spPr bwMode="auto">
          <a:xfrm>
            <a:off x="1619250" y="1700213"/>
            <a:ext cx="4176713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 × 5 = </a:t>
            </a:r>
            <a:r>
              <a:rPr lang="zh-CN" altLang="en-US" sz="3600" dirty="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？</a:t>
            </a:r>
            <a:r>
              <a:rPr lang="zh-CN" altLang="en-US" sz="3600" b="1" dirty="0">
                <a:latin typeface="Times New Roman" panose="02020603050405020304" pitchFamily="18" charset="0"/>
                <a:ea typeface="楷体_GB2312"/>
                <a:cs typeface="楷体_GB2312"/>
              </a:rPr>
              <a:t> </a:t>
            </a:r>
            <a:endParaRPr lang="zh-CN" altLang="en-US" sz="3600" b="1" dirty="0">
              <a:latin typeface="Times New Roman" panose="02020603050405020304" pitchFamily="18" charset="0"/>
              <a:ea typeface="楷体_GB2312"/>
              <a:cs typeface="楷体_GB2312"/>
            </a:endParaRPr>
          </a:p>
        </p:txBody>
      </p:sp>
      <p:grpSp>
        <p:nvGrpSpPr>
          <p:cNvPr id="20484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0487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探索新知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0488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643438" y="1917700"/>
            <a:ext cx="4033837" cy="6397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b="1" noProof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+mn-lt"/>
                <a:ea typeface="+mn-ea"/>
                <a:sym typeface="+mn-ea"/>
              </a:rPr>
              <a:t> </a:t>
            </a:r>
            <a:r>
              <a:rPr lang="en-US" altLang="zh-CN" sz="3600" noProof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0</a:t>
            </a:r>
            <a:r>
              <a:rPr lang="zh-CN" altLang="en-US" sz="3600" noProof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乘任何数都得</a:t>
            </a:r>
            <a:r>
              <a:rPr lang="en-US" altLang="zh-CN" sz="3600" noProof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0</a:t>
            </a:r>
            <a:r>
              <a:rPr lang="zh-CN" altLang="en-US" sz="3600" noProof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。</a:t>
            </a:r>
            <a:endParaRPr lang="zh-CN" altLang="en-US" sz="3600" noProof="1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+mn-ea"/>
            </a:endParaRPr>
          </a:p>
        </p:txBody>
      </p:sp>
      <p:sp>
        <p:nvSpPr>
          <p:cNvPr id="2048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1" name="文本框 3250"/>
          <p:cNvSpPr txBox="1">
            <a:spLocks noChangeArrowheads="1"/>
          </p:cNvSpPr>
          <p:nvPr/>
        </p:nvSpPr>
        <p:spPr bwMode="auto">
          <a:xfrm>
            <a:off x="461963" y="1701800"/>
            <a:ext cx="8212137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下面是一组与</a:t>
            </a:r>
            <a:r>
              <a:rPr lang="en-US" altLang="zh-CN" sz="3600" dirty="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r>
              <a:rPr lang="zh-CN" altLang="en-US" sz="3600" dirty="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有关的算式，请你用竖式算一算。</a:t>
            </a:r>
            <a:endParaRPr lang="zh-CN" altLang="en-US" sz="3600" b="1" dirty="0">
              <a:latin typeface="Times New Roman" panose="02020603050405020304" pitchFamily="18" charset="0"/>
              <a:ea typeface="楷体_GB2312"/>
              <a:cs typeface="楷体_GB2312"/>
            </a:endParaRPr>
          </a:p>
        </p:txBody>
      </p:sp>
      <p:grpSp>
        <p:nvGrpSpPr>
          <p:cNvPr id="21506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1509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探索新知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1510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403350" y="3141663"/>
            <a:ext cx="2733675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60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240×2=</a:t>
            </a:r>
            <a:endParaRPr lang="en-US" altLang="en-US" sz="3600">
              <a:solidFill>
                <a:schemeClr val="accent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en-US" sz="3600" b="1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130×5=</a:t>
            </a:r>
            <a:endParaRPr lang="en-US" altLang="en-US" sz="3600" b="1">
              <a:solidFill>
                <a:schemeClr val="accent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en-US" sz="360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203×3=</a:t>
            </a:r>
            <a:endParaRPr lang="en-US" altLang="en-US" sz="3600">
              <a:solidFill>
                <a:schemeClr val="accent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en-US" sz="360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208×7=</a:t>
            </a:r>
            <a:endParaRPr lang="en-US" altLang="en-US" sz="3600">
              <a:solidFill>
                <a:schemeClr val="accent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50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1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75" name="文本框 13474"/>
          <p:cNvSpPr txBox="1">
            <a:spLocks noChangeArrowheads="1"/>
          </p:cNvSpPr>
          <p:nvPr/>
        </p:nvSpPr>
        <p:spPr bwMode="auto">
          <a:xfrm>
            <a:off x="1476375" y="1557338"/>
            <a:ext cx="4391025" cy="1358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楷体_GB2312"/>
                <a:cs typeface="楷体_GB2312"/>
              </a:rPr>
              <a:t>  </a:t>
            </a:r>
            <a:endParaRPr lang="zh-CN" altLang="en-US" sz="2800" b="1">
              <a:latin typeface="Times New Roman" panose="02020603050405020304" pitchFamily="18" charset="0"/>
              <a:ea typeface="楷体_GB2312"/>
              <a:cs typeface="楷体_GB2312"/>
            </a:endParaRPr>
          </a:p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240 ×2 = 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3479" name="组合 13478"/>
          <p:cNvGrpSpPr/>
          <p:nvPr/>
        </p:nvGrpSpPr>
        <p:grpSpPr bwMode="auto">
          <a:xfrm>
            <a:off x="609600" y="2924175"/>
            <a:ext cx="2017713" cy="1736725"/>
            <a:chOff x="339" y="1661"/>
            <a:chExt cx="1271" cy="1094"/>
          </a:xfrm>
        </p:grpSpPr>
        <p:sp>
          <p:nvSpPr>
            <p:cNvPr id="22548" name="文本框 13475"/>
            <p:cNvSpPr txBox="1">
              <a:spLocks noChangeArrowheads="1"/>
            </p:cNvSpPr>
            <p:nvPr/>
          </p:nvSpPr>
          <p:spPr bwMode="auto">
            <a:xfrm>
              <a:off x="339" y="1661"/>
              <a:ext cx="1271" cy="109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r">
                <a:buFont typeface="Arial" panose="020B0604020202020204" pitchFamily="34" charset="0"/>
                <a:buNone/>
              </a:pPr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2  3  0 </a:t>
              </a:r>
              <a:endPara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  <a:p>
              <a:pPr algn="r">
                <a:buFont typeface="Arial" panose="020B0604020202020204" pitchFamily="34" charset="0"/>
                <a:buNone/>
              </a:pPr>
              <a:r>
                <a:rPr lang="en-US" altLang="zh-CN" sz="3600" u="sng">
                  <a:latin typeface="华文新魏" panose="02010800040101010101" pitchFamily="2" charset="-122"/>
                  <a:ea typeface="华文新魏" panose="02010800040101010101" pitchFamily="2" charset="-122"/>
                </a:rPr>
                <a:t> ×        2</a:t>
              </a:r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 </a:t>
              </a:r>
              <a:endPara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  <a:p>
              <a:pPr algn="r">
                <a:buFont typeface="Arial" panose="020B0604020202020204" pitchFamily="34" charset="0"/>
                <a:buNone/>
              </a:pPr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6 0 </a:t>
              </a:r>
              <a:endPara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22549" name="矩形 13476"/>
            <p:cNvSpPr>
              <a:spLocks noChangeArrowheads="1"/>
            </p:cNvSpPr>
            <p:nvPr/>
          </p:nvSpPr>
          <p:spPr bwMode="auto">
            <a:xfrm>
              <a:off x="658" y="2342"/>
              <a:ext cx="317" cy="317"/>
            </a:xfrm>
            <a:prstGeom prst="rect">
              <a:avLst/>
            </a:prstGeom>
            <a:noFill/>
            <a:ln w="9525">
              <a:solidFill>
                <a:schemeClr val="hlink"/>
              </a:solidFill>
              <a:miter lim="800000"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grpSp>
        <p:nvGrpSpPr>
          <p:cNvPr id="13486" name="组合 13485"/>
          <p:cNvGrpSpPr/>
          <p:nvPr/>
        </p:nvGrpSpPr>
        <p:grpSpPr bwMode="auto">
          <a:xfrm>
            <a:off x="5724525" y="2781300"/>
            <a:ext cx="2500313" cy="1736725"/>
            <a:chOff x="3501" y="1839"/>
            <a:chExt cx="1345" cy="1094"/>
          </a:xfrm>
        </p:grpSpPr>
        <p:grpSp>
          <p:nvGrpSpPr>
            <p:cNvPr id="22544" name="组合 13479"/>
            <p:cNvGrpSpPr/>
            <p:nvPr/>
          </p:nvGrpSpPr>
          <p:grpSpPr bwMode="auto">
            <a:xfrm>
              <a:off x="3501" y="1839"/>
              <a:ext cx="1345" cy="1094"/>
              <a:chOff x="265" y="1661"/>
              <a:chExt cx="1345" cy="1094"/>
            </a:xfrm>
          </p:grpSpPr>
          <p:sp>
            <p:nvSpPr>
              <p:cNvPr id="22546" name="文本框 13480"/>
              <p:cNvSpPr txBox="1">
                <a:spLocks noChangeArrowheads="1"/>
              </p:cNvSpPr>
              <p:nvPr/>
            </p:nvSpPr>
            <p:spPr bwMode="auto">
              <a:xfrm>
                <a:off x="265" y="1661"/>
                <a:ext cx="1345" cy="109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r">
                  <a:buFont typeface="Arial" panose="020B0604020202020204" pitchFamily="34" charset="0"/>
                  <a:buNone/>
                </a:pPr>
                <a:r>
                  <a:rPr lang="en-US" altLang="zh-CN" sz="3600" b="1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2  4 0  </a:t>
                </a:r>
                <a:endParaRPr lang="en-US" altLang="zh-CN" sz="3600" b="1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  <a:p>
                <a:pPr algn="r">
                  <a:buFont typeface="Arial" panose="020B0604020202020204" pitchFamily="34" charset="0"/>
                  <a:buNone/>
                </a:pPr>
                <a:r>
                  <a:rPr lang="en-US" altLang="zh-CN" sz="3600" b="1" u="sng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 ×      2  </a:t>
                </a:r>
                <a:r>
                  <a:rPr lang="en-US" altLang="zh-CN" sz="360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_</a:t>
                </a:r>
                <a:endPara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  <a:p>
                <a:pPr algn="r">
                  <a:buFont typeface="Arial" panose="020B0604020202020204" pitchFamily="34" charset="0"/>
                  <a:buNone/>
                </a:pPr>
                <a:r>
                  <a:rPr lang="en-US" altLang="zh-CN" sz="3600" b="1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 8 0  </a:t>
                </a:r>
                <a:endParaRPr lang="en-US" altLang="zh-CN" sz="3600" b="1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22547" name="矩形 13481"/>
              <p:cNvSpPr>
                <a:spLocks noChangeArrowheads="1"/>
              </p:cNvSpPr>
              <p:nvPr/>
            </p:nvSpPr>
            <p:spPr bwMode="auto">
              <a:xfrm>
                <a:off x="878" y="2387"/>
                <a:ext cx="317" cy="317"/>
              </a:xfrm>
              <a:prstGeom prst="rect">
                <a:avLst/>
              </a:prstGeom>
              <a:noFill/>
              <a:ln w="9525">
                <a:solidFill>
                  <a:schemeClr val="hlink"/>
                </a:solidFill>
                <a:miter lim="800000"/>
              </a:ln>
            </p:spPr>
            <p:txBody>
              <a:bodyPr/>
              <a:lstStyle/>
              <a:p>
                <a:pPr>
                  <a:buFont typeface="Arial" panose="020B0604020202020204" pitchFamily="34" charset="0"/>
                  <a:buNone/>
                </a:pPr>
                <a:endParaRPr lang="zh-CN" altLang="en-US"/>
              </a:p>
            </p:txBody>
          </p:sp>
        </p:grpSp>
        <p:sp>
          <p:nvSpPr>
            <p:cNvPr id="22545" name="直接连接符 13484"/>
            <p:cNvSpPr>
              <a:spLocks noChangeShapeType="1"/>
            </p:cNvSpPr>
            <p:nvPr/>
          </p:nvSpPr>
          <p:spPr bwMode="auto">
            <a:xfrm>
              <a:off x="4624" y="1839"/>
              <a:ext cx="0" cy="10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487" name="文本框 13486"/>
          <p:cNvSpPr txBox="1">
            <a:spLocks noChangeArrowheads="1"/>
          </p:cNvSpPr>
          <p:nvPr/>
        </p:nvSpPr>
        <p:spPr bwMode="auto">
          <a:xfrm>
            <a:off x="1116013" y="4005263"/>
            <a:ext cx="4429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chemeClr val="hlin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en-US" altLang="zh-CN" sz="3600">
              <a:solidFill>
                <a:schemeClr val="hlin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488" name="文本框 13487"/>
          <p:cNvSpPr txBox="1">
            <a:spLocks noChangeArrowheads="1"/>
          </p:cNvSpPr>
          <p:nvPr/>
        </p:nvSpPr>
        <p:spPr bwMode="auto">
          <a:xfrm>
            <a:off x="3060700" y="3141663"/>
            <a:ext cx="26574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24×2 = 48 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489" name="文本框 13488"/>
          <p:cNvSpPr txBox="1">
            <a:spLocks noChangeArrowheads="1"/>
          </p:cNvSpPr>
          <p:nvPr/>
        </p:nvSpPr>
        <p:spPr bwMode="auto">
          <a:xfrm>
            <a:off x="2916238" y="3860800"/>
            <a:ext cx="322738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240×2 = 480</a:t>
            </a:r>
            <a:r>
              <a:rPr lang="en-US" altLang="zh-CN" sz="2800" b="1">
                <a:latin typeface="Times New Roman" panose="02020603050405020304" pitchFamily="18" charset="0"/>
                <a:ea typeface="楷体_GB2312"/>
                <a:cs typeface="楷体_GB2312"/>
              </a:rPr>
              <a:t> </a:t>
            </a:r>
            <a:endParaRPr lang="en-US" altLang="zh-CN" sz="2800" b="1">
              <a:latin typeface="Times New Roman" panose="02020603050405020304" pitchFamily="18" charset="0"/>
              <a:ea typeface="楷体_GB2312"/>
              <a:cs typeface="楷体_GB2312"/>
            </a:endParaRPr>
          </a:p>
        </p:txBody>
      </p:sp>
      <p:sp>
        <p:nvSpPr>
          <p:cNvPr id="13490" name="文本框 13489"/>
          <p:cNvSpPr txBox="1">
            <a:spLocks noChangeArrowheads="1"/>
          </p:cNvSpPr>
          <p:nvPr/>
        </p:nvSpPr>
        <p:spPr bwMode="auto">
          <a:xfrm>
            <a:off x="7019925" y="3933825"/>
            <a:ext cx="44291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chemeClr val="hlin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en-US" altLang="zh-CN" sz="3600">
              <a:solidFill>
                <a:schemeClr val="hlin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491" name="文本框 13490"/>
          <p:cNvSpPr txBox="1">
            <a:spLocks noChangeArrowheads="1"/>
          </p:cNvSpPr>
          <p:nvPr/>
        </p:nvSpPr>
        <p:spPr bwMode="auto">
          <a:xfrm>
            <a:off x="3635375" y="2205038"/>
            <a:ext cx="12890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chemeClr val="hlin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480 </a:t>
            </a:r>
            <a:endParaRPr lang="en-US" altLang="zh-CN" sz="3600">
              <a:solidFill>
                <a:schemeClr val="hlin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492" name="矩形 13491"/>
          <p:cNvSpPr>
            <a:spLocks noChangeArrowheads="1"/>
          </p:cNvSpPr>
          <p:nvPr/>
        </p:nvSpPr>
        <p:spPr bwMode="auto">
          <a:xfrm>
            <a:off x="596900" y="2997200"/>
            <a:ext cx="2032000" cy="17430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3493" name="矩形 13492"/>
          <p:cNvSpPr>
            <a:spLocks noChangeArrowheads="1"/>
          </p:cNvSpPr>
          <p:nvPr/>
        </p:nvSpPr>
        <p:spPr bwMode="auto">
          <a:xfrm>
            <a:off x="3019425" y="2997200"/>
            <a:ext cx="2901950" cy="167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3494" name="矩形 13493"/>
          <p:cNvSpPr>
            <a:spLocks noChangeArrowheads="1"/>
          </p:cNvSpPr>
          <p:nvPr/>
        </p:nvSpPr>
        <p:spPr bwMode="auto">
          <a:xfrm>
            <a:off x="6083300" y="2636838"/>
            <a:ext cx="2212975" cy="22796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grpSp>
        <p:nvGrpSpPr>
          <p:cNvPr id="22540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2542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探索新知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2543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4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75" grpId="0"/>
      <p:bldP spid="13487" grpId="0"/>
      <p:bldP spid="13488" grpId="0"/>
      <p:bldP spid="13489" grpId="0"/>
      <p:bldP spid="13490" grpId="0"/>
      <p:bldP spid="1349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75" name="文本框 13474"/>
          <p:cNvSpPr txBox="1">
            <a:spLocks noChangeArrowheads="1"/>
          </p:cNvSpPr>
          <p:nvPr/>
        </p:nvSpPr>
        <p:spPr bwMode="auto">
          <a:xfrm>
            <a:off x="1476375" y="1557338"/>
            <a:ext cx="4391025" cy="1358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latin typeface="Times New Roman" panose="02020603050405020304" pitchFamily="18" charset="0"/>
                <a:ea typeface="楷体_GB2312"/>
                <a:cs typeface="楷体_GB2312"/>
              </a:rPr>
              <a:t>  </a:t>
            </a:r>
            <a:endParaRPr lang="zh-CN" altLang="en-US" sz="2800" b="1">
              <a:latin typeface="Times New Roman" panose="02020603050405020304" pitchFamily="18" charset="0"/>
              <a:ea typeface="楷体_GB2312"/>
              <a:cs typeface="楷体_GB2312"/>
            </a:endParaRPr>
          </a:p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130 ×5 = 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3479" name="组合 13478"/>
          <p:cNvGrpSpPr/>
          <p:nvPr/>
        </p:nvGrpSpPr>
        <p:grpSpPr bwMode="auto">
          <a:xfrm>
            <a:off x="609600" y="2924175"/>
            <a:ext cx="2017713" cy="1736725"/>
            <a:chOff x="339" y="1661"/>
            <a:chExt cx="1271" cy="1094"/>
          </a:xfrm>
        </p:grpSpPr>
        <p:sp>
          <p:nvSpPr>
            <p:cNvPr id="23573" name="文本框 13475"/>
            <p:cNvSpPr txBox="1">
              <a:spLocks noChangeArrowheads="1"/>
            </p:cNvSpPr>
            <p:nvPr/>
          </p:nvSpPr>
          <p:spPr bwMode="auto">
            <a:xfrm>
              <a:off x="339" y="1661"/>
              <a:ext cx="1271" cy="109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r">
                <a:buFont typeface="Arial" panose="020B0604020202020204" pitchFamily="34" charset="0"/>
                <a:buNone/>
              </a:pPr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1  3  0 </a:t>
              </a:r>
              <a:endPara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  <a:p>
              <a:pPr algn="r">
                <a:buFont typeface="Arial" panose="020B0604020202020204" pitchFamily="34" charset="0"/>
                <a:buNone/>
              </a:pPr>
              <a:r>
                <a:rPr lang="en-US" altLang="zh-CN" sz="3600" u="sng">
                  <a:latin typeface="华文新魏" panose="02010800040101010101" pitchFamily="2" charset="-122"/>
                  <a:ea typeface="华文新魏" panose="02010800040101010101" pitchFamily="2" charset="-122"/>
                </a:rPr>
                <a:t> ×        5</a:t>
              </a:r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 </a:t>
              </a:r>
              <a:endPara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  <a:p>
              <a:pPr algn="r">
                <a:buFont typeface="Arial" panose="020B0604020202020204" pitchFamily="34" charset="0"/>
                <a:buNone/>
              </a:pPr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5 0 </a:t>
              </a:r>
              <a:endPara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23574" name="矩形 13476"/>
            <p:cNvSpPr>
              <a:spLocks noChangeArrowheads="1"/>
            </p:cNvSpPr>
            <p:nvPr/>
          </p:nvSpPr>
          <p:spPr bwMode="auto">
            <a:xfrm>
              <a:off x="658" y="2342"/>
              <a:ext cx="317" cy="317"/>
            </a:xfrm>
            <a:prstGeom prst="rect">
              <a:avLst/>
            </a:prstGeom>
            <a:noFill/>
            <a:ln w="9525">
              <a:solidFill>
                <a:schemeClr val="hlink"/>
              </a:solidFill>
              <a:miter lim="800000"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23575" name="文本框 13477"/>
            <p:cNvSpPr txBox="1">
              <a:spLocks noChangeArrowheads="1"/>
            </p:cNvSpPr>
            <p:nvPr/>
          </p:nvSpPr>
          <p:spPr bwMode="auto">
            <a:xfrm>
              <a:off x="703" y="2161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1600" b="1">
                  <a:solidFill>
                    <a:schemeClr val="hlink"/>
                  </a:solidFill>
                  <a:latin typeface="Times New Roman" panose="02020603050405020304" pitchFamily="18" charset="0"/>
                  <a:ea typeface="楷体_GB2312"/>
                  <a:cs typeface="楷体_GB2312"/>
                </a:rPr>
                <a:t>1</a:t>
              </a:r>
              <a:endParaRPr lang="en-US" altLang="zh-CN" sz="1600" b="1">
                <a:solidFill>
                  <a:schemeClr val="hlink"/>
                </a:solidFill>
                <a:latin typeface="Times New Roman" panose="02020603050405020304" pitchFamily="18" charset="0"/>
                <a:ea typeface="楷体_GB2312"/>
                <a:cs typeface="楷体_GB2312"/>
              </a:endParaRPr>
            </a:p>
          </p:txBody>
        </p:sp>
      </p:grpSp>
      <p:grpSp>
        <p:nvGrpSpPr>
          <p:cNvPr id="13486" name="组合 13485"/>
          <p:cNvGrpSpPr/>
          <p:nvPr/>
        </p:nvGrpSpPr>
        <p:grpSpPr bwMode="auto">
          <a:xfrm>
            <a:off x="5724525" y="2643188"/>
            <a:ext cx="2500313" cy="1874837"/>
            <a:chOff x="3501" y="1752"/>
            <a:chExt cx="1345" cy="1181"/>
          </a:xfrm>
        </p:grpSpPr>
        <p:grpSp>
          <p:nvGrpSpPr>
            <p:cNvPr id="23568" name="组合 13479"/>
            <p:cNvGrpSpPr/>
            <p:nvPr/>
          </p:nvGrpSpPr>
          <p:grpSpPr bwMode="auto">
            <a:xfrm>
              <a:off x="3501" y="1839"/>
              <a:ext cx="1345" cy="1094"/>
              <a:chOff x="265" y="1661"/>
              <a:chExt cx="1345" cy="1094"/>
            </a:xfrm>
          </p:grpSpPr>
          <p:sp>
            <p:nvSpPr>
              <p:cNvPr id="23570" name="文本框 13480"/>
              <p:cNvSpPr txBox="1">
                <a:spLocks noChangeArrowheads="1"/>
              </p:cNvSpPr>
              <p:nvPr/>
            </p:nvSpPr>
            <p:spPr bwMode="auto">
              <a:xfrm>
                <a:off x="265" y="1661"/>
                <a:ext cx="1345" cy="109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r">
                  <a:buFont typeface="Arial" panose="020B0604020202020204" pitchFamily="34" charset="0"/>
                  <a:buNone/>
                </a:pPr>
                <a:r>
                  <a:rPr lang="en-US" altLang="zh-CN" sz="3600" b="1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1  3 0  </a:t>
                </a:r>
                <a:endParaRPr lang="en-US" altLang="zh-CN" sz="3600" b="1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  <a:p>
                <a:pPr algn="r">
                  <a:buFont typeface="Arial" panose="020B0604020202020204" pitchFamily="34" charset="0"/>
                  <a:buNone/>
                </a:pPr>
                <a:r>
                  <a:rPr lang="en-US" altLang="zh-CN" sz="3600" b="1" u="sng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 ×      5  </a:t>
                </a:r>
                <a:r>
                  <a:rPr lang="en-US" altLang="zh-CN" sz="3600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_</a:t>
                </a:r>
                <a:endPara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  <a:p>
                <a:pPr algn="r">
                  <a:buFont typeface="Arial" panose="020B0604020202020204" pitchFamily="34" charset="0"/>
                  <a:buNone/>
                </a:pPr>
                <a:r>
                  <a:rPr lang="en-US" altLang="zh-CN" sz="3600" b="1"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 5 0  </a:t>
                </a:r>
                <a:endParaRPr lang="en-US" altLang="zh-CN" sz="3600" b="1"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sp>
            <p:nvSpPr>
              <p:cNvPr id="23571" name="矩形 13481"/>
              <p:cNvSpPr>
                <a:spLocks noChangeArrowheads="1"/>
              </p:cNvSpPr>
              <p:nvPr/>
            </p:nvSpPr>
            <p:spPr bwMode="auto">
              <a:xfrm>
                <a:off x="878" y="2387"/>
                <a:ext cx="317" cy="317"/>
              </a:xfrm>
              <a:prstGeom prst="rect">
                <a:avLst/>
              </a:prstGeom>
              <a:noFill/>
              <a:ln w="9525">
                <a:solidFill>
                  <a:schemeClr val="hlink"/>
                </a:solidFill>
                <a:miter lim="800000"/>
              </a:ln>
            </p:spPr>
            <p:txBody>
              <a:bodyPr/>
              <a:lstStyle/>
              <a:p>
                <a:pPr>
                  <a:buFont typeface="Arial" panose="020B0604020202020204" pitchFamily="34" charset="0"/>
                  <a:buNone/>
                </a:pPr>
                <a:endParaRPr lang="zh-CN" altLang="en-US"/>
              </a:p>
            </p:txBody>
          </p:sp>
          <p:sp>
            <p:nvSpPr>
              <p:cNvPr id="23572" name="文本框 13482"/>
              <p:cNvSpPr txBox="1">
                <a:spLocks noChangeArrowheads="1"/>
              </p:cNvSpPr>
              <p:nvPr/>
            </p:nvSpPr>
            <p:spPr bwMode="auto">
              <a:xfrm>
                <a:off x="1001" y="2115"/>
                <a:ext cx="180" cy="21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1600" b="1">
                    <a:solidFill>
                      <a:schemeClr val="hlink"/>
                    </a:solidFill>
                    <a:latin typeface="Times New Roman" panose="02020603050405020304" pitchFamily="18" charset="0"/>
                    <a:ea typeface="楷体_GB2312"/>
                    <a:cs typeface="楷体_GB2312"/>
                  </a:rPr>
                  <a:t>1</a:t>
                </a:r>
                <a:endParaRPr lang="en-US" altLang="zh-CN" sz="1600" b="1">
                  <a:solidFill>
                    <a:schemeClr val="hlink"/>
                  </a:solidFill>
                  <a:latin typeface="Times New Roman" panose="02020603050405020304" pitchFamily="18" charset="0"/>
                  <a:ea typeface="楷体_GB2312"/>
                  <a:cs typeface="楷体_GB2312"/>
                </a:endParaRPr>
              </a:p>
            </p:txBody>
          </p:sp>
        </p:grpSp>
        <p:sp>
          <p:nvSpPr>
            <p:cNvPr id="23569" name="直接连接符 13484"/>
            <p:cNvSpPr>
              <a:spLocks noChangeShapeType="1"/>
            </p:cNvSpPr>
            <p:nvPr/>
          </p:nvSpPr>
          <p:spPr bwMode="auto">
            <a:xfrm>
              <a:off x="4558" y="1752"/>
              <a:ext cx="0" cy="10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487" name="文本框 13486"/>
          <p:cNvSpPr txBox="1">
            <a:spLocks noChangeArrowheads="1"/>
          </p:cNvSpPr>
          <p:nvPr/>
        </p:nvSpPr>
        <p:spPr bwMode="auto">
          <a:xfrm>
            <a:off x="1116013" y="4005263"/>
            <a:ext cx="4429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chemeClr val="hlin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3600">
              <a:solidFill>
                <a:schemeClr val="hlin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488" name="文本框 13487"/>
          <p:cNvSpPr txBox="1">
            <a:spLocks noChangeArrowheads="1"/>
          </p:cNvSpPr>
          <p:nvPr/>
        </p:nvSpPr>
        <p:spPr bwMode="auto">
          <a:xfrm>
            <a:off x="3060700" y="3141663"/>
            <a:ext cx="257968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13×5 = 65 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489" name="文本框 13488"/>
          <p:cNvSpPr txBox="1">
            <a:spLocks noChangeArrowheads="1"/>
          </p:cNvSpPr>
          <p:nvPr/>
        </p:nvSpPr>
        <p:spPr bwMode="auto">
          <a:xfrm>
            <a:off x="2916238" y="3860800"/>
            <a:ext cx="322738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130×5 = 650</a:t>
            </a:r>
            <a:r>
              <a:rPr lang="en-US" altLang="zh-CN" sz="2800" b="1">
                <a:latin typeface="Times New Roman" panose="02020603050405020304" pitchFamily="18" charset="0"/>
                <a:ea typeface="楷体_GB2312"/>
                <a:cs typeface="楷体_GB2312"/>
              </a:rPr>
              <a:t> </a:t>
            </a:r>
            <a:endParaRPr lang="en-US" altLang="zh-CN" sz="2800" b="1">
              <a:latin typeface="Times New Roman" panose="02020603050405020304" pitchFamily="18" charset="0"/>
              <a:ea typeface="楷体_GB2312"/>
              <a:cs typeface="楷体_GB2312"/>
            </a:endParaRPr>
          </a:p>
        </p:txBody>
      </p:sp>
      <p:sp>
        <p:nvSpPr>
          <p:cNvPr id="13490" name="文本框 13489"/>
          <p:cNvSpPr txBox="1">
            <a:spLocks noChangeArrowheads="1"/>
          </p:cNvSpPr>
          <p:nvPr/>
        </p:nvSpPr>
        <p:spPr bwMode="auto">
          <a:xfrm>
            <a:off x="7019925" y="3933825"/>
            <a:ext cx="44291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chemeClr val="hlin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3600">
              <a:solidFill>
                <a:schemeClr val="hlin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491" name="文本框 13490"/>
          <p:cNvSpPr txBox="1">
            <a:spLocks noChangeArrowheads="1"/>
          </p:cNvSpPr>
          <p:nvPr/>
        </p:nvSpPr>
        <p:spPr bwMode="auto">
          <a:xfrm>
            <a:off x="3563938" y="2276475"/>
            <a:ext cx="1287462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chemeClr val="hlin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650</a:t>
            </a:r>
            <a:r>
              <a:rPr lang="en-US" altLang="zh-CN" sz="2800" b="1">
                <a:solidFill>
                  <a:schemeClr val="hlink"/>
                </a:solidFill>
                <a:latin typeface="Times New Roman" panose="02020603050405020304" pitchFamily="18" charset="0"/>
                <a:ea typeface="楷体_GB2312"/>
                <a:cs typeface="楷体_GB2312"/>
              </a:rPr>
              <a:t> </a:t>
            </a:r>
            <a:endParaRPr lang="en-US" altLang="zh-CN" sz="2800" b="1">
              <a:solidFill>
                <a:schemeClr val="hlink"/>
              </a:solidFill>
              <a:latin typeface="Times New Roman" panose="02020603050405020304" pitchFamily="18" charset="0"/>
              <a:ea typeface="楷体_GB2312"/>
              <a:cs typeface="楷体_GB2312"/>
            </a:endParaRPr>
          </a:p>
        </p:txBody>
      </p:sp>
      <p:sp>
        <p:nvSpPr>
          <p:cNvPr id="13492" name="矩形 13491"/>
          <p:cNvSpPr>
            <a:spLocks noChangeArrowheads="1"/>
          </p:cNvSpPr>
          <p:nvPr/>
        </p:nvSpPr>
        <p:spPr bwMode="auto">
          <a:xfrm>
            <a:off x="596900" y="2997200"/>
            <a:ext cx="2032000" cy="17430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3493" name="矩形 13492"/>
          <p:cNvSpPr>
            <a:spLocks noChangeArrowheads="1"/>
          </p:cNvSpPr>
          <p:nvPr/>
        </p:nvSpPr>
        <p:spPr bwMode="auto">
          <a:xfrm>
            <a:off x="3017838" y="2997200"/>
            <a:ext cx="2852737" cy="16700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3494" name="矩形 13493"/>
          <p:cNvSpPr>
            <a:spLocks noChangeArrowheads="1"/>
          </p:cNvSpPr>
          <p:nvPr/>
        </p:nvSpPr>
        <p:spPr bwMode="auto">
          <a:xfrm>
            <a:off x="6083300" y="2636838"/>
            <a:ext cx="2212975" cy="22796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grpSp>
        <p:nvGrpSpPr>
          <p:cNvPr id="23564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3566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探索新知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3567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6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75" grpId="0"/>
      <p:bldP spid="13487" grpId="0"/>
      <p:bldP spid="13488" grpId="0"/>
      <p:bldP spid="13489" grpId="0"/>
      <p:bldP spid="13490" grpId="0"/>
      <p:bldP spid="1349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文本框 2"/>
          <p:cNvSpPr txBox="1">
            <a:spLocks noChangeArrowheads="1"/>
          </p:cNvSpPr>
          <p:nvPr/>
        </p:nvSpPr>
        <p:spPr bwMode="auto">
          <a:xfrm>
            <a:off x="900113" y="2636838"/>
            <a:ext cx="58578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600" dirty="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203×3=             208×7=</a:t>
            </a:r>
            <a:endParaRPr lang="zh-CN" altLang="en-US" sz="3600" dirty="0"/>
          </a:p>
        </p:txBody>
      </p:sp>
      <p:sp>
        <p:nvSpPr>
          <p:cNvPr id="24578" name="文本框 3"/>
          <p:cNvSpPr txBox="1">
            <a:spLocks noChangeArrowheads="1"/>
          </p:cNvSpPr>
          <p:nvPr/>
        </p:nvSpPr>
        <p:spPr bwMode="auto">
          <a:xfrm>
            <a:off x="1046163" y="1820863"/>
            <a:ext cx="46037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自己试着计算一下。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4579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4584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探索新知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4585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916238" y="2708275"/>
            <a:ext cx="2087562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609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227763" y="2609850"/>
            <a:ext cx="20875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1456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1802</Words>
  <Application>WPS 演示</Application>
  <PresentationFormat>全屏显示(4:3)</PresentationFormat>
  <Paragraphs>366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9" baseType="lpstr">
      <vt:lpstr>Arial</vt:lpstr>
      <vt:lpstr>宋体</vt:lpstr>
      <vt:lpstr>Wingdings</vt:lpstr>
      <vt:lpstr>Calibri</vt:lpstr>
      <vt:lpstr>Calibri</vt:lpstr>
      <vt:lpstr>华文楷体</vt:lpstr>
      <vt:lpstr>Candara</vt:lpstr>
      <vt:lpstr>微软雅黑</vt:lpstr>
      <vt:lpstr>黑体</vt:lpstr>
      <vt:lpstr>华文新魏</vt:lpstr>
      <vt:lpstr>Times New Roman</vt:lpstr>
      <vt:lpstr>楷体_GB2312</vt:lpstr>
      <vt:lpstr>新宋体</vt:lpstr>
      <vt:lpstr>楷体_GB2312</vt:lpstr>
      <vt:lpstr>Arial Unicode MS</vt:lpstr>
      <vt:lpstr>Arial Black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Manager>《0×5=?》乘法PPT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219</cp:revision>
  <dcterms:created xsi:type="dcterms:W3CDTF">2015-10-12T13:43:00Z</dcterms:created>
  <dcterms:modified xsi:type="dcterms:W3CDTF">2023-10-31T06:38:31Z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9CCBF4891FC243499ED7AA0A3F3A7077_12</vt:lpwstr>
  </property>
</Properties>
</file>