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71" r:id="rId3"/>
    <p:sldId id="264" r:id="rId4"/>
    <p:sldId id="289" r:id="rId5"/>
    <p:sldId id="316" r:id="rId6"/>
    <p:sldId id="334" r:id="rId7"/>
    <p:sldId id="335" r:id="rId8"/>
    <p:sldId id="317" r:id="rId9"/>
    <p:sldId id="336" r:id="rId10"/>
    <p:sldId id="340" r:id="rId11"/>
    <p:sldId id="337" r:id="rId12"/>
    <p:sldId id="339" r:id="rId13"/>
    <p:sldId id="338" r:id="rId14"/>
    <p:sldId id="293" r:id="rId15"/>
    <p:sldId id="341" r:id="rId16"/>
    <p:sldId id="304" r:id="rId17"/>
    <p:sldId id="342" r:id="rId18"/>
    <p:sldId id="301" r:id="rId19"/>
    <p:sldId id="302" r:id="rId20"/>
    <p:sldId id="303" r:id="rId21"/>
    <p:sldId id="343" r:id="rId22"/>
    <p:sldId id="344" r:id="rId23"/>
    <p:sldId id="307" r:id="rId24"/>
    <p:sldId id="345" r:id="rId25"/>
    <p:sldId id="346" r:id="rId26"/>
    <p:sldId id="347" r:id="rId27"/>
    <p:sldId id="348" r:id="rId28"/>
    <p:sldId id="300" r:id="rId29"/>
  </p:sldIdLst>
  <p:sldSz cx="9144000" cy="6858000" type="screen4x3"/>
  <p:notesSz cx="6858000" cy="9144000"/>
  <p:custDataLst>
    <p:tags r:id="rId3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2" userDrawn="1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232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gs" Target="tags/tag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5DBA4-9032-465F-826C-B318125FD8C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4B55B6-239D-4293-9FA4-D9137485C4B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26150E7-66A7-4778-8772-A3BDB88965B9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wmf"/><Relationship Id="rId1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wmf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wmf"/><Relationship Id="rId1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slideLayout" Target="../slideLayouts/slideLayout2.xml"/><Relationship Id="rId25" Type="http://schemas.openxmlformats.org/officeDocument/2006/relationships/image" Target="../media/image5.png"/><Relationship Id="rId24" Type="http://schemas.openxmlformats.org/officeDocument/2006/relationships/image" Target="../media/image4.png"/><Relationship Id="rId23" Type="http://schemas.openxmlformats.org/officeDocument/2006/relationships/image" Target="../media/image3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582611" y="1340855"/>
            <a:ext cx="394652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第</a:t>
            </a:r>
            <a:r>
              <a:rPr lang="en-US" altLang="zh-CN" sz="3600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单元   乘法</a:t>
            </a:r>
            <a:endParaRPr lang="en-US" altLang="zh-CN" sz="3600" dirty="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华文楷体" panose="02010600040101010101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0" y="2780955"/>
            <a:ext cx="9144000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60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买</a:t>
            </a:r>
            <a:r>
              <a:rPr lang="zh-CN" altLang="en-US" sz="6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矿泉水</a:t>
            </a:r>
            <a:endParaRPr lang="zh-CN" altLang="en-US" sz="6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51" descr="1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1038" y="2097088"/>
            <a:ext cx="3614737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矩形 13333"/>
          <p:cNvSpPr>
            <a:spLocks noChangeArrowheads="1"/>
          </p:cNvSpPr>
          <p:nvPr/>
        </p:nvSpPr>
        <p:spPr bwMode="auto">
          <a:xfrm>
            <a:off x="179388" y="44942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5603" name="文本框 1"/>
          <p:cNvSpPr txBox="1">
            <a:spLocks noChangeArrowheads="1"/>
          </p:cNvSpPr>
          <p:nvPr/>
        </p:nvSpPr>
        <p:spPr bwMode="auto">
          <a:xfrm>
            <a:off x="684213" y="1557338"/>
            <a:ext cx="62944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说一说下图中的信息，再计算。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604" name="同侧圆角矩形 17"/>
          <p:cNvSpPr>
            <a:spLocks noChangeArrowheads="1"/>
          </p:cNvSpPr>
          <p:nvPr/>
        </p:nvSpPr>
        <p:spPr bwMode="auto">
          <a:xfrm>
            <a:off x="539750" y="836613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探索新知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5605" name="直线连接符 21"/>
          <p:cNvSpPr>
            <a:spLocks noChangeShapeType="1"/>
          </p:cNvSpPr>
          <p:nvPr/>
        </p:nvSpPr>
        <p:spPr bwMode="auto">
          <a:xfrm flipV="1">
            <a:off x="555625" y="1479550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364163" y="2276475"/>
            <a:ext cx="2871787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每层能放</a:t>
            </a:r>
            <a:r>
              <a:rPr lang="en-US" altLang="zh-CN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35</a:t>
            </a:r>
            <a:r>
              <a:rPr lang="zh-CN" altLang="en-US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本书，每个书架有</a:t>
            </a:r>
            <a:r>
              <a:rPr lang="en-US" altLang="zh-CN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层，有</a:t>
            </a:r>
            <a:r>
              <a:rPr lang="en-US" altLang="zh-CN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个书架。</a:t>
            </a:r>
            <a:endParaRPr lang="zh-CN" altLang="en-US" sz="3600" dirty="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843213" y="4221163"/>
            <a:ext cx="4965700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35×3×2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=105×2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=210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（本）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答：一共能放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210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本书。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60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51" descr="1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5650" y="2276475"/>
            <a:ext cx="415131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矩形 13333"/>
          <p:cNvSpPr>
            <a:spLocks noChangeArrowheads="1"/>
          </p:cNvSpPr>
          <p:nvPr/>
        </p:nvSpPr>
        <p:spPr bwMode="auto">
          <a:xfrm>
            <a:off x="179388" y="44942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6627" name="文本框 1"/>
          <p:cNvSpPr txBox="1">
            <a:spLocks noChangeArrowheads="1"/>
          </p:cNvSpPr>
          <p:nvPr/>
        </p:nvSpPr>
        <p:spPr bwMode="auto">
          <a:xfrm>
            <a:off x="684213" y="1628775"/>
            <a:ext cx="629443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说一说下图中的信息，再计算。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28" name="同侧圆角矩形 17"/>
          <p:cNvSpPr>
            <a:spLocks noChangeArrowheads="1"/>
          </p:cNvSpPr>
          <p:nvPr/>
        </p:nvSpPr>
        <p:spPr bwMode="auto">
          <a:xfrm>
            <a:off x="539750" y="836613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探索新知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6629" name="直线连接符 21"/>
          <p:cNvSpPr>
            <a:spLocks noChangeShapeType="1"/>
          </p:cNvSpPr>
          <p:nvPr/>
        </p:nvSpPr>
        <p:spPr bwMode="auto">
          <a:xfrm flipV="1">
            <a:off x="555625" y="1479550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076825" y="2276475"/>
            <a:ext cx="3340100" cy="1738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长有</a:t>
            </a:r>
            <a:r>
              <a:rPr lang="en-US" altLang="zh-CN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r>
              <a:rPr lang="zh-CN" altLang="en-US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个，宽有</a:t>
            </a:r>
            <a:r>
              <a:rPr lang="en-US" altLang="zh-CN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个，高有</a:t>
            </a:r>
            <a:r>
              <a:rPr lang="en-US" altLang="zh-CN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个。</a:t>
            </a:r>
            <a:endParaRPr lang="zh-CN" altLang="en-US" sz="3600" dirty="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148263" y="3860800"/>
            <a:ext cx="2573337" cy="1738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12×2×4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=24×4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=96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（个）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492500" y="5661025"/>
            <a:ext cx="46196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答：一共有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96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块积木。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51" descr="1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4213" y="2205038"/>
            <a:ext cx="7799387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矩形 13333"/>
          <p:cNvSpPr>
            <a:spLocks noChangeArrowheads="1"/>
          </p:cNvSpPr>
          <p:nvPr/>
        </p:nvSpPr>
        <p:spPr bwMode="auto">
          <a:xfrm>
            <a:off x="179388" y="44942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7651" name="同侧圆角矩形 17"/>
          <p:cNvSpPr>
            <a:spLocks noChangeArrowheads="1"/>
          </p:cNvSpPr>
          <p:nvPr/>
        </p:nvSpPr>
        <p:spPr bwMode="auto">
          <a:xfrm>
            <a:off x="539750" y="836613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探索新知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7652" name="直线连接符 21"/>
          <p:cNvSpPr>
            <a:spLocks noChangeShapeType="1"/>
          </p:cNvSpPr>
          <p:nvPr/>
        </p:nvSpPr>
        <p:spPr bwMode="auto">
          <a:xfrm flipV="1">
            <a:off x="555625" y="1479550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3" name="文本框 1"/>
          <p:cNvSpPr txBox="1">
            <a:spLocks noChangeArrowheads="1"/>
          </p:cNvSpPr>
          <p:nvPr/>
        </p:nvSpPr>
        <p:spPr bwMode="auto">
          <a:xfrm>
            <a:off x="684213" y="1628775"/>
            <a:ext cx="629443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说一说下图中的信息，再计算。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39750" y="4005263"/>
            <a:ext cx="81534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鸡有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只，鸭的只数是鸡的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倍，鹅的只数是鸭的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倍。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356100" y="4581525"/>
            <a:ext cx="3208338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45×5×2</a:t>
            </a:r>
            <a:endParaRPr lang="en-US" altLang="zh-CN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=225×2</a:t>
            </a:r>
            <a:endParaRPr lang="en-US" altLang="zh-CN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=450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（只）</a:t>
            </a:r>
            <a:endParaRPr lang="zh-CN" alt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656" name="文本框 5"/>
          <p:cNvSpPr txBox="1">
            <a:spLocks noChangeArrowheads="1"/>
          </p:cNvSpPr>
          <p:nvPr/>
        </p:nvSpPr>
        <p:spPr bwMode="auto">
          <a:xfrm>
            <a:off x="827088" y="5661025"/>
            <a:ext cx="338137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答：鹅有</a:t>
            </a: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450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只。</a:t>
            </a:r>
            <a:endParaRPr lang="zh-CN" alt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65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9938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9939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611188" y="40767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9941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矩形 33"/>
          <p:cNvSpPr>
            <a:spLocks noChangeArrowheads="1"/>
          </p:cNvSpPr>
          <p:nvPr/>
        </p:nvSpPr>
        <p:spPr bwMode="auto">
          <a:xfrm>
            <a:off x="611188" y="1773238"/>
            <a:ext cx="8005762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学校书法小组有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18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人，绘画小组的人数是书法小组的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倍，武术小组的人数是书法小组的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倍，武术小组有多少人？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7" name="TextBox 40"/>
          <p:cNvSpPr>
            <a:spLocks noChangeArrowheads="1"/>
          </p:cNvSpPr>
          <p:nvPr/>
        </p:nvSpPr>
        <p:spPr bwMode="auto">
          <a:xfrm>
            <a:off x="755650" y="4725988"/>
            <a:ext cx="7342188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先计算出书法小组的人数，然后再计算武术小组的人数。</a:t>
            </a:r>
            <a:endParaRPr lang="zh-CN" altLang="en-US" sz="3600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14347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9698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9699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611188" y="4076700"/>
            <a:ext cx="23764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9701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矩形 33"/>
          <p:cNvSpPr>
            <a:spLocks noChangeArrowheads="1"/>
          </p:cNvSpPr>
          <p:nvPr/>
        </p:nvSpPr>
        <p:spPr bwMode="auto">
          <a:xfrm>
            <a:off x="611188" y="1773238"/>
            <a:ext cx="8005762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学校书法小组有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18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人，绘画小组的人数是书法小组的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倍，武术小组的人数是书法小组的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倍，武术小组有多少人？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266950" y="4005263"/>
            <a:ext cx="4210050" cy="1738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18×2×3</a:t>
            </a:r>
            <a:endParaRPr lang="en-US" altLang="zh-CN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=36×3</a:t>
            </a:r>
            <a:endParaRPr lang="en-US" altLang="zh-CN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=108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（人</a:t>
            </a: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)</a:t>
            </a:r>
            <a:endParaRPr lang="en-US" altLang="zh-CN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547813" y="5734050"/>
            <a:ext cx="567531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答：武术小组有</a:t>
            </a: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108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人。</a:t>
            </a:r>
            <a:endParaRPr lang="zh-CN" alt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0722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0723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4" name="TextBox 10"/>
          <p:cNvSpPr>
            <a:spLocks noChangeArrowheads="1"/>
          </p:cNvSpPr>
          <p:nvPr/>
        </p:nvSpPr>
        <p:spPr bwMode="auto">
          <a:xfrm>
            <a:off x="900113" y="1844675"/>
            <a:ext cx="7583487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三年级同学去植物园，门票每人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元，平均每个班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42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人，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个班一共要付多少元？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1042988" y="36449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00125" y="4660900"/>
            <a:ext cx="7254875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可以先算出一个班需要多少钱，然后再算出</a:t>
            </a: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个班需要多少钱？</a:t>
            </a:r>
            <a:endParaRPr lang="zh-CN" alt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1746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1747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48" name="TextBox 10"/>
          <p:cNvSpPr>
            <a:spLocks noChangeArrowheads="1"/>
          </p:cNvSpPr>
          <p:nvPr/>
        </p:nvSpPr>
        <p:spPr bwMode="auto">
          <a:xfrm>
            <a:off x="900113" y="1844675"/>
            <a:ext cx="7583487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三年级同学去植物园，门票每人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元，平均每个班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42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人，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个班一共要付多少元？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1042988" y="3644900"/>
            <a:ext cx="23764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44575" y="4221163"/>
            <a:ext cx="7254875" cy="1738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42×5×4</a:t>
            </a:r>
            <a:endParaRPr lang="en-US" alt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=210×4</a:t>
            </a:r>
            <a:endParaRPr lang="en-US" alt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=840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635375" y="5157788"/>
            <a:ext cx="5072063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答：</a:t>
            </a: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个班一共要付</a:t>
            </a: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840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元。</a:t>
            </a:r>
            <a:endParaRPr lang="zh-CN" alt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2" grpId="0"/>
      <p:bldP spid="2" grpId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2771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39750" y="1773238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矩形 10"/>
          <p:cNvSpPr>
            <a:spLocks noChangeArrowheads="1"/>
          </p:cNvSpPr>
          <p:nvPr/>
        </p:nvSpPr>
        <p:spPr bwMode="auto">
          <a:xfrm>
            <a:off x="1120775" y="1763713"/>
            <a:ext cx="7645400" cy="1738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只小兔运萝卜，每只小兔运两筐，每筐重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20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千克，一共运了多少千克萝卜？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1431925" y="3835400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2774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2775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2776" name="对象 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8" name="文本框 1"/>
          <p:cNvSpPr txBox="1">
            <a:spLocks noChangeArrowheads="1"/>
          </p:cNvSpPr>
          <p:nvPr/>
        </p:nvSpPr>
        <p:spPr bwMode="auto">
          <a:xfrm>
            <a:off x="827088" y="3500438"/>
            <a:ext cx="6764337" cy="1190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4×20=80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（千克）</a:t>
            </a:r>
            <a:endParaRPr lang="zh-CN" alt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答：一共运了</a:t>
            </a: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80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千克萝卜。</a:t>
            </a:r>
            <a:endParaRPr lang="zh-CN" alt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3795" name="矩形 10"/>
          <p:cNvSpPr>
            <a:spLocks noChangeArrowheads="1"/>
          </p:cNvSpPr>
          <p:nvPr/>
        </p:nvSpPr>
        <p:spPr bwMode="auto">
          <a:xfrm>
            <a:off x="682625" y="1844675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矩形 2"/>
          <p:cNvSpPr>
            <a:spLocks noChangeArrowheads="1"/>
          </p:cNvSpPr>
          <p:nvPr/>
        </p:nvSpPr>
        <p:spPr bwMode="auto">
          <a:xfrm>
            <a:off x="827088" y="2997200"/>
            <a:ext cx="6662737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因为每只小兔运两筐，所以在计算的时候要乘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，此题只是计算的每只小兔运一筐的重量。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3797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3798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/>
      <p:bldP spid="1843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4819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1188" y="1844675"/>
            <a:ext cx="5048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同侧圆角矩形 12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4821" name="直线连接符 21"/>
          <p:cNvSpPr>
            <a:spLocks noChangeShapeType="1"/>
          </p:cNvSpPr>
          <p:nvPr/>
        </p:nvSpPr>
        <p:spPr bwMode="auto">
          <a:xfrm flipV="1">
            <a:off x="466725" y="162877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4" name="矩形 15"/>
          <p:cNvSpPr>
            <a:spLocks noChangeArrowheads="1"/>
          </p:cNvSpPr>
          <p:nvPr/>
        </p:nvSpPr>
        <p:spPr bwMode="auto">
          <a:xfrm rot="-3301957">
            <a:off x="5608638" y="3548063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4823" name="对象 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363" y="3465513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4" name="矩形 20"/>
          <p:cNvSpPr>
            <a:spLocks noChangeArrowheads="1"/>
          </p:cNvSpPr>
          <p:nvPr/>
        </p:nvSpPr>
        <p:spPr bwMode="auto">
          <a:xfrm rot="-3301957">
            <a:off x="1575594" y="3761581"/>
            <a:ext cx="2236788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4825" name="对象 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3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6" name="文本框 1"/>
          <p:cNvSpPr txBox="1">
            <a:spLocks noChangeArrowheads="1"/>
          </p:cNvSpPr>
          <p:nvPr/>
        </p:nvSpPr>
        <p:spPr bwMode="auto">
          <a:xfrm>
            <a:off x="1044575" y="3573463"/>
            <a:ext cx="38211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4×20=80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（千克）</a:t>
            </a: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540375" y="3189288"/>
            <a:ext cx="2709863" cy="1738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   4×20×2</a:t>
            </a:r>
            <a:endParaRPr lang="en-US" altLang="zh-CN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=80×2</a:t>
            </a:r>
            <a:endParaRPr lang="en-US" altLang="zh-CN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=160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（千克）</a:t>
            </a:r>
            <a:endParaRPr lang="zh-CN" altLang="en-US"/>
          </a:p>
        </p:txBody>
      </p:sp>
      <p:sp>
        <p:nvSpPr>
          <p:cNvPr id="34828" name="矩形 10"/>
          <p:cNvSpPr>
            <a:spLocks noChangeArrowheads="1"/>
          </p:cNvSpPr>
          <p:nvPr/>
        </p:nvSpPr>
        <p:spPr bwMode="auto">
          <a:xfrm>
            <a:off x="1120775" y="1763713"/>
            <a:ext cx="7645400" cy="1738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只小兔运萝卜，每只小兔运两筐，每筐重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20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千克，一共运了多少千克萝卜？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 bldLvl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7410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682625" y="3216275"/>
            <a:ext cx="7561263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能结合具体情境进行估算，并解释估算的过程，逐步培养估算的意识和能力。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理解并掌握连乘式题的运算顺序，并能正确计算。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755735" y="4966607"/>
            <a:ext cx="8137525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逐步培养学生的应用的意</a:t>
            </a:r>
            <a:endParaRPr 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sz="3600" dirty="0" err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识和能力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  <p:bldP spid="8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4"/>
          <p:cNvSpPr txBox="1">
            <a:spLocks noChangeArrowheads="1"/>
          </p:cNvSpPr>
          <p:nvPr/>
        </p:nvSpPr>
        <p:spPr bwMode="auto">
          <a:xfrm>
            <a:off x="466725" y="1700213"/>
            <a:ext cx="357981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5842" name="图片 8" descr="1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87450" y="1773238"/>
            <a:ext cx="7358063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Box 4"/>
          <p:cNvSpPr txBox="1">
            <a:spLocks noChangeArrowheads="1"/>
          </p:cNvSpPr>
          <p:nvPr/>
        </p:nvSpPr>
        <p:spPr bwMode="auto">
          <a:xfrm>
            <a:off x="539750" y="2587625"/>
            <a:ext cx="8320088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⑴每本书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元，估一估，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500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元够买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包书吗？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1187450" y="4941888"/>
            <a:ext cx="6715125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解答：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24×4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比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100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小，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    100×5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500,500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元够了。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845" name="同侧圆角矩形 4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5846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124075" y="3717925"/>
            <a:ext cx="4795838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提示：先估一估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24×4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与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100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的大小。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84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4"/>
          <p:cNvSpPr txBox="1">
            <a:spLocks noChangeArrowheads="1"/>
          </p:cNvSpPr>
          <p:nvPr/>
        </p:nvSpPr>
        <p:spPr bwMode="auto">
          <a:xfrm>
            <a:off x="466725" y="1700213"/>
            <a:ext cx="357981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6866" name="图片 8" descr="1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71550" y="1773238"/>
            <a:ext cx="6507163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Box 4"/>
          <p:cNvSpPr txBox="1">
            <a:spLocks noChangeArrowheads="1"/>
          </p:cNvSpPr>
          <p:nvPr/>
        </p:nvSpPr>
        <p:spPr bwMode="auto">
          <a:xfrm>
            <a:off x="395288" y="2492375"/>
            <a:ext cx="8131175" cy="1738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⑵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每本书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元，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算一算，一共需要多少元？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2195513" y="4581525"/>
            <a:ext cx="287813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24×4×5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1692275" y="5084763"/>
            <a:ext cx="23431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96×5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1692275" y="5589588"/>
            <a:ext cx="24892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480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871" name="同侧圆角矩形 4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6872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403350" y="3357563"/>
            <a:ext cx="649287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提示：先算出每包多少元，再算出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包多少元。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283075" y="5661025"/>
            <a:ext cx="43116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答：一共需要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480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87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7890" name="同侧圆角矩形 4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789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892" name="矩形 2"/>
          <p:cNvSpPr>
            <a:spLocks noChangeArrowheads="1"/>
          </p:cNvSpPr>
          <p:nvPr/>
        </p:nvSpPr>
        <p:spPr bwMode="auto">
          <a:xfrm>
            <a:off x="466725" y="1763713"/>
            <a:ext cx="8137525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兔笼有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层，每层有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个房间，每个房间有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只小兔，一个兔笼有多少只兔子？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11188" y="3644900"/>
            <a:ext cx="70485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提示：先计算出一层有多少个房间。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55650" y="4508500"/>
            <a:ext cx="5705475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3×4×6=72</a:t>
            </a:r>
            <a:r>
              <a:rPr lang="zh-CN" altLang="en-US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（只）</a:t>
            </a:r>
            <a:endParaRPr lang="zh-CN" altLang="en-US" sz="3600" dirty="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答：一个兔笼有</a:t>
            </a:r>
            <a:r>
              <a:rPr lang="en-US" altLang="zh-CN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72</a:t>
            </a:r>
            <a:r>
              <a:rPr lang="zh-CN" altLang="en-US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只兔子。</a:t>
            </a:r>
            <a:endParaRPr lang="zh-CN" altLang="en-US" sz="3600" dirty="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8" name="文本框 6157"/>
          <p:cNvSpPr txBox="1">
            <a:spLocks noChangeArrowheads="1"/>
          </p:cNvSpPr>
          <p:nvPr/>
        </p:nvSpPr>
        <p:spPr bwMode="auto">
          <a:xfrm>
            <a:off x="684213" y="1773238"/>
            <a:ext cx="7681912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桃树48棵，梨树的棵数是桃树的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倍，苹果树的棵数是梨树的2倍，苹果树有多少棵?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684" name="同侧圆角矩形 4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8685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27088" y="3717925"/>
            <a:ext cx="65500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提示：先计算出梨树有多少棵。</a:t>
            </a:r>
            <a:endParaRPr lang="zh-CN" alt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55650" y="4365625"/>
            <a:ext cx="5691188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 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48×3×2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=144×2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=288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（棵）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aphicFrame>
        <p:nvGraphicFramePr>
          <p:cNvPr id="28682" name="Object 10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3200400" y="838200"/>
          <a:ext cx="2743200" cy="518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1" imgW="2743200" imgH="5181600" progId="Equation.3">
                  <p:embed/>
                </p:oleObj>
              </mc:Choice>
              <mc:Fallback>
                <p:oleObj name="" r:id="rId1" imgW="2743200" imgH="5181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838200"/>
                        <a:ext cx="2743200" cy="518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348038" y="5518150"/>
            <a:ext cx="52117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答：苹果树有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288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棵。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68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文本框 10248"/>
          <p:cNvSpPr txBox="1">
            <a:spLocks noChangeArrowheads="1"/>
          </p:cNvSpPr>
          <p:nvPr/>
        </p:nvSpPr>
        <p:spPr bwMode="auto">
          <a:xfrm>
            <a:off x="1293813" y="533400"/>
            <a:ext cx="45878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/>
          </a:p>
        </p:txBody>
      </p:sp>
      <p:grpSp>
        <p:nvGrpSpPr>
          <p:cNvPr id="10312" name="组合 10311"/>
          <p:cNvGrpSpPr/>
          <p:nvPr/>
        </p:nvGrpSpPr>
        <p:grpSpPr bwMode="auto">
          <a:xfrm>
            <a:off x="666750" y="3768725"/>
            <a:ext cx="4191000" cy="381000"/>
            <a:chOff x="672" y="336"/>
            <a:chExt cx="2640" cy="240"/>
          </a:xfrm>
        </p:grpSpPr>
        <p:sp>
          <p:nvSpPr>
            <p:cNvPr id="41004" name="文本框 10312"/>
            <p:cNvSpPr txBox="1">
              <a:spLocks noChangeArrowheads="1"/>
            </p:cNvSpPr>
            <p:nvPr/>
          </p:nvSpPr>
          <p:spPr bwMode="auto">
            <a:xfrm>
              <a:off x="672" y="336"/>
              <a:ext cx="2640" cy="2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endParaRPr lang="zh-CN" altLang="zh-CN"/>
            </a:p>
          </p:txBody>
        </p:sp>
        <p:sp>
          <p:nvSpPr>
            <p:cNvPr id="41005" name="直接连接符 10313"/>
            <p:cNvSpPr>
              <a:spLocks noChangeShapeType="1"/>
            </p:cNvSpPr>
            <p:nvPr/>
          </p:nvSpPr>
          <p:spPr bwMode="auto">
            <a:xfrm>
              <a:off x="864" y="576"/>
              <a:ext cx="81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06" name="直接连接符 10314"/>
            <p:cNvSpPr>
              <a:spLocks noChangeShapeType="1"/>
            </p:cNvSpPr>
            <p:nvPr/>
          </p:nvSpPr>
          <p:spPr bwMode="auto">
            <a:xfrm flipH="1">
              <a:off x="864" y="384"/>
              <a:ext cx="0" cy="19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07" name="直接连接符 10315"/>
            <p:cNvSpPr>
              <a:spLocks noChangeShapeType="1"/>
            </p:cNvSpPr>
            <p:nvPr/>
          </p:nvSpPr>
          <p:spPr bwMode="auto">
            <a:xfrm flipH="1">
              <a:off x="1680" y="384"/>
              <a:ext cx="0" cy="19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17" name="组合 10316"/>
          <p:cNvGrpSpPr/>
          <p:nvPr/>
        </p:nvGrpSpPr>
        <p:grpSpPr bwMode="auto">
          <a:xfrm>
            <a:off x="1962150" y="3768725"/>
            <a:ext cx="4191000" cy="381000"/>
            <a:chOff x="672" y="336"/>
            <a:chExt cx="2640" cy="240"/>
          </a:xfrm>
        </p:grpSpPr>
        <p:sp>
          <p:nvSpPr>
            <p:cNvPr id="41000" name="文本框 10317"/>
            <p:cNvSpPr txBox="1">
              <a:spLocks noChangeArrowheads="1"/>
            </p:cNvSpPr>
            <p:nvPr/>
          </p:nvSpPr>
          <p:spPr bwMode="auto">
            <a:xfrm>
              <a:off x="672" y="336"/>
              <a:ext cx="2640" cy="2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endParaRPr lang="zh-CN" altLang="zh-CN"/>
            </a:p>
          </p:txBody>
        </p:sp>
        <p:sp>
          <p:nvSpPr>
            <p:cNvPr id="41001" name="直接连接符 10318"/>
            <p:cNvSpPr>
              <a:spLocks noChangeShapeType="1"/>
            </p:cNvSpPr>
            <p:nvPr/>
          </p:nvSpPr>
          <p:spPr bwMode="auto">
            <a:xfrm>
              <a:off x="864" y="576"/>
              <a:ext cx="81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02" name="直接连接符 10319"/>
            <p:cNvSpPr>
              <a:spLocks noChangeShapeType="1"/>
            </p:cNvSpPr>
            <p:nvPr/>
          </p:nvSpPr>
          <p:spPr bwMode="auto">
            <a:xfrm flipH="1">
              <a:off x="864" y="384"/>
              <a:ext cx="0" cy="19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03" name="直接连接符 10320"/>
            <p:cNvSpPr>
              <a:spLocks noChangeShapeType="1"/>
            </p:cNvSpPr>
            <p:nvPr/>
          </p:nvSpPr>
          <p:spPr bwMode="auto">
            <a:xfrm flipH="1">
              <a:off x="1680" y="384"/>
              <a:ext cx="0" cy="19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22" name="组合 10321"/>
          <p:cNvGrpSpPr/>
          <p:nvPr/>
        </p:nvGrpSpPr>
        <p:grpSpPr bwMode="auto">
          <a:xfrm>
            <a:off x="3259138" y="3768725"/>
            <a:ext cx="4191000" cy="381000"/>
            <a:chOff x="672" y="336"/>
            <a:chExt cx="2640" cy="240"/>
          </a:xfrm>
        </p:grpSpPr>
        <p:sp>
          <p:nvSpPr>
            <p:cNvPr id="40996" name="文本框 10322"/>
            <p:cNvSpPr txBox="1">
              <a:spLocks noChangeArrowheads="1"/>
            </p:cNvSpPr>
            <p:nvPr/>
          </p:nvSpPr>
          <p:spPr bwMode="auto">
            <a:xfrm>
              <a:off x="672" y="336"/>
              <a:ext cx="2640" cy="2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endParaRPr lang="zh-CN" altLang="zh-CN"/>
            </a:p>
          </p:txBody>
        </p:sp>
        <p:sp>
          <p:nvSpPr>
            <p:cNvPr id="40997" name="直接连接符 10323"/>
            <p:cNvSpPr>
              <a:spLocks noChangeShapeType="1"/>
            </p:cNvSpPr>
            <p:nvPr/>
          </p:nvSpPr>
          <p:spPr bwMode="auto">
            <a:xfrm>
              <a:off x="864" y="576"/>
              <a:ext cx="81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8" name="直接连接符 10324"/>
            <p:cNvSpPr>
              <a:spLocks noChangeShapeType="1"/>
            </p:cNvSpPr>
            <p:nvPr/>
          </p:nvSpPr>
          <p:spPr bwMode="auto">
            <a:xfrm flipH="1">
              <a:off x="864" y="384"/>
              <a:ext cx="0" cy="19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9" name="直接连接符 10325"/>
            <p:cNvSpPr>
              <a:spLocks noChangeShapeType="1"/>
            </p:cNvSpPr>
            <p:nvPr/>
          </p:nvSpPr>
          <p:spPr bwMode="auto">
            <a:xfrm flipH="1">
              <a:off x="1680" y="384"/>
              <a:ext cx="0" cy="19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352" name="文本框 10351"/>
          <p:cNvSpPr txBox="1">
            <a:spLocks noChangeArrowheads="1"/>
          </p:cNvSpPr>
          <p:nvPr/>
        </p:nvSpPr>
        <p:spPr bwMode="auto">
          <a:xfrm>
            <a:off x="900113" y="2852738"/>
            <a:ext cx="17526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 b="1">
                <a:latin typeface="华文新魏" panose="02010800040101010101" pitchFamily="2" charset="-122"/>
                <a:ea typeface="华文新魏" panose="02010800040101010101" pitchFamily="2" charset="-122"/>
              </a:rPr>
              <a:t>鸭</a:t>
            </a:r>
            <a:endParaRPr lang="zh-CN" altLang="en-US" sz="40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354" name="文本框 10353"/>
          <p:cNvSpPr txBox="1">
            <a:spLocks noChangeArrowheads="1"/>
          </p:cNvSpPr>
          <p:nvPr/>
        </p:nvSpPr>
        <p:spPr bwMode="auto">
          <a:xfrm>
            <a:off x="900113" y="4437063"/>
            <a:ext cx="23622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鹅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356" name="文本框 10355"/>
          <p:cNvSpPr txBox="1">
            <a:spLocks noChangeArrowheads="1"/>
          </p:cNvSpPr>
          <p:nvPr/>
        </p:nvSpPr>
        <p:spPr bwMode="auto">
          <a:xfrm>
            <a:off x="4356100" y="4437063"/>
            <a:ext cx="15240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倍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40968" name="组合 10408"/>
          <p:cNvGrpSpPr/>
          <p:nvPr/>
        </p:nvGrpSpPr>
        <p:grpSpPr bwMode="auto">
          <a:xfrm>
            <a:off x="755650" y="1917700"/>
            <a:ext cx="3160713" cy="1054100"/>
            <a:chOff x="384" y="192"/>
            <a:chExt cx="2688" cy="970"/>
          </a:xfrm>
        </p:grpSpPr>
        <p:grpSp>
          <p:nvGrpSpPr>
            <p:cNvPr id="40988" name="组合 10374"/>
            <p:cNvGrpSpPr/>
            <p:nvPr/>
          </p:nvGrpSpPr>
          <p:grpSpPr bwMode="auto">
            <a:xfrm>
              <a:off x="384" y="192"/>
              <a:ext cx="2688" cy="970"/>
              <a:chOff x="384" y="192"/>
              <a:chExt cx="2688" cy="970"/>
            </a:xfrm>
          </p:grpSpPr>
          <p:grpSp>
            <p:nvGrpSpPr>
              <p:cNvPr id="40990" name="组合 10259"/>
              <p:cNvGrpSpPr/>
              <p:nvPr/>
            </p:nvGrpSpPr>
            <p:grpSpPr bwMode="auto">
              <a:xfrm>
                <a:off x="432" y="720"/>
                <a:ext cx="2640" cy="442"/>
                <a:chOff x="672" y="336"/>
                <a:chExt cx="2640" cy="442"/>
              </a:xfrm>
            </p:grpSpPr>
            <p:sp>
              <p:nvSpPr>
                <p:cNvPr id="40992" name="文本框 10244"/>
                <p:cNvSpPr txBox="1">
                  <a:spLocks noChangeArrowheads="1"/>
                </p:cNvSpPr>
                <p:nvPr/>
              </p:nvSpPr>
              <p:spPr bwMode="auto">
                <a:xfrm>
                  <a:off x="672" y="336"/>
                  <a:ext cx="2640" cy="4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buFont typeface="Arial" panose="020B0604020202020204" pitchFamily="34" charset="0"/>
                    <a:buNone/>
                  </a:pPr>
                  <a:endParaRPr lang="zh-CN" altLang="zh-CN" sz="4000"/>
                </a:p>
              </p:txBody>
            </p:sp>
            <p:sp>
              <p:nvSpPr>
                <p:cNvPr id="40993" name="直接连接符 10245"/>
                <p:cNvSpPr>
                  <a:spLocks noChangeShapeType="1"/>
                </p:cNvSpPr>
                <p:nvPr/>
              </p:nvSpPr>
              <p:spPr bwMode="auto">
                <a:xfrm>
                  <a:off x="864" y="576"/>
                  <a:ext cx="816" cy="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0994" name="直接连接符 10249"/>
                <p:cNvSpPr>
                  <a:spLocks noChangeShapeType="1"/>
                </p:cNvSpPr>
                <p:nvPr/>
              </p:nvSpPr>
              <p:spPr bwMode="auto">
                <a:xfrm flipH="1">
                  <a:off x="864" y="384"/>
                  <a:ext cx="0" cy="19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0995" name="直接连接符 10250"/>
                <p:cNvSpPr>
                  <a:spLocks noChangeShapeType="1"/>
                </p:cNvSpPr>
                <p:nvPr/>
              </p:nvSpPr>
              <p:spPr bwMode="auto">
                <a:xfrm flipH="1">
                  <a:off x="1680" y="384"/>
                  <a:ext cx="0" cy="19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40991" name="文本框 10352"/>
              <p:cNvSpPr txBox="1">
                <a:spLocks noChangeArrowheads="1"/>
              </p:cNvSpPr>
              <p:nvPr/>
            </p:nvSpPr>
            <p:spPr bwMode="auto">
              <a:xfrm>
                <a:off x="384" y="192"/>
                <a:ext cx="1248" cy="64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zh-CN" altLang="en-US" sz="400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鸡</a:t>
                </a:r>
                <a:endParaRPr lang="zh-CN" altLang="en-US" sz="400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sp>
          <p:nvSpPr>
            <p:cNvPr id="40989" name="文本框 10356"/>
            <p:cNvSpPr txBox="1">
              <a:spLocks noChangeArrowheads="1"/>
            </p:cNvSpPr>
            <p:nvPr/>
          </p:nvSpPr>
          <p:spPr bwMode="auto">
            <a:xfrm>
              <a:off x="869" y="365"/>
              <a:ext cx="1104" cy="5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3600" b="1">
                  <a:latin typeface="华文新魏" panose="02010800040101010101" pitchFamily="2" charset="-122"/>
                  <a:ea typeface="华文新魏" panose="02010800040101010101" pitchFamily="2" charset="-122"/>
                </a:rPr>
                <a:t>34</a:t>
              </a:r>
              <a:r>
                <a:rPr lang="zh-CN" altLang="en-US" sz="3600" b="1">
                  <a:latin typeface="华文新魏" panose="02010800040101010101" pitchFamily="2" charset="-122"/>
                  <a:ea typeface="华文新魏" panose="02010800040101010101" pitchFamily="2" charset="-122"/>
                </a:rPr>
                <a:t>只</a:t>
              </a:r>
              <a:endParaRPr lang="zh-CN" altLang="en-US" sz="3600" b="1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10355" name="文本框 10354"/>
          <p:cNvSpPr txBox="1">
            <a:spLocks noChangeArrowheads="1"/>
          </p:cNvSpPr>
          <p:nvPr/>
        </p:nvSpPr>
        <p:spPr bwMode="auto">
          <a:xfrm>
            <a:off x="2482850" y="2997200"/>
            <a:ext cx="16764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倍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0365" name="组合 10364"/>
          <p:cNvGrpSpPr/>
          <p:nvPr/>
        </p:nvGrpSpPr>
        <p:grpSpPr bwMode="auto">
          <a:xfrm>
            <a:off x="1025525" y="3286125"/>
            <a:ext cx="3736975" cy="565150"/>
            <a:chOff x="839" y="696"/>
            <a:chExt cx="2404" cy="408"/>
          </a:xfrm>
        </p:grpSpPr>
        <p:sp>
          <p:nvSpPr>
            <p:cNvPr id="40986" name="直接连接符 10358"/>
            <p:cNvSpPr>
              <a:spLocks noChangeShapeType="1"/>
            </p:cNvSpPr>
            <p:nvPr/>
          </p:nvSpPr>
          <p:spPr bwMode="auto">
            <a:xfrm flipV="1">
              <a:off x="839" y="696"/>
              <a:ext cx="862" cy="40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87" name="直接连接符 10359"/>
            <p:cNvSpPr>
              <a:spLocks noChangeShapeType="1"/>
            </p:cNvSpPr>
            <p:nvPr/>
          </p:nvSpPr>
          <p:spPr bwMode="auto">
            <a:xfrm>
              <a:off x="2472" y="696"/>
              <a:ext cx="771" cy="408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64" name="组合 10363"/>
          <p:cNvGrpSpPr/>
          <p:nvPr/>
        </p:nvGrpSpPr>
        <p:grpSpPr bwMode="auto">
          <a:xfrm>
            <a:off x="827088" y="4941888"/>
            <a:ext cx="7885112" cy="1008062"/>
            <a:chOff x="793" y="1344"/>
            <a:chExt cx="4967" cy="635"/>
          </a:xfrm>
        </p:grpSpPr>
        <p:sp>
          <p:nvSpPr>
            <p:cNvPr id="40984" name="直接连接符 10360"/>
            <p:cNvSpPr>
              <a:spLocks noChangeShapeType="1"/>
            </p:cNvSpPr>
            <p:nvPr/>
          </p:nvSpPr>
          <p:spPr bwMode="auto">
            <a:xfrm flipV="1">
              <a:off x="793" y="1344"/>
              <a:ext cx="2178" cy="63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85" name="直接连接符 10361"/>
            <p:cNvSpPr>
              <a:spLocks noChangeShapeType="1"/>
            </p:cNvSpPr>
            <p:nvPr/>
          </p:nvSpPr>
          <p:spPr bwMode="auto">
            <a:xfrm flipH="1" flipV="1">
              <a:off x="4059" y="1344"/>
              <a:ext cx="1701" cy="63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95" name="组合 10394"/>
          <p:cNvGrpSpPr/>
          <p:nvPr/>
        </p:nvGrpSpPr>
        <p:grpSpPr bwMode="auto">
          <a:xfrm>
            <a:off x="900113" y="5864225"/>
            <a:ext cx="3886200" cy="304800"/>
            <a:chOff x="576" y="1920"/>
            <a:chExt cx="2448" cy="192"/>
          </a:xfrm>
        </p:grpSpPr>
        <p:sp>
          <p:nvSpPr>
            <p:cNvPr id="40981" name="直接连接符 10387"/>
            <p:cNvSpPr>
              <a:spLocks noChangeShapeType="1"/>
            </p:cNvSpPr>
            <p:nvPr/>
          </p:nvSpPr>
          <p:spPr bwMode="auto">
            <a:xfrm>
              <a:off x="576" y="2064"/>
              <a:ext cx="244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82" name="直接连接符 10388"/>
            <p:cNvSpPr>
              <a:spLocks noChangeShapeType="1"/>
            </p:cNvSpPr>
            <p:nvPr/>
          </p:nvSpPr>
          <p:spPr bwMode="auto">
            <a:xfrm>
              <a:off x="576" y="1920"/>
              <a:ext cx="0" cy="144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83" name="直接连接符 10393"/>
            <p:cNvSpPr>
              <a:spLocks noChangeShapeType="1"/>
            </p:cNvSpPr>
            <p:nvPr/>
          </p:nvSpPr>
          <p:spPr bwMode="auto">
            <a:xfrm>
              <a:off x="3024" y="1968"/>
              <a:ext cx="0" cy="144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96" name="组合 10395"/>
          <p:cNvGrpSpPr/>
          <p:nvPr/>
        </p:nvGrpSpPr>
        <p:grpSpPr bwMode="auto">
          <a:xfrm>
            <a:off x="4759325" y="5859463"/>
            <a:ext cx="3886200" cy="304800"/>
            <a:chOff x="576" y="1920"/>
            <a:chExt cx="2448" cy="192"/>
          </a:xfrm>
        </p:grpSpPr>
        <p:sp>
          <p:nvSpPr>
            <p:cNvPr id="40978" name="直接连接符 10396"/>
            <p:cNvSpPr>
              <a:spLocks noChangeShapeType="1"/>
            </p:cNvSpPr>
            <p:nvPr/>
          </p:nvSpPr>
          <p:spPr bwMode="auto">
            <a:xfrm>
              <a:off x="576" y="2064"/>
              <a:ext cx="244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79" name="直接连接符 10397"/>
            <p:cNvSpPr>
              <a:spLocks noChangeShapeType="1"/>
            </p:cNvSpPr>
            <p:nvPr/>
          </p:nvSpPr>
          <p:spPr bwMode="auto">
            <a:xfrm>
              <a:off x="576" y="1920"/>
              <a:ext cx="0" cy="144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80" name="直接连接符 10398"/>
            <p:cNvSpPr>
              <a:spLocks noChangeShapeType="1"/>
            </p:cNvSpPr>
            <p:nvPr/>
          </p:nvSpPr>
          <p:spPr bwMode="auto">
            <a:xfrm>
              <a:off x="3024" y="1968"/>
              <a:ext cx="0" cy="144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974" name="同侧圆角矩形 4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40975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976" name="文本框 1"/>
          <p:cNvSpPr txBox="1">
            <a:spLocks noChangeArrowheads="1"/>
          </p:cNvSpPr>
          <p:nvPr/>
        </p:nvSpPr>
        <p:spPr bwMode="auto">
          <a:xfrm>
            <a:off x="466725" y="1628775"/>
            <a:ext cx="515938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097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3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10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3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10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/>
      <p:bldP spid="10352" grpId="0"/>
      <p:bldP spid="10354" grpId="0"/>
      <p:bldP spid="10356" grpId="0"/>
      <p:bldP spid="1035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同侧圆角矩形 4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41986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55650" y="2133600"/>
            <a:ext cx="76104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提示：先计算出鸭有多少只。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55650" y="3141663"/>
            <a:ext cx="42640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124075" y="3429000"/>
            <a:ext cx="2613025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      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34×3×2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=102×2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=204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（只）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199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图片 23557" descr="1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060700" y="1125538"/>
            <a:ext cx="4953000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文本框 23559"/>
          <p:cNvSpPr txBox="1">
            <a:spLocks noChangeArrowheads="1"/>
          </p:cNvSpPr>
          <p:nvPr/>
        </p:nvSpPr>
        <p:spPr bwMode="auto">
          <a:xfrm>
            <a:off x="468313" y="2708275"/>
            <a:ext cx="7750175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乒乓球每个2元，买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袋乒乓球要用多少元？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565" name="文本框 23564"/>
          <p:cNvSpPr txBox="1">
            <a:spLocks noChangeArrowheads="1"/>
          </p:cNvSpPr>
          <p:nvPr/>
        </p:nvSpPr>
        <p:spPr bwMode="auto">
          <a:xfrm>
            <a:off x="611188" y="3789363"/>
            <a:ext cx="78041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提示：先计算出一袋乒乓球多少元钱。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3012" name="同侧圆角矩形 4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4301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44575" y="4581525"/>
            <a:ext cx="6115050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 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5×2×6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=10×6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=60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1751" name="文本框 2"/>
          <p:cNvSpPr txBox="1">
            <a:spLocks noChangeArrowheads="1"/>
          </p:cNvSpPr>
          <p:nvPr/>
        </p:nvSpPr>
        <p:spPr bwMode="auto">
          <a:xfrm>
            <a:off x="3419475" y="5084763"/>
            <a:ext cx="4652963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答：买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袋乒乓球要用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60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301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/>
      <p:bldP spid="23565" grpId="0"/>
      <p:bldP spid="2" grpId="0"/>
      <p:bldP spid="3175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44034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44035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466725" y="5113338"/>
            <a:ext cx="8281988" cy="749300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2.解决问题之前，可以先估算一下。</a:t>
            </a:r>
            <a:endParaRPr lang="zh-CN" altLang="en-US" sz="3600" dirty="0"/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44042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44043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44038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44040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41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466725" y="3284538"/>
            <a:ext cx="8281988" cy="1189037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进行连乘计算时，要按照从左到右的顺序计算。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7172" name="Text Box 3"/>
          <p:cNvSpPr>
            <a:spLocks noChangeArrowheads="1"/>
          </p:cNvSpPr>
          <p:nvPr/>
        </p:nvSpPr>
        <p:spPr bwMode="auto">
          <a:xfrm>
            <a:off x="611188" y="1700213"/>
            <a:ext cx="45545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计算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73" name="Text Box 4"/>
          <p:cNvSpPr>
            <a:spLocks noChangeArrowheads="1"/>
          </p:cNvSpPr>
          <p:nvPr/>
        </p:nvSpPr>
        <p:spPr bwMode="auto">
          <a:xfrm>
            <a:off x="1044575" y="2349500"/>
            <a:ext cx="3644900" cy="3141663"/>
          </a:xfrm>
          <a:prstGeom prst="roundRect">
            <a:avLst>
              <a:gd name="adj" fmla="val 16667"/>
            </a:avLst>
          </a:prstGeom>
          <a:blipFill dpi="0" rotWithShape="1">
            <a:blip r:embed="rId1"/>
            <a:srcRect/>
            <a:tile tx="0" ty="0" sx="100000" sy="100000" flip="none" algn="tl"/>
          </a:blipFill>
          <a:ln w="9525">
            <a:noFill/>
            <a:round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1F0C6E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25×5=</a:t>
            </a:r>
            <a:endParaRPr lang="en-US" altLang="zh-CN" sz="3600">
              <a:solidFill>
                <a:srgbClr val="1F0C6E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1F0C6E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136×2=</a:t>
            </a:r>
            <a:endParaRPr lang="en-US" altLang="zh-CN" sz="3600">
              <a:solidFill>
                <a:srgbClr val="1F0C6E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1F0C6E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0×56=</a:t>
            </a:r>
            <a:endParaRPr lang="en-US" altLang="zh-CN" sz="3600">
              <a:solidFill>
                <a:srgbClr val="1F0C6E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1F0C6E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140×3=</a:t>
            </a:r>
            <a:endParaRPr lang="en-US" altLang="zh-CN" sz="3600">
              <a:solidFill>
                <a:srgbClr val="1F0C6E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1F0C6E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106×5=</a:t>
            </a:r>
            <a:endParaRPr lang="en-US" altLang="zh-CN" sz="3600">
              <a:solidFill>
                <a:srgbClr val="1F0C6E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同侧圆角矩形 9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复习导入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18438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71775" y="2420938"/>
            <a:ext cx="12938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125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843213" y="3068638"/>
            <a:ext cx="12938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272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700338" y="3644900"/>
            <a:ext cx="1293812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916238" y="4221163"/>
            <a:ext cx="12938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420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916238" y="4725988"/>
            <a:ext cx="12938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530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/>
      <p:bldP spid="7173" grpId="0" bldLvl="0" animBg="1"/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563930" y="344958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9457" name="组合 31"/>
          <p:cNvGrpSpPr/>
          <p:nvPr/>
        </p:nvGrpSpPr>
        <p:grpSpPr bwMode="auto">
          <a:xfrm>
            <a:off x="684213" y="1773238"/>
            <a:ext cx="7488237" cy="2197100"/>
            <a:chOff x="633759" y="1492760"/>
            <a:chExt cx="8034528" cy="2706624"/>
          </a:xfrm>
        </p:grpSpPr>
        <p:pic>
          <p:nvPicPr>
            <p:cNvPr id="19465" name="Picture 28"/>
            <p:cNvPicPr>
              <a:picLocks noChangeAspect="1" noChangeArrowheads="1"/>
            </p:cNvPicPr>
            <p:nvPr/>
          </p:nvPicPr>
          <p:blipFill>
            <a:blip r:embed="rId23" cstate="email"/>
            <a:srcRect/>
            <a:stretch>
              <a:fillRect/>
            </a:stretch>
          </p:blipFill>
          <p:spPr bwMode="auto">
            <a:xfrm>
              <a:off x="633759" y="1492760"/>
              <a:ext cx="8034528" cy="270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Box 28"/>
            <p:cNvSpPr txBox="1"/>
            <p:nvPr/>
          </p:nvSpPr>
          <p:spPr>
            <a:xfrm rot="495267">
              <a:off x="5534191" y="3501215"/>
              <a:ext cx="899349" cy="56127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altLang="zh-CN" sz="2400" spc="-300" dirty="0">
                  <a:latin typeface="Arial" panose="020B0604020202020204" pitchFamily="34" charset="0"/>
                  <a:ea typeface="宋体" panose="02010600030101010101" pitchFamily="2" charset="-122"/>
                </a:rPr>
                <a:t>24</a:t>
              </a:r>
              <a:r>
                <a:rPr lang="zh-CN" altLang="en-US" sz="2400" spc="-300" dirty="0">
                  <a:latin typeface="Arial" panose="020B0604020202020204" pitchFamily="34" charset="0"/>
                  <a:ea typeface="宋体" panose="02010600030101010101" pitchFamily="2" charset="-122"/>
                </a:rPr>
                <a:t>瓶</a:t>
              </a:r>
              <a:endParaRPr lang="zh-CN" altLang="en-US" sz="2400" spc="-3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19458" name="图片 32" descr="8.png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971550" y="1844675"/>
            <a:ext cx="281622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图片 33" descr="9.png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6372225" y="1412875"/>
            <a:ext cx="21526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539750" y="4221163"/>
            <a:ext cx="80787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算一算，张老师买矿泉水共花多少钱？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9461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1946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1946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31"/>
          <p:cNvGrpSpPr/>
          <p:nvPr/>
        </p:nvGrpSpPr>
        <p:grpSpPr bwMode="auto">
          <a:xfrm>
            <a:off x="684213" y="1773238"/>
            <a:ext cx="7488237" cy="2197100"/>
            <a:chOff x="633759" y="1492760"/>
            <a:chExt cx="8034528" cy="2706624"/>
          </a:xfrm>
        </p:grpSpPr>
        <p:pic>
          <p:nvPicPr>
            <p:cNvPr id="20490" name="Picture 28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633759" y="1492760"/>
              <a:ext cx="8034528" cy="270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Box 28"/>
            <p:cNvSpPr txBox="1"/>
            <p:nvPr/>
          </p:nvSpPr>
          <p:spPr>
            <a:xfrm rot="495267">
              <a:off x="5534191" y="3501215"/>
              <a:ext cx="899349" cy="56127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altLang="zh-CN" sz="2400" spc="-300" dirty="0">
                  <a:latin typeface="Arial" panose="020B0604020202020204" pitchFamily="34" charset="0"/>
                  <a:ea typeface="宋体" panose="02010600030101010101" pitchFamily="2" charset="-122"/>
                </a:rPr>
                <a:t>24</a:t>
              </a:r>
              <a:r>
                <a:rPr lang="zh-CN" altLang="en-US" sz="2400" spc="-300" dirty="0">
                  <a:latin typeface="Arial" panose="020B0604020202020204" pitchFamily="34" charset="0"/>
                  <a:ea typeface="宋体" panose="02010600030101010101" pitchFamily="2" charset="-122"/>
                </a:rPr>
                <a:t>瓶</a:t>
              </a:r>
              <a:endParaRPr lang="zh-CN" altLang="en-US" sz="2400" spc="-3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20482" name="图片 32" descr="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44675"/>
            <a:ext cx="281622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图片 33" descr="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1412875"/>
            <a:ext cx="21526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2266950" y="4221163"/>
            <a:ext cx="45577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估一估，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150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元够吗？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0485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048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8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979613" y="4868863"/>
            <a:ext cx="5091112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24×2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比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小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50×3=150</a:t>
            </a:r>
            <a:r>
              <a:rPr lang="zh-CN" altLang="en-US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，</a:t>
            </a:r>
            <a:r>
              <a:rPr lang="en-US" altLang="zh-CN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元够了。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48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组合 31"/>
          <p:cNvGrpSpPr/>
          <p:nvPr/>
        </p:nvGrpSpPr>
        <p:grpSpPr bwMode="auto">
          <a:xfrm>
            <a:off x="611188" y="1846263"/>
            <a:ext cx="7391400" cy="1993900"/>
            <a:chOff x="633759" y="1492760"/>
            <a:chExt cx="8034528" cy="2706624"/>
          </a:xfrm>
        </p:grpSpPr>
        <p:pic>
          <p:nvPicPr>
            <p:cNvPr id="21520" name="Picture 28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633759" y="1492760"/>
              <a:ext cx="8034528" cy="270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Box 28"/>
            <p:cNvSpPr txBox="1"/>
            <p:nvPr/>
          </p:nvSpPr>
          <p:spPr>
            <a:xfrm rot="495267">
              <a:off x="5534545" y="3501178"/>
              <a:ext cx="899052" cy="6206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altLang="zh-CN" sz="2400" spc="-300" dirty="0">
                  <a:latin typeface="Arial" panose="020B0604020202020204" pitchFamily="34" charset="0"/>
                  <a:ea typeface="宋体" panose="02010600030101010101" pitchFamily="2" charset="-122"/>
                </a:rPr>
                <a:t>24</a:t>
              </a:r>
              <a:r>
                <a:rPr lang="zh-CN" altLang="en-US" sz="2400" spc="-300" dirty="0">
                  <a:latin typeface="Arial" panose="020B0604020202020204" pitchFamily="34" charset="0"/>
                  <a:ea typeface="宋体" panose="02010600030101010101" pitchFamily="2" charset="-122"/>
                </a:rPr>
                <a:t>瓶</a:t>
              </a:r>
              <a:endParaRPr lang="zh-CN" altLang="en-US" sz="2400" spc="-3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21506" name="图片 32" descr="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44675"/>
            <a:ext cx="281622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图片 33" descr="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701800"/>
            <a:ext cx="21526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684213" y="4652963"/>
            <a:ext cx="38735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24×3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72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684213" y="5302250"/>
            <a:ext cx="416083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72×2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144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827088" y="5157788"/>
            <a:ext cx="11525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684213" y="5734050"/>
            <a:ext cx="72644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答：张老师买矿泉水共花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144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元。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1512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151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1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11188" y="4005263"/>
            <a:ext cx="81454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算一算，张老师买矿泉水共花多少钱？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 bwMode="auto">
          <a:xfrm>
            <a:off x="4211638" y="4603750"/>
            <a:ext cx="4545012" cy="1130300"/>
            <a:chOff x="6633" y="7101"/>
            <a:chExt cx="6351" cy="1994"/>
          </a:xfrm>
        </p:grpSpPr>
        <p:sp>
          <p:nvSpPr>
            <p:cNvPr id="21516" name="文本框 3"/>
            <p:cNvSpPr txBox="1">
              <a:spLocks noChangeArrowheads="1"/>
            </p:cNvSpPr>
            <p:nvPr/>
          </p:nvSpPr>
          <p:spPr bwMode="auto">
            <a:xfrm>
              <a:off x="7314" y="7442"/>
              <a:ext cx="5670" cy="9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rgbClr val="00B0F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先算一箱多少元钱？</a:t>
              </a:r>
              <a:endParaRPr lang="zh-CN" altLang="en-US" sz="32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5" name="云形标注 4"/>
            <p:cNvSpPr/>
            <p:nvPr/>
          </p:nvSpPr>
          <p:spPr>
            <a:xfrm>
              <a:off x="6633" y="7101"/>
              <a:ext cx="5859" cy="1994"/>
            </a:xfrm>
            <a:prstGeom prst="cloudCallou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  <p:sp>
        <p:nvSpPr>
          <p:cNvPr id="2151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51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31"/>
          <p:cNvGrpSpPr/>
          <p:nvPr/>
        </p:nvGrpSpPr>
        <p:grpSpPr bwMode="auto">
          <a:xfrm>
            <a:off x="539750" y="1701800"/>
            <a:ext cx="7416800" cy="1765300"/>
            <a:chOff x="633759" y="1492760"/>
            <a:chExt cx="8034528" cy="2709039"/>
          </a:xfrm>
        </p:grpSpPr>
        <p:pic>
          <p:nvPicPr>
            <p:cNvPr id="22544" name="Picture 28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633759" y="1492760"/>
              <a:ext cx="8034528" cy="270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Box 28"/>
            <p:cNvSpPr txBox="1"/>
            <p:nvPr/>
          </p:nvSpPr>
          <p:spPr>
            <a:xfrm rot="495267">
              <a:off x="5534959" y="3500177"/>
              <a:ext cx="899414" cy="70162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altLang="zh-CN" sz="2400" spc="-300" dirty="0">
                  <a:latin typeface="Arial" panose="020B0604020202020204" pitchFamily="34" charset="0"/>
                  <a:ea typeface="宋体" panose="02010600030101010101" pitchFamily="2" charset="-122"/>
                </a:rPr>
                <a:t>24</a:t>
              </a:r>
              <a:r>
                <a:rPr lang="zh-CN" altLang="en-US" sz="2400" spc="-300" dirty="0">
                  <a:latin typeface="Arial" panose="020B0604020202020204" pitchFamily="34" charset="0"/>
                  <a:ea typeface="宋体" panose="02010600030101010101" pitchFamily="2" charset="-122"/>
                </a:rPr>
                <a:t>瓶</a:t>
              </a:r>
              <a:endParaRPr lang="zh-CN" altLang="en-US" sz="2400" spc="-3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22530" name="图片 32" descr="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0475" y="1917700"/>
            <a:ext cx="281622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图片 33" descr="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2938" y="1628775"/>
            <a:ext cx="21526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2555875" y="4148138"/>
            <a:ext cx="2408238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24×3×2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124075" y="4652963"/>
            <a:ext cx="24082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72×2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051050" y="5157788"/>
            <a:ext cx="24082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2771775" y="4652963"/>
            <a:ext cx="1008063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900113" y="5734050"/>
            <a:ext cx="684371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答：张老师买矿泉水共花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37" name="同侧圆角矩形 17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探索新知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2538" name="直线连接符 21"/>
          <p:cNvSpPr>
            <a:spLocks noChangeShapeType="1"/>
          </p:cNvSpPr>
          <p:nvPr/>
        </p:nvSpPr>
        <p:spPr bwMode="auto">
          <a:xfrm flipV="1">
            <a:off x="482600" y="1624013"/>
            <a:ext cx="2073275" cy="4762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11188" y="3573463"/>
            <a:ext cx="81454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算一算，张老师买矿泉水共花多少钱？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 bwMode="auto">
          <a:xfrm>
            <a:off x="4645025" y="4294188"/>
            <a:ext cx="3919538" cy="1266825"/>
            <a:chOff x="6633" y="7101"/>
            <a:chExt cx="6105" cy="1995"/>
          </a:xfrm>
        </p:grpSpPr>
        <p:sp>
          <p:nvSpPr>
            <p:cNvPr id="22542" name="文本框 1"/>
            <p:cNvSpPr txBox="1">
              <a:spLocks noChangeArrowheads="1"/>
            </p:cNvSpPr>
            <p:nvPr/>
          </p:nvSpPr>
          <p:spPr bwMode="auto">
            <a:xfrm>
              <a:off x="6745" y="7540"/>
              <a:ext cx="5993" cy="92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rgbClr val="00B0F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先算一箱多少元钱？</a:t>
              </a:r>
              <a:endParaRPr lang="zh-CN" altLang="en-US" sz="32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22543" name="云形标注 4"/>
            <p:cNvSpPr>
              <a:spLocks noChangeArrowheads="1"/>
            </p:cNvSpPr>
            <p:nvPr/>
          </p:nvSpPr>
          <p:spPr bwMode="auto">
            <a:xfrm>
              <a:off x="6633" y="7101"/>
              <a:ext cx="5858" cy="1995"/>
            </a:xfrm>
            <a:prstGeom prst="cloudCallout">
              <a:avLst>
                <a:gd name="adj1" fmla="val -20833"/>
                <a:gd name="adj2" fmla="val 62500"/>
              </a:avLst>
            </a:prstGeom>
            <a:noFill/>
            <a:ln w="25400">
              <a:solidFill>
                <a:srgbClr val="385D8A"/>
              </a:solidFill>
              <a:round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254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51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组合 31"/>
          <p:cNvGrpSpPr/>
          <p:nvPr/>
        </p:nvGrpSpPr>
        <p:grpSpPr bwMode="auto">
          <a:xfrm>
            <a:off x="971550" y="1485900"/>
            <a:ext cx="6721475" cy="2106613"/>
            <a:chOff x="633759" y="1492760"/>
            <a:chExt cx="8034528" cy="2706624"/>
          </a:xfrm>
        </p:grpSpPr>
        <p:pic>
          <p:nvPicPr>
            <p:cNvPr id="23566" name="Picture 28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633759" y="1492760"/>
              <a:ext cx="8034528" cy="2706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TextBox 28"/>
            <p:cNvSpPr txBox="1"/>
            <p:nvPr/>
          </p:nvSpPr>
          <p:spPr>
            <a:xfrm rot="495267">
              <a:off x="5533417" y="3499781"/>
              <a:ext cx="901371" cy="5874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altLang="zh-CN" sz="2400" spc="-300" dirty="0">
                  <a:latin typeface="Arial" panose="020B0604020202020204" pitchFamily="34" charset="0"/>
                  <a:ea typeface="宋体" panose="02010600030101010101" pitchFamily="2" charset="-122"/>
                </a:rPr>
                <a:t>24</a:t>
              </a:r>
              <a:r>
                <a:rPr lang="zh-CN" altLang="en-US" sz="2400" spc="-300" dirty="0">
                  <a:latin typeface="Arial" panose="020B0604020202020204" pitchFamily="34" charset="0"/>
                  <a:ea typeface="宋体" panose="02010600030101010101" pitchFamily="2" charset="-122"/>
                </a:rPr>
                <a:t>瓶</a:t>
              </a:r>
              <a:endParaRPr lang="zh-CN" altLang="en-US" sz="2400" spc="-3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23554" name="图片 32" descr="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844675"/>
            <a:ext cx="281622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图片 33" descr="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1485900"/>
            <a:ext cx="21526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5003800" y="4149725"/>
            <a:ext cx="240823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24×2×3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4572000" y="4652963"/>
            <a:ext cx="24082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48×3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4572000" y="5157788"/>
            <a:ext cx="24082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5291138" y="4652963"/>
            <a:ext cx="1008062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320" name="图片 49" descr="1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4575" y="4292600"/>
            <a:ext cx="30607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044575" y="5661025"/>
            <a:ext cx="665321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答：张老师买矿泉水共花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562" name="同侧圆角矩形 17"/>
          <p:cNvSpPr>
            <a:spLocks noChangeArrowheads="1"/>
          </p:cNvSpPr>
          <p:nvPr/>
        </p:nvSpPr>
        <p:spPr bwMode="auto">
          <a:xfrm>
            <a:off x="539750" y="836613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探索新知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3563" name="直线连接符 21"/>
          <p:cNvSpPr>
            <a:spLocks noChangeShapeType="1"/>
          </p:cNvSpPr>
          <p:nvPr/>
        </p:nvSpPr>
        <p:spPr bwMode="auto">
          <a:xfrm flipV="1">
            <a:off x="555625" y="1479550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11188" y="3573463"/>
            <a:ext cx="81454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算一算，张老师买矿泉水共花多少钱？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56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51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图片 51" descr="1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2133600"/>
            <a:ext cx="7345362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矩形 13333"/>
          <p:cNvSpPr>
            <a:spLocks noChangeArrowheads="1"/>
          </p:cNvSpPr>
          <p:nvPr/>
        </p:nvSpPr>
        <p:spPr bwMode="auto">
          <a:xfrm>
            <a:off x="179388" y="4494213"/>
            <a:ext cx="642937" cy="122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4579" name="文本框 1"/>
          <p:cNvSpPr txBox="1">
            <a:spLocks noChangeArrowheads="1"/>
          </p:cNvSpPr>
          <p:nvPr/>
        </p:nvSpPr>
        <p:spPr bwMode="auto">
          <a:xfrm>
            <a:off x="684213" y="1557338"/>
            <a:ext cx="62944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说一说下图中的信息，再计算。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0" name="同侧圆角矩形 17"/>
          <p:cNvSpPr>
            <a:spLocks noChangeArrowheads="1"/>
          </p:cNvSpPr>
          <p:nvPr/>
        </p:nvSpPr>
        <p:spPr bwMode="auto">
          <a:xfrm>
            <a:off x="539750" y="836613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探索新知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4581" name="直线连接符 21"/>
          <p:cNvSpPr>
            <a:spLocks noChangeShapeType="1"/>
          </p:cNvSpPr>
          <p:nvPr/>
        </p:nvSpPr>
        <p:spPr bwMode="auto">
          <a:xfrm flipV="1">
            <a:off x="555625" y="1479550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2788</Words>
  <Application>WPS 演示</Application>
  <PresentationFormat>全屏显示(4:3)</PresentationFormat>
  <Paragraphs>371</Paragraphs>
  <Slides>27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3" baseType="lpstr">
      <vt:lpstr>Arial</vt:lpstr>
      <vt:lpstr>宋体</vt:lpstr>
      <vt:lpstr>Wingdings</vt:lpstr>
      <vt:lpstr>Calibri</vt:lpstr>
      <vt:lpstr>Calibri</vt:lpstr>
      <vt:lpstr>华文楷体</vt:lpstr>
      <vt:lpstr>Candara</vt:lpstr>
      <vt:lpstr>微软雅黑</vt:lpstr>
      <vt:lpstr>黑体</vt:lpstr>
      <vt:lpstr>华文新魏</vt:lpstr>
      <vt:lpstr>Arial Unicode MS</vt:lpstr>
      <vt:lpstr>楷体_GB2312</vt:lpstr>
      <vt:lpstr>Arial</vt:lpstr>
      <vt:lpstr>新宋体</vt:lpstr>
      <vt:lpstr>第一PPT模板网-WWW.1PPT.COM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220</cp:revision>
  <dcterms:created xsi:type="dcterms:W3CDTF">2015-10-12T13:43:00Z</dcterms:created>
  <dcterms:modified xsi:type="dcterms:W3CDTF">2023-10-31T06:39:17Z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1E6C0D82623C44AFB1CACFBFB09C16BF_12</vt:lpwstr>
  </property>
</Properties>
</file>