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media/image11.svg" ContentType="image/svg+xml"/>
  <Override PartName="/ppt/media/image13.svg" ContentType="image/svg+xml"/>
  <Override PartName="/ppt/media/image15.svg" ContentType="image/svg+xml"/>
  <Override PartName="/ppt/media/image17.svg" ContentType="image/svg+xml"/>
  <Override PartName="/ppt/media/image3.svg" ContentType="image/svg+xml"/>
  <Override PartName="/ppt/media/image5.svg" ContentType="image/svg+xml"/>
  <Override PartName="/ppt/media/image7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26"/>
  </p:handoutMasterIdLst>
  <p:sldIdLst>
    <p:sldId id="301" r:id="rId3"/>
    <p:sldId id="259" r:id="rId4"/>
    <p:sldId id="260" r:id="rId6"/>
    <p:sldId id="261" r:id="rId7"/>
    <p:sldId id="302" r:id="rId8"/>
    <p:sldId id="438" r:id="rId9"/>
    <p:sldId id="472" r:id="rId10"/>
    <p:sldId id="473" r:id="rId11"/>
    <p:sldId id="439" r:id="rId12"/>
    <p:sldId id="440" r:id="rId13"/>
    <p:sldId id="441" r:id="rId14"/>
    <p:sldId id="452" r:id="rId15"/>
    <p:sldId id="453" r:id="rId16"/>
    <p:sldId id="343" r:id="rId17"/>
    <p:sldId id="442" r:id="rId18"/>
    <p:sldId id="458" r:id="rId19"/>
    <p:sldId id="459" r:id="rId20"/>
    <p:sldId id="460" r:id="rId21"/>
    <p:sldId id="304" r:id="rId22"/>
    <p:sldId id="275" r:id="rId23"/>
    <p:sldId id="373" r:id="rId24"/>
    <p:sldId id="374" r:id="rId25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'be'r" initials="A" lastIdx="0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99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2524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1" Type="http://schemas.openxmlformats.org/officeDocument/2006/relationships/tags" Target="tags/tag8.xml"/><Relationship Id="rId30" Type="http://schemas.openxmlformats.org/officeDocument/2006/relationships/commentAuthors" Target="commentAuthors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汉仪中黑 简" panose="00020600040101010101" pitchFamily="18" charset="-122"/>
              <a:ea typeface="汉仪中黑 简" panose="00020600040101010101" pitchFamily="18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66105-9184-4D10-9651-78B25B1FB031}" type="datetimeFigureOut">
              <a:rPr lang="zh-CN" altLang="en-US" smtClean="0">
                <a:latin typeface="汉仪中黑 简" panose="00020600040101010101" pitchFamily="18" charset="-122"/>
                <a:ea typeface="汉仪中黑 简" panose="00020600040101010101" pitchFamily="18" charset="-122"/>
              </a:rPr>
            </a:fld>
            <a:endParaRPr lang="zh-CN" altLang="en-US">
              <a:latin typeface="汉仪中黑 简" panose="00020600040101010101" pitchFamily="18" charset="-122"/>
              <a:ea typeface="汉仪中黑 简" panose="00020600040101010101" pitchFamily="18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汉仪中黑 简" panose="00020600040101010101" pitchFamily="18" charset="-122"/>
              <a:ea typeface="汉仪中黑 简" panose="00020600040101010101" pitchFamily="18" charset="-122"/>
            </a:endParaRPr>
          </a:p>
        </p:txBody>
      </p:sp>
      <p:sp>
        <p:nvSpPr>
          <p:cNvPr id="5" name="灯稻壳鸭鸭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4CC10-FE58-4B44-8CFC-9A383F5613D5}" type="slidenum">
              <a:rPr lang="zh-CN" altLang="en-US" smtClean="0">
                <a:latin typeface="汉仪中黑 简" panose="00020600040101010101" pitchFamily="18" charset="-122"/>
                <a:ea typeface="汉仪中黑 简" panose="00020600040101010101" pitchFamily="18" charset="-122"/>
              </a:rPr>
            </a:fld>
            <a:endParaRPr lang="zh-CN" altLang="en-US">
              <a:latin typeface="汉仪中黑 简" panose="00020600040101010101" pitchFamily="18" charset="-122"/>
              <a:ea typeface="汉仪中黑 简" panose="00020600040101010101" pitchFamily="18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汉仪中黑 简" panose="00020600040101010101" pitchFamily="18" charset="-122"/>
                <a:ea typeface="汉仪中黑 简" panose="00020600040101010101" pitchFamily="18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汉仪中黑 简" panose="00020600040101010101" pitchFamily="18" charset="-122"/>
                <a:ea typeface="汉仪中黑 简" panose="00020600040101010101" pitchFamily="18" charset="-122"/>
              </a:defRPr>
            </a:lvl1pPr>
          </a:lstStyle>
          <a:p>
            <a:fld id="{6C90DA43-E90B-46C6-8D0E-501357EF283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汉仪中黑 简" panose="00020600040101010101" pitchFamily="18" charset="-122"/>
                <a:ea typeface="汉仪中黑 简" panose="00020600040101010101" pitchFamily="18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稻壳鸭鸭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汉仪中黑 简" panose="00020600040101010101" pitchFamily="18" charset="-122"/>
                <a:ea typeface="汉仪中黑 简" panose="00020600040101010101" pitchFamily="18" charset="-122"/>
              </a:defRPr>
            </a:lvl1pPr>
          </a:lstStyle>
          <a:p>
            <a:fld id="{9AA4A70D-F8B6-47F8-A067-73B9F0C4647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汉仪中黑 简" panose="00020600040101010101" pitchFamily="18" charset="-122"/>
        <a:ea typeface="汉仪中黑 简" panose="00020600040101010101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汉仪中黑 简" panose="00020600040101010101" pitchFamily="18" charset="-122"/>
        <a:ea typeface="汉仪中黑 简" panose="00020600040101010101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汉仪中黑 简" panose="00020600040101010101" pitchFamily="18" charset="-122"/>
        <a:ea typeface="汉仪中黑 简" panose="00020600040101010101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汉仪中黑 简" panose="00020600040101010101" pitchFamily="18" charset="-122"/>
        <a:ea typeface="汉仪中黑 简" panose="00020600040101010101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汉仪中黑 简" panose="00020600040101010101" pitchFamily="18" charset="-122"/>
        <a:ea typeface="汉仪中黑 简" panose="00020600040101010101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svg"/><Relationship Id="rId8" Type="http://schemas.openxmlformats.org/officeDocument/2006/relationships/image" Target="../media/image8.png"/><Relationship Id="rId7" Type="http://schemas.openxmlformats.org/officeDocument/2006/relationships/image" Target="../media/image7.svg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8" Type="http://schemas.openxmlformats.org/officeDocument/2006/relationships/image" Target="../media/image18.png"/><Relationship Id="rId17" Type="http://schemas.openxmlformats.org/officeDocument/2006/relationships/image" Target="../media/image17.svg"/><Relationship Id="rId16" Type="http://schemas.openxmlformats.org/officeDocument/2006/relationships/image" Target="../media/image16.png"/><Relationship Id="rId15" Type="http://schemas.openxmlformats.org/officeDocument/2006/relationships/image" Target="../media/image15.svg"/><Relationship Id="rId14" Type="http://schemas.openxmlformats.org/officeDocument/2006/relationships/image" Target="../media/image14.png"/><Relationship Id="rId13" Type="http://schemas.openxmlformats.org/officeDocument/2006/relationships/image" Target="../media/image13.svg"/><Relationship Id="rId12" Type="http://schemas.openxmlformats.org/officeDocument/2006/relationships/image" Target="../media/image12.png"/><Relationship Id="rId11" Type="http://schemas.openxmlformats.org/officeDocument/2006/relationships/image" Target="../media/image11.svg"/><Relationship Id="rId10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2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401051" y="1905000"/>
            <a:ext cx="2552700" cy="30289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168433" y="1871005"/>
            <a:ext cx="3635924" cy="4471743"/>
          </a:xfrm>
          <a:custGeom>
            <a:avLst/>
            <a:gdLst>
              <a:gd name="connsiteX0" fmla="*/ 0 w 3635829"/>
              <a:gd name="connsiteY0" fmla="*/ 0 h 4471743"/>
              <a:gd name="connsiteX1" fmla="*/ 3635829 w 3635829"/>
              <a:gd name="connsiteY1" fmla="*/ 0 h 4471743"/>
              <a:gd name="connsiteX2" fmla="*/ 3635829 w 3635829"/>
              <a:gd name="connsiteY2" fmla="*/ 4471743 h 4471743"/>
              <a:gd name="connsiteX3" fmla="*/ 0 w 3635829"/>
              <a:gd name="connsiteY3" fmla="*/ 4471743 h 4471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5828" h="4471743">
                <a:moveTo>
                  <a:pt x="0" y="0"/>
                </a:moveTo>
                <a:lnTo>
                  <a:pt x="3635829" y="0"/>
                </a:lnTo>
                <a:lnTo>
                  <a:pt x="3635829" y="4471743"/>
                </a:lnTo>
                <a:lnTo>
                  <a:pt x="0" y="4471743"/>
                </a:lnTo>
                <a:close/>
              </a:path>
            </a:pathLst>
          </a:custGeom>
          <a:solidFill>
            <a:schemeClr val="bg1"/>
          </a:solidFill>
          <a:ln w="28575" cap="sq">
            <a:solidFill>
              <a:schemeClr val="bg1"/>
            </a:solidFill>
            <a:miter lim="800000"/>
          </a:ln>
          <a:effectLst>
            <a:outerShdw blurRad="139700" dist="38100" dir="2700000" algn="tl" rotWithShape="0">
              <a:prstClr val="black">
                <a:alpha val="3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991234" y="667658"/>
            <a:ext cx="6032657" cy="2818492"/>
          </a:xfrm>
          <a:custGeom>
            <a:avLst/>
            <a:gdLst>
              <a:gd name="connsiteX0" fmla="*/ 0 w 6032499"/>
              <a:gd name="connsiteY0" fmla="*/ 0 h 2818492"/>
              <a:gd name="connsiteX1" fmla="*/ 6032499 w 6032499"/>
              <a:gd name="connsiteY1" fmla="*/ 0 h 2818492"/>
              <a:gd name="connsiteX2" fmla="*/ 6032499 w 6032499"/>
              <a:gd name="connsiteY2" fmla="*/ 2818492 h 2818492"/>
              <a:gd name="connsiteX3" fmla="*/ 0 w 6032499"/>
              <a:gd name="connsiteY3" fmla="*/ 2818492 h 281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2499" h="2818492">
                <a:moveTo>
                  <a:pt x="0" y="0"/>
                </a:moveTo>
                <a:lnTo>
                  <a:pt x="6032499" y="0"/>
                </a:lnTo>
                <a:lnTo>
                  <a:pt x="6032499" y="2818492"/>
                </a:lnTo>
                <a:lnTo>
                  <a:pt x="0" y="2818492"/>
                </a:lnTo>
                <a:close/>
              </a:path>
            </a:pathLst>
          </a:custGeom>
          <a:solidFill>
            <a:schemeClr val="bg1"/>
          </a:solidFill>
          <a:ln w="28575" cap="sq">
            <a:solidFill>
              <a:schemeClr val="bg1"/>
            </a:solidFill>
            <a:miter lim="800000"/>
          </a:ln>
          <a:effectLst>
            <a:outerShdw blurRad="139700" dist="38100" dir="2700000" algn="tl" rotWithShape="0">
              <a:prstClr val="black">
                <a:alpha val="3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6096161" y="3657607"/>
            <a:ext cx="4927729" cy="2685141"/>
          </a:xfrm>
          <a:custGeom>
            <a:avLst/>
            <a:gdLst>
              <a:gd name="connsiteX0" fmla="*/ 0 w 4927600"/>
              <a:gd name="connsiteY0" fmla="*/ 0 h 2685141"/>
              <a:gd name="connsiteX1" fmla="*/ 4927600 w 4927600"/>
              <a:gd name="connsiteY1" fmla="*/ 0 h 2685141"/>
              <a:gd name="connsiteX2" fmla="*/ 4927600 w 4927600"/>
              <a:gd name="connsiteY2" fmla="*/ 2685141 h 2685141"/>
              <a:gd name="connsiteX3" fmla="*/ 0 w 4927600"/>
              <a:gd name="connsiteY3" fmla="*/ 2685141 h 268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600" h="2685141">
                <a:moveTo>
                  <a:pt x="0" y="0"/>
                </a:moveTo>
                <a:lnTo>
                  <a:pt x="4927600" y="0"/>
                </a:lnTo>
                <a:lnTo>
                  <a:pt x="4927600" y="2685141"/>
                </a:lnTo>
                <a:lnTo>
                  <a:pt x="0" y="2685141"/>
                </a:lnTo>
                <a:close/>
              </a:path>
            </a:pathLst>
          </a:custGeom>
          <a:solidFill>
            <a:schemeClr val="bg1"/>
          </a:solidFill>
          <a:ln w="28575" cap="sq">
            <a:solidFill>
              <a:schemeClr val="bg1"/>
            </a:solidFill>
            <a:miter lim="800000"/>
          </a:ln>
          <a:effectLst>
            <a:outerShdw blurRad="139700" dist="38100" dir="2700000" algn="tl" rotWithShape="0">
              <a:prstClr val="black">
                <a:alpha val="3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/>
          <p:cNvSpPr/>
          <p:nvPr userDrawn="1"/>
        </p:nvSpPr>
        <p:spPr>
          <a:xfrm>
            <a:off x="2" y="-176981"/>
            <a:ext cx="12191999" cy="4291740"/>
          </a:xfrm>
          <a:custGeom>
            <a:avLst/>
            <a:gdLst>
              <a:gd name="connsiteX0" fmla="*/ 0 w 12191999"/>
              <a:gd name="connsiteY0" fmla="*/ 0 h 4291740"/>
              <a:gd name="connsiteX1" fmla="*/ 12191999 w 12191999"/>
              <a:gd name="connsiteY1" fmla="*/ 0 h 4291740"/>
              <a:gd name="connsiteX2" fmla="*/ 12191999 w 12191999"/>
              <a:gd name="connsiteY2" fmla="*/ 1244082 h 4291740"/>
              <a:gd name="connsiteX3" fmla="*/ 12191998 w 12191999"/>
              <a:gd name="connsiteY3" fmla="*/ 1244082 h 4291740"/>
              <a:gd name="connsiteX4" fmla="*/ 12191998 w 12191999"/>
              <a:gd name="connsiteY4" fmla="*/ 3713545 h 4291740"/>
              <a:gd name="connsiteX5" fmla="*/ 9905998 w 12191999"/>
              <a:gd name="connsiteY5" fmla="*/ 4122524 h 4291740"/>
              <a:gd name="connsiteX6" fmla="*/ 9905998 w 12191999"/>
              <a:gd name="connsiteY6" fmla="*/ 4125232 h 4291740"/>
              <a:gd name="connsiteX7" fmla="*/ 9857087 w 12191999"/>
              <a:gd name="connsiteY7" fmla="*/ 4136195 h 4291740"/>
              <a:gd name="connsiteX8" fmla="*/ 9690569 w 12191999"/>
              <a:gd name="connsiteY8" fmla="*/ 4182739 h 4291740"/>
              <a:gd name="connsiteX9" fmla="*/ 8839877 w 12191999"/>
              <a:gd name="connsiteY9" fmla="*/ 4291723 h 4291740"/>
              <a:gd name="connsiteX10" fmla="*/ 8765196 w 12191999"/>
              <a:gd name="connsiteY10" fmla="*/ 4290006 h 4291740"/>
              <a:gd name="connsiteX11" fmla="*/ 8717158 w 12191999"/>
              <a:gd name="connsiteY11" fmla="*/ 4291490 h 4291740"/>
              <a:gd name="connsiteX12" fmla="*/ 7673594 w 12191999"/>
              <a:gd name="connsiteY12" fmla="*/ 4138313 h 4291740"/>
              <a:gd name="connsiteX13" fmla="*/ 7659974 w 12191999"/>
              <a:gd name="connsiteY13" fmla="*/ 4134175 h 4291740"/>
              <a:gd name="connsiteX14" fmla="*/ 7619998 w 12191999"/>
              <a:gd name="connsiteY14" fmla="*/ 4125232 h 4291740"/>
              <a:gd name="connsiteX15" fmla="*/ 7619998 w 12191999"/>
              <a:gd name="connsiteY15" fmla="*/ 4122032 h 4291740"/>
              <a:gd name="connsiteX16" fmla="*/ 7465547 w 12191999"/>
              <a:gd name="connsiteY16" fmla="*/ 4075115 h 4291740"/>
              <a:gd name="connsiteX17" fmla="*/ 5541753 w 12191999"/>
              <a:gd name="connsiteY17" fmla="*/ 3716264 h 4291740"/>
              <a:gd name="connsiteX18" fmla="*/ 5333999 w 12191999"/>
              <a:gd name="connsiteY18" fmla="*/ 3713545 h 4291740"/>
              <a:gd name="connsiteX19" fmla="*/ 5091621 w 12191999"/>
              <a:gd name="connsiteY19" fmla="*/ 3716264 h 4291740"/>
              <a:gd name="connsiteX20" fmla="*/ 235032 w 12191999"/>
              <a:gd name="connsiteY20" fmla="*/ 4170386 h 4291740"/>
              <a:gd name="connsiteX21" fmla="*/ 0 w 12191999"/>
              <a:gd name="connsiteY21" fmla="*/ 4125232 h 429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91999" h="4291740">
                <a:moveTo>
                  <a:pt x="0" y="0"/>
                </a:moveTo>
                <a:lnTo>
                  <a:pt x="12191999" y="0"/>
                </a:lnTo>
                <a:lnTo>
                  <a:pt x="12191999" y="1244082"/>
                </a:lnTo>
                <a:lnTo>
                  <a:pt x="12191998" y="1244082"/>
                </a:lnTo>
                <a:lnTo>
                  <a:pt x="12191998" y="3713545"/>
                </a:lnTo>
                <a:cubicBezTo>
                  <a:pt x="11048998" y="3713545"/>
                  <a:pt x="10477498" y="3951890"/>
                  <a:pt x="9905998" y="4122524"/>
                </a:cubicBezTo>
                <a:lnTo>
                  <a:pt x="9905998" y="4125232"/>
                </a:lnTo>
                <a:lnTo>
                  <a:pt x="9857087" y="4136195"/>
                </a:lnTo>
                <a:lnTo>
                  <a:pt x="9690569" y="4182739"/>
                </a:lnTo>
                <a:cubicBezTo>
                  <a:pt x="9436631" y="4247894"/>
                  <a:pt x="9169020" y="4292764"/>
                  <a:pt x="8839877" y="4291723"/>
                </a:cubicBezTo>
                <a:lnTo>
                  <a:pt x="8765196" y="4290006"/>
                </a:lnTo>
                <a:lnTo>
                  <a:pt x="8717158" y="4291490"/>
                </a:lnTo>
                <a:cubicBezTo>
                  <a:pt x="8302351" y="4296392"/>
                  <a:pt x="7985321" y="4228826"/>
                  <a:pt x="7673594" y="4138313"/>
                </a:cubicBezTo>
                <a:lnTo>
                  <a:pt x="7659974" y="4134175"/>
                </a:lnTo>
                <a:lnTo>
                  <a:pt x="7619998" y="4125232"/>
                </a:lnTo>
                <a:lnTo>
                  <a:pt x="7619998" y="4122032"/>
                </a:lnTo>
                <a:lnTo>
                  <a:pt x="7465547" y="4075115"/>
                </a:lnTo>
                <a:cubicBezTo>
                  <a:pt x="6977201" y="3922257"/>
                  <a:pt x="6451962" y="3740504"/>
                  <a:pt x="5541753" y="3716264"/>
                </a:cubicBezTo>
                <a:lnTo>
                  <a:pt x="5333999" y="3713545"/>
                </a:lnTo>
                <a:lnTo>
                  <a:pt x="5091621" y="3716264"/>
                </a:lnTo>
                <a:cubicBezTo>
                  <a:pt x="2740246" y="3769940"/>
                  <a:pt x="2590994" y="4595906"/>
                  <a:pt x="235032" y="4170386"/>
                </a:cubicBezTo>
                <a:lnTo>
                  <a:pt x="0" y="4125232"/>
                </a:lnTo>
                <a:close/>
              </a:path>
            </a:pathLst>
          </a:custGeom>
          <a:solidFill>
            <a:srgbClr val="9D4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87682" y="1156519"/>
            <a:ext cx="9199044" cy="5146631"/>
          </a:xfrm>
          <a:prstGeom prst="rect">
            <a:avLst/>
          </a:prstGeom>
        </p:spPr>
      </p:pic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30142" y="1410614"/>
            <a:ext cx="5801591" cy="3627203"/>
          </a:xfrm>
          <a:custGeom>
            <a:avLst/>
            <a:gdLst>
              <a:gd name="connsiteX0" fmla="*/ 0 w 5778698"/>
              <a:gd name="connsiteY0" fmla="*/ 0 h 3627202"/>
              <a:gd name="connsiteX1" fmla="*/ 5778698 w 5778698"/>
              <a:gd name="connsiteY1" fmla="*/ 0 h 3627202"/>
              <a:gd name="connsiteX2" fmla="*/ 5778698 w 5778698"/>
              <a:gd name="connsiteY2" fmla="*/ 3627202 h 3627202"/>
              <a:gd name="connsiteX3" fmla="*/ 0 w 5778698"/>
              <a:gd name="connsiteY3" fmla="*/ 3627202 h 3627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8698" h="3627202">
                <a:moveTo>
                  <a:pt x="0" y="0"/>
                </a:moveTo>
                <a:lnTo>
                  <a:pt x="5778698" y="0"/>
                </a:lnTo>
                <a:lnTo>
                  <a:pt x="5778698" y="3627202"/>
                </a:lnTo>
                <a:lnTo>
                  <a:pt x="0" y="3627202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wrap="square">
            <a:noAutofit/>
          </a:bodyPr>
          <a:lstStyle>
            <a:lvl1pPr>
              <a:defRPr lang="en-US" sz="1400" b="1" i="1"/>
            </a:lvl1pPr>
          </a:lstStyle>
          <a:p>
            <a:pPr marL="0" lvl="0" indent="0">
              <a:buNone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535808" y="449028"/>
            <a:ext cx="11120387" cy="5959944"/>
          </a:xfrm>
          <a:custGeom>
            <a:avLst/>
            <a:gdLst>
              <a:gd name="connsiteX0" fmla="*/ 0 w 11120386"/>
              <a:gd name="connsiteY0" fmla="*/ 0 h 5959944"/>
              <a:gd name="connsiteX1" fmla="*/ 11120386 w 11120386"/>
              <a:gd name="connsiteY1" fmla="*/ 0 h 5959944"/>
              <a:gd name="connsiteX2" fmla="*/ 11120386 w 11120386"/>
              <a:gd name="connsiteY2" fmla="*/ 5959944 h 5959944"/>
              <a:gd name="connsiteX3" fmla="*/ 0 w 11120386"/>
              <a:gd name="connsiteY3" fmla="*/ 5959944 h 595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20386" h="5959944">
                <a:moveTo>
                  <a:pt x="0" y="0"/>
                </a:moveTo>
                <a:lnTo>
                  <a:pt x="11120386" y="0"/>
                </a:lnTo>
                <a:lnTo>
                  <a:pt x="11120386" y="5959944"/>
                </a:lnTo>
                <a:lnTo>
                  <a:pt x="0" y="5959944"/>
                </a:lnTo>
                <a:close/>
              </a:path>
            </a:pathLst>
          </a:custGeom>
          <a:solidFill>
            <a:schemeClr val="accent1"/>
          </a:solidFill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" y="0"/>
            <a:ext cx="12191999" cy="6858000"/>
          </a:xfrm>
          <a:prstGeom prst="rect">
            <a:avLst/>
          </a:prstGeom>
        </p:spPr>
        <p:txBody>
          <a:bodyPr anchor="ctr"/>
          <a:lstStyle>
            <a:lvl1pPr>
              <a:defRPr sz="400"/>
            </a:lvl1pPr>
          </a:lstStyle>
          <a:p>
            <a:r>
              <a:rPr lang="en-US"/>
              <a:t>+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形 13"/>
          <p:cNvPicPr>
            <a:picLocks noChangeAspect="1"/>
          </p:cNvPicPr>
          <p:nvPr userDrawn="1"/>
        </p:nvPicPr>
        <p:blipFill>
          <a:blip r:embed="rId2" cstate="email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5725" y="1360876"/>
            <a:ext cx="1577753" cy="2067813"/>
          </a:xfrm>
          <a:prstGeom prst="rect">
            <a:avLst/>
          </a:prstGeom>
        </p:spPr>
      </p:pic>
      <p:pic>
        <p:nvPicPr>
          <p:cNvPr id="20" name="图形 19"/>
          <p:cNvPicPr>
            <a:picLocks noChangeAspect="1"/>
          </p:cNvPicPr>
          <p:nvPr userDrawn="1"/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00529" y="1225926"/>
            <a:ext cx="361951" cy="85725"/>
          </a:xfrm>
          <a:prstGeom prst="rect">
            <a:avLst/>
          </a:prstGeom>
        </p:spPr>
      </p:pic>
      <p:pic>
        <p:nvPicPr>
          <p:cNvPr id="24" name="图形 23"/>
          <p:cNvPicPr>
            <a:picLocks noChangeAspect="1"/>
          </p:cNvPicPr>
          <p:nvPr userDrawn="1"/>
        </p:nvPicPr>
        <p:blipFill>
          <a:blip r:embed="rId6" cstate="email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44813" y="3424367"/>
            <a:ext cx="361951" cy="361950"/>
          </a:xfrm>
          <a:prstGeom prst="rect">
            <a:avLst/>
          </a:prstGeom>
        </p:spPr>
      </p:pic>
      <p:pic>
        <p:nvPicPr>
          <p:cNvPr id="26" name="图形 25"/>
          <p:cNvPicPr>
            <a:picLocks noChangeAspect="1"/>
          </p:cNvPicPr>
          <p:nvPr userDrawn="1"/>
        </p:nvPicPr>
        <p:blipFill>
          <a:blip r:embed="rId8" cstate="email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133916" y="469850"/>
            <a:ext cx="276225" cy="276225"/>
          </a:xfrm>
          <a:prstGeom prst="rect">
            <a:avLst/>
          </a:prstGeom>
        </p:spPr>
      </p:pic>
      <p:pic>
        <p:nvPicPr>
          <p:cNvPr id="28" name="图形 27"/>
          <p:cNvPicPr>
            <a:picLocks noChangeAspect="1"/>
          </p:cNvPicPr>
          <p:nvPr userDrawn="1"/>
        </p:nvPicPr>
        <p:blipFill>
          <a:blip r:embed="rId10" cstate="email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73089" y="3522629"/>
            <a:ext cx="381000" cy="247650"/>
          </a:xfrm>
          <a:prstGeom prst="rect">
            <a:avLst/>
          </a:prstGeom>
        </p:spPr>
      </p:pic>
      <p:pic>
        <p:nvPicPr>
          <p:cNvPr id="32" name="图形 31"/>
          <p:cNvPicPr>
            <a:picLocks noChangeAspect="1"/>
          </p:cNvPicPr>
          <p:nvPr userDrawn="1"/>
        </p:nvPicPr>
        <p:blipFill>
          <a:blip r:embed="rId12" cstate="email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117603" y="639150"/>
            <a:ext cx="1295400" cy="1133475"/>
          </a:xfrm>
          <a:prstGeom prst="rect">
            <a:avLst/>
          </a:prstGeom>
        </p:spPr>
      </p:pic>
      <p:pic>
        <p:nvPicPr>
          <p:cNvPr id="34" name="图形 33"/>
          <p:cNvPicPr>
            <a:picLocks noChangeAspect="1"/>
          </p:cNvPicPr>
          <p:nvPr userDrawn="1"/>
        </p:nvPicPr>
        <p:blipFill>
          <a:blip r:embed="rId14" cstate="email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812928" y="2121017"/>
            <a:ext cx="1038225" cy="1000125"/>
          </a:xfrm>
          <a:prstGeom prst="rect">
            <a:avLst/>
          </a:prstGeom>
        </p:spPr>
      </p:pic>
      <p:pic>
        <p:nvPicPr>
          <p:cNvPr id="36" name="图形 35"/>
          <p:cNvPicPr>
            <a:picLocks noChangeAspect="1"/>
          </p:cNvPicPr>
          <p:nvPr userDrawn="1"/>
        </p:nvPicPr>
        <p:blipFill>
          <a:blip r:embed="rId16" cstate="email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420564" y="2962406"/>
            <a:ext cx="1066800" cy="923925"/>
          </a:xfrm>
          <a:prstGeom prst="rect">
            <a:avLst/>
          </a:prstGeom>
        </p:spPr>
      </p:pic>
      <p:pic>
        <p:nvPicPr>
          <p:cNvPr id="3" name="图片 2" descr="21"/>
          <p:cNvPicPr>
            <a:picLocks noChangeAspect="1"/>
          </p:cNvPicPr>
          <p:nvPr userDrawn="1"/>
        </p:nvPicPr>
        <p:blipFill>
          <a:blip r:embed="rId18" cstate="email"/>
          <a:srcRect/>
          <a:stretch>
            <a:fillRect/>
          </a:stretch>
        </p:blipFill>
        <p:spPr>
          <a:xfrm flipH="1">
            <a:off x="10499090" y="0"/>
            <a:ext cx="1692911" cy="15532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 userDrawn="1"/>
        </p:nvSpPr>
        <p:spPr>
          <a:xfrm>
            <a:off x="762785" y="556895"/>
            <a:ext cx="10992819" cy="6070600"/>
          </a:xfrm>
          <a:prstGeom prst="rect">
            <a:avLst/>
          </a:prstGeom>
          <a:solidFill>
            <a:srgbClr val="5C93D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  <p:sp>
        <p:nvSpPr>
          <p:cNvPr id="29" name="矩形 28"/>
          <p:cNvSpPr/>
          <p:nvPr userDrawn="1"/>
        </p:nvSpPr>
        <p:spPr>
          <a:xfrm>
            <a:off x="599591" y="393700"/>
            <a:ext cx="10992819" cy="6070600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  <p:grpSp>
        <p:nvGrpSpPr>
          <p:cNvPr id="33" name="组合 32"/>
          <p:cNvGrpSpPr/>
          <p:nvPr userDrawn="1"/>
        </p:nvGrpSpPr>
        <p:grpSpPr>
          <a:xfrm>
            <a:off x="1125599" y="4773553"/>
            <a:ext cx="81595" cy="1152525"/>
            <a:chOff x="317500" y="2311400"/>
            <a:chExt cx="101600" cy="1435100"/>
          </a:xfrm>
          <a:solidFill>
            <a:srgbClr val="5A71B7"/>
          </a:solidFill>
        </p:grpSpPr>
        <p:sp>
          <p:nvSpPr>
            <p:cNvPr id="35" name="椭圆 34"/>
            <p:cNvSpPr/>
            <p:nvPr/>
          </p:nvSpPr>
          <p:spPr>
            <a:xfrm>
              <a:off x="317500" y="231140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17500" y="2644775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17500" y="297815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17500" y="3311525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17500" y="364490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</p:grpSp>
      <p:grpSp>
        <p:nvGrpSpPr>
          <p:cNvPr id="44" name="组合 43"/>
          <p:cNvGrpSpPr/>
          <p:nvPr userDrawn="1"/>
        </p:nvGrpSpPr>
        <p:grpSpPr>
          <a:xfrm>
            <a:off x="11105125" y="816574"/>
            <a:ext cx="81595" cy="1152525"/>
            <a:chOff x="317500" y="2311400"/>
            <a:chExt cx="101600" cy="1435100"/>
          </a:xfrm>
          <a:solidFill>
            <a:srgbClr val="5A71B7"/>
          </a:solidFill>
        </p:grpSpPr>
        <p:sp>
          <p:nvSpPr>
            <p:cNvPr id="46" name="椭圆 45"/>
            <p:cNvSpPr/>
            <p:nvPr/>
          </p:nvSpPr>
          <p:spPr>
            <a:xfrm>
              <a:off x="317500" y="231140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317500" y="2644775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17500" y="297815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17500" y="3311525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317500" y="364490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5335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5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3pPr>
            <a:lvl4pPr marL="1828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84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80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76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72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6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5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3" y="1535115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1"/>
            <a:ext cx="4011084" cy="1162051"/>
          </a:xfr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5853113"/>
          </a:xfrm>
        </p:spPr>
        <p:txBody>
          <a:bodyPr/>
          <a:lstStyle>
            <a:lvl1pPr>
              <a:defRPr sz="4265"/>
            </a:lvl1pPr>
            <a:lvl2pPr>
              <a:defRPr sz="3735"/>
            </a:lvl2pPr>
            <a:lvl3pPr>
              <a:defRPr sz="3200"/>
            </a:lvl3pPr>
            <a:lvl4pPr>
              <a:defRPr sz="2665"/>
            </a:lvl4pPr>
            <a:lvl5pPr>
              <a:defRPr sz="2665"/>
            </a:lvl5pPr>
            <a:lvl6pPr>
              <a:defRPr sz="2665"/>
            </a:lvl6pPr>
            <a:lvl7pPr>
              <a:defRPr sz="2665"/>
            </a:lvl7pPr>
            <a:lvl8pPr>
              <a:defRPr sz="2665"/>
            </a:lvl8pPr>
            <a:lvl9pPr>
              <a:defRPr sz="266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5"/>
            </a:lvl1pPr>
            <a:lvl2pPr marL="609600" indent="0">
              <a:buNone/>
              <a:defRPr sz="3735"/>
            </a:lvl2pPr>
            <a:lvl3pPr marL="1219200" indent="0">
              <a:buNone/>
              <a:defRPr sz="3200"/>
            </a:lvl3pPr>
            <a:lvl4pPr marL="1828800" indent="0">
              <a:buNone/>
              <a:defRPr sz="2665"/>
            </a:lvl4pPr>
            <a:lvl5pPr marL="2438400" indent="0">
              <a:buNone/>
              <a:defRPr sz="2665"/>
            </a:lvl5pPr>
            <a:lvl6pPr marL="3048000" indent="0">
              <a:buNone/>
              <a:defRPr sz="2665"/>
            </a:lvl6pPr>
            <a:lvl7pPr marL="3657600" indent="0">
              <a:buNone/>
              <a:defRPr sz="2665"/>
            </a:lvl7pPr>
            <a:lvl8pPr marL="4267200" indent="0">
              <a:buNone/>
              <a:defRPr sz="2665"/>
            </a:lvl8pPr>
            <a:lvl9pPr marL="4876800" indent="0">
              <a:buNone/>
              <a:defRPr sz="266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41"/>
            <a:ext cx="7315200" cy="8048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image" Target="file:///D:\qq&#25991;&#20214;\712321467\Image\C2C\Image2\%7b75232B38-A165-1FB7-499C-2E1C792CACB5%7d.png" TargetMode="External"/><Relationship Id="rId24" Type="http://schemas.openxmlformats.org/officeDocument/2006/relationships/image" Target="../media/image20.png"/><Relationship Id="rId23" Type="http://schemas.openxmlformats.org/officeDocument/2006/relationships/image" Target="../media/image19.png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ea typeface="思源黑体 CN Bold" panose="020B0800000000000000" pitchFamily="34" charset="-122"/>
                <a:cs typeface="字魂59号-创粗黑" panose="00000500000000000000" charset="-122"/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ea typeface="思源黑体 CN Bold" panose="020B0800000000000000" pitchFamily="34" charset="-122"/>
                <a:cs typeface="字魂59号-创粗黑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ea typeface="思源黑体 CN Bold" panose="020B0800000000000000" pitchFamily="34" charset="-122"/>
                <a:cs typeface="字魂59号-创粗黑" panose="00000500000000000000" charset="-122"/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24" r:link="rId25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  <p:txStyles>
    <p:titleStyle>
      <a:lvl1pPr algn="ctr" defTabSz="12192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思源黑体 CN Bold" panose="020B0800000000000000" pitchFamily="34" charset="-122"/>
          <a:cs typeface="字魂59号-创粗黑" panose="00000500000000000000" charset="-122"/>
        </a:defRPr>
      </a:lvl1pPr>
    </p:titleStyle>
    <p:bodyStyle>
      <a:lvl1pPr marL="457200" indent="-4572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思源黑体 CN Bold" panose="020B0800000000000000" pitchFamily="34" charset="-122"/>
          <a:cs typeface="字魂59号-创粗黑" panose="00000500000000000000" charset="-122"/>
        </a:defRPr>
      </a:lvl1pPr>
      <a:lvl2pPr marL="990600" indent="-381000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思源黑体 CN Bold" panose="020B0800000000000000" pitchFamily="34" charset="-122"/>
          <a:cs typeface="字魂59号-创粗黑" panose="00000500000000000000" charset="-122"/>
        </a:defRPr>
      </a:lvl2pPr>
      <a:lvl3pPr marL="1524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思源黑体 CN Bold" panose="020B0800000000000000" pitchFamily="34" charset="-122"/>
          <a:cs typeface="字魂59号-创粗黑" panose="00000500000000000000" charset="-122"/>
        </a:defRPr>
      </a:lvl3pPr>
      <a:lvl4pPr marL="2133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思源黑体 CN Bold" panose="020B0800000000000000" pitchFamily="34" charset="-122"/>
          <a:cs typeface="字魂59号-创粗黑" panose="00000500000000000000" charset="-122"/>
        </a:defRPr>
      </a:lvl4pPr>
      <a:lvl5pPr marL="27432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思源黑体 CN Bold" panose="020B0800000000000000" pitchFamily="34" charset="-122"/>
          <a:cs typeface="字魂59号-创粗黑" panose="00000500000000000000" charset="-122"/>
        </a:defRPr>
      </a:lvl5pPr>
      <a:lvl6pPr marL="33528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2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36.png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2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1.xml"/><Relationship Id="rId3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5.xml"/><Relationship Id="rId8" Type="http://schemas.openxmlformats.org/officeDocument/2006/relationships/slideLayout" Target="../slideLayouts/slideLayout22.xml"/><Relationship Id="rId7" Type="http://schemas.openxmlformats.org/officeDocument/2006/relationships/audio" Target="../media/audio2.wav"/><Relationship Id="rId6" Type="http://schemas.openxmlformats.org/officeDocument/2006/relationships/audio" Target="../media/audio1.wav"/><Relationship Id="rId5" Type="http://schemas.openxmlformats.org/officeDocument/2006/relationships/image" Target="../media/image46.png"/><Relationship Id="rId4" Type="http://schemas.openxmlformats.org/officeDocument/2006/relationships/image" Target="../media/image45.jpeg"/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1.xml"/><Relationship Id="rId3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20.xml"/><Relationship Id="rId5" Type="http://schemas.openxmlformats.org/officeDocument/2006/relationships/image" Target="../media/image26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image" Target="../media/image2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1.xml"/><Relationship Id="rId3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1.xml"/><Relationship Id="rId6" Type="http://schemas.openxmlformats.org/officeDocument/2006/relationships/slideLayout" Target="../slideLayouts/slideLayout2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3" Type="http://schemas.openxmlformats.org/officeDocument/2006/relationships/tags" Target="../tags/tag7.xml"/><Relationship Id="rId2" Type="http://schemas.openxmlformats.org/officeDocument/2006/relationships/image" Target="../media/image50.png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1.xml"/><Relationship Id="rId3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2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1.xml"/><Relationship Id="rId3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91845" y="899795"/>
            <a:ext cx="9815195" cy="5430520"/>
          </a:xfrm>
          <a:prstGeom prst="rect">
            <a:avLst/>
          </a:prstGeom>
        </p:spPr>
      </p:pic>
      <p:pic>
        <p:nvPicPr>
          <p:cNvPr id="4" name="图片 3" descr="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92880"/>
            <a:ext cx="12192000" cy="2865120"/>
          </a:xfrm>
          <a:prstGeom prst="rect">
            <a:avLst/>
          </a:prstGeom>
        </p:spPr>
      </p:pic>
      <p:pic>
        <p:nvPicPr>
          <p:cNvPr id="6" name="图片 5" descr="2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448417" y="0"/>
            <a:ext cx="743585" cy="2663190"/>
          </a:xfrm>
          <a:prstGeom prst="rect">
            <a:avLst/>
          </a:prstGeom>
        </p:spPr>
      </p:pic>
      <p:pic>
        <p:nvPicPr>
          <p:cNvPr id="8" name="图片 7" descr="21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0" y="0"/>
            <a:ext cx="2738120" cy="2510790"/>
          </a:xfrm>
          <a:prstGeom prst="rect">
            <a:avLst/>
          </a:prstGeom>
        </p:spPr>
      </p:pic>
      <p:sp>
        <p:nvSpPr>
          <p:cNvPr id="13" name="文本框 22"/>
          <p:cNvSpPr txBox="1"/>
          <p:nvPr/>
        </p:nvSpPr>
        <p:spPr>
          <a:xfrm>
            <a:off x="1" y="2663192"/>
            <a:ext cx="88106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8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华康海报体W12(P)" pitchFamily="82" charset="-122"/>
                <a:ea typeface="华康海报体W12(P)" pitchFamily="82" charset="-122"/>
                <a:cs typeface="汉仪中黑 简" panose="00020600040101010101" pitchFamily="18" charset="-122"/>
              </a:rPr>
              <a:t>看日历</a:t>
            </a:r>
            <a:endParaRPr kumimoji="0" lang="zh-CN" altLang="en-US" sz="8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华康海报体W12(P)" pitchFamily="82" charset="-122"/>
              <a:ea typeface="华康海报体W12(P)" pitchFamily="82" charset="-122"/>
              <a:cs typeface="汉仪中黑 简" panose="00020600040101010101" pitchFamily="18" charset="-122"/>
            </a:endParaRPr>
          </a:p>
        </p:txBody>
      </p:sp>
      <p:pic>
        <p:nvPicPr>
          <p:cNvPr id="7" name="图片 6" descr="21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7306311" y="1030606"/>
            <a:ext cx="4828540" cy="58273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764789" y="4297045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小学数学</a:t>
            </a:r>
            <a:r>
              <a:rPr lang="en-US" altLang="zh-CN" dirty="0">
                <a:solidFill>
                  <a:schemeClr val="tx2">
                    <a:lumMod val="60000"/>
                    <a:lumOff val="40000"/>
                  </a:schemeClr>
                </a:solidFill>
              </a:rPr>
              <a:t>/</a:t>
            </a:r>
            <a:r>
              <a:rPr lang="zh-CN" alt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北师大版</a:t>
            </a:r>
            <a:r>
              <a:rPr lang="en-US" altLang="zh-CN" dirty="0">
                <a:solidFill>
                  <a:schemeClr val="tx2">
                    <a:lumMod val="60000"/>
                    <a:lumOff val="40000"/>
                  </a:schemeClr>
                </a:solidFill>
              </a:rPr>
              <a:t>/</a:t>
            </a:r>
            <a:r>
              <a:rPr lang="zh-CN" alt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三年级上册</a:t>
            </a:r>
            <a:endParaRPr lang="zh-CN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1388111" y="1360805"/>
            <a:ext cx="3688715" cy="820420"/>
            <a:chOff x="7754" y="1135"/>
            <a:chExt cx="5809" cy="1292"/>
          </a:xfrm>
        </p:grpSpPr>
        <p:pic>
          <p:nvPicPr>
            <p:cNvPr id="51" name="图片 50" descr="ea2b6ef3-3ed7-4fee-9424-b6ad6682563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754" y="1135"/>
              <a:ext cx="4460" cy="1292"/>
            </a:xfrm>
            <a:prstGeom prst="rect">
              <a:avLst/>
            </a:prstGeom>
          </p:spPr>
        </p:pic>
        <p:sp>
          <p:nvSpPr>
            <p:cNvPr id="20485" name="矩形 4"/>
            <p:cNvSpPr/>
            <p:nvPr/>
          </p:nvSpPr>
          <p:spPr>
            <a:xfrm>
              <a:off x="8273" y="1153"/>
              <a:ext cx="5290" cy="105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zh-CN" altLang="en-US" sz="2400">
                  <a:solidFill>
                    <a:schemeClr val="tx1"/>
                  </a:solidFill>
                  <a:ea typeface="+mn-lt"/>
                  <a:cs typeface="+mn-lt"/>
                </a:rPr>
                <a:t>歌 诀 记 忆 法。</a:t>
              </a:r>
              <a:endParaRPr lang="zh-CN" altLang="en-US" sz="240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351146" y="619761"/>
            <a:ext cx="4507231" cy="5617845"/>
            <a:chOff x="7171" y="929"/>
            <a:chExt cx="7098" cy="8847"/>
          </a:xfrm>
        </p:grpSpPr>
        <p:pic>
          <p:nvPicPr>
            <p:cNvPr id="10" name="图片 9" descr="图片27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71" y="929"/>
              <a:ext cx="7098" cy="8847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8585" y="3435"/>
              <a:ext cx="4615" cy="45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ea typeface="+mn-lt"/>
                  <a:sym typeface="+mn-ea"/>
                </a:rPr>
                <a:t>一三五七八十腊，</a:t>
              </a:r>
              <a:endParaRPr lang="en-US" altLang="zh-CN" sz="2400" b="1" dirty="0">
                <a:ea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ea typeface="+mn-lt"/>
                  <a:sym typeface="+mn-ea"/>
                </a:rPr>
                <a:t>三十一天永不差；</a:t>
              </a:r>
              <a:endParaRPr lang="en-US" altLang="zh-CN" sz="2400" b="1" dirty="0">
                <a:ea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ea typeface="+mn-lt"/>
                  <a:sym typeface="+mn-ea"/>
                </a:rPr>
                <a:t>四六九冬三十日；</a:t>
              </a:r>
              <a:endParaRPr lang="en-US" altLang="zh-CN" sz="2400" b="1" dirty="0">
                <a:ea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ea typeface="+mn-lt"/>
                  <a:sym typeface="+mn-ea"/>
                </a:rPr>
                <a:t>平年二月二十八，闰年二月把一加。</a:t>
              </a:r>
              <a:endParaRPr lang="zh-CN" altLang="en-US" sz="2400" b="1" dirty="0">
                <a:ea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824356" y="3285490"/>
            <a:ext cx="2945765" cy="1786890"/>
            <a:chOff x="4056" y="5489"/>
            <a:chExt cx="4639" cy="2814"/>
          </a:xfrm>
        </p:grpSpPr>
        <p:pic>
          <p:nvPicPr>
            <p:cNvPr id="13" name="图片 12" descr="图片26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056" y="5489"/>
              <a:ext cx="4281" cy="2814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4695" y="6100"/>
              <a:ext cx="4000" cy="188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>
                  <a:solidFill>
                    <a:schemeClr val="tx1"/>
                  </a:solidFill>
                  <a:ea typeface="+mn-lt"/>
                  <a:sym typeface="+mn-ea"/>
                </a:rPr>
                <a:t>腊：十二月；</a:t>
              </a:r>
              <a:endParaRPr lang="en-US" altLang="zh-CN" sz="2400">
                <a:solidFill>
                  <a:schemeClr val="tx1"/>
                </a:solidFill>
                <a:ea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>
                  <a:solidFill>
                    <a:schemeClr val="tx1"/>
                  </a:solidFill>
                  <a:ea typeface="+mn-lt"/>
                  <a:sym typeface="+mn-ea"/>
                </a:rPr>
                <a:t>冬：十一月。</a:t>
              </a:r>
              <a:endParaRPr lang="zh-CN" altLang="en-US" sz="2400">
                <a:solidFill>
                  <a:schemeClr val="tx1"/>
                </a:solidFill>
                <a:ea typeface="+mn-lt"/>
                <a:sym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16" name="矩形 15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探索新知</a:t>
              </a:r>
              <a:endParaRPr lang="zh-CN" altLang="en-US" sz="28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353496" y="812801"/>
            <a:ext cx="5109091" cy="10156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2400">
                <a:solidFill>
                  <a:srgbClr val="000000"/>
                </a:solidFill>
                <a:ea typeface="+mn-lt"/>
                <a:cs typeface="+mn-lt"/>
                <a:sym typeface="+mn-ea"/>
              </a:rPr>
              <a:t>把附页</a:t>
            </a:r>
            <a:r>
              <a:rPr lang="en-US" altLang="zh-CN" sz="2400">
                <a:solidFill>
                  <a:srgbClr val="000000"/>
                </a:solidFill>
                <a:ea typeface="+mn-lt"/>
                <a:cs typeface="+mn-lt"/>
                <a:sym typeface="+mn-ea"/>
              </a:rPr>
              <a:t>2</a:t>
            </a:r>
            <a:r>
              <a:rPr lang="zh-CN" altLang="en-US" sz="2400">
                <a:solidFill>
                  <a:srgbClr val="000000"/>
                </a:solidFill>
                <a:ea typeface="+mn-lt"/>
                <a:cs typeface="+mn-lt"/>
                <a:sym typeface="+mn-ea"/>
              </a:rPr>
              <a:t>中</a:t>
            </a:r>
            <a:r>
              <a:rPr lang="en-US" altLang="zh-CN" sz="2400">
                <a:solidFill>
                  <a:srgbClr val="000000"/>
                </a:solidFill>
                <a:ea typeface="+mn-lt"/>
                <a:cs typeface="+mn-lt"/>
                <a:sym typeface="+mn-ea"/>
              </a:rPr>
              <a:t>2009~2016</a:t>
            </a:r>
            <a:r>
              <a:rPr lang="zh-CN" altLang="en-US" sz="2400">
                <a:solidFill>
                  <a:srgbClr val="000000"/>
                </a:solidFill>
                <a:ea typeface="+mn-lt"/>
                <a:cs typeface="+mn-lt"/>
                <a:sym typeface="+mn-ea"/>
              </a:rPr>
              <a:t>年</a:t>
            </a:r>
            <a:r>
              <a:rPr lang="en-US" altLang="zh-CN" sz="2400">
                <a:solidFill>
                  <a:srgbClr val="000000"/>
                </a:solidFill>
                <a:ea typeface="+mn-lt"/>
                <a:cs typeface="+mn-lt"/>
                <a:sym typeface="+mn-ea"/>
              </a:rPr>
              <a:t>2</a:t>
            </a:r>
            <a:r>
              <a:rPr lang="zh-CN" altLang="en-US" sz="2400">
                <a:solidFill>
                  <a:srgbClr val="000000"/>
                </a:solidFill>
                <a:ea typeface="+mn-lt"/>
                <a:cs typeface="+mn-lt"/>
                <a:sym typeface="+mn-ea"/>
              </a:rPr>
              <a:t>月份</a:t>
            </a:r>
            <a:endParaRPr lang="zh-CN" altLang="en-US" sz="2400">
              <a:solidFill>
                <a:srgbClr val="000000"/>
              </a:solidFill>
              <a:ea typeface="+mn-lt"/>
              <a:cs typeface="+mn-lt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ea typeface="+mn-lt"/>
                <a:cs typeface="+mn-lt"/>
                <a:sym typeface="+mn-ea"/>
              </a:rPr>
              <a:t>的天数记录在表中，你发现了什么？</a:t>
            </a:r>
            <a:endParaRPr lang="zh-CN" altLang="en-US" sz="2400">
              <a:ea typeface="+mn-lt"/>
              <a:cs typeface="+mn-lt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275081" y="2379980"/>
          <a:ext cx="9535801" cy="119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5935"/>
                <a:gridCol w="971551"/>
                <a:gridCol w="969645"/>
                <a:gridCol w="971551"/>
                <a:gridCol w="971551"/>
                <a:gridCol w="971551"/>
                <a:gridCol w="970915"/>
                <a:gridCol w="971551"/>
                <a:gridCol w="971551"/>
              </a:tblGrid>
              <a:tr h="64071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0">
                          <a:solidFill>
                            <a:schemeClr val="tx1"/>
                          </a:solidFill>
                          <a:ea typeface="+mn-lt"/>
                        </a:rPr>
                        <a:t>年份</a:t>
                      </a:r>
                      <a:endParaRPr lang="zh-CN" altLang="en-US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2009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2010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2011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2012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2013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2014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2015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2016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2</a:t>
                      </a:r>
                      <a:r>
                        <a:rPr lang="zh-CN" altLang="en-US" sz="2400" b="0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月份天数</a:t>
                      </a:r>
                      <a:endParaRPr lang="zh-CN" altLang="en-US" sz="2400" b="0">
                        <a:solidFill>
                          <a:schemeClr val="tx1"/>
                        </a:solidFill>
                        <a:ea typeface="+mn-lt"/>
                        <a:cs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3" name="矩形 32"/>
          <p:cNvSpPr/>
          <p:nvPr/>
        </p:nvSpPr>
        <p:spPr>
          <a:xfrm>
            <a:off x="3241360" y="306641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>
                <a:ea typeface="+mn-lt"/>
              </a:rPr>
              <a:t>28</a:t>
            </a:r>
            <a:endParaRPr lang="en-US" altLang="zh-CN" sz="2400">
              <a:ea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220212" y="306641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>
                <a:ea typeface="+mn-lt"/>
              </a:rPr>
              <a:t>28</a:t>
            </a:r>
            <a:endParaRPr lang="en-US" altLang="zh-CN" sz="2400">
              <a:ea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174300" y="306641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>
                <a:ea typeface="+mn-lt"/>
              </a:rPr>
              <a:t>28</a:t>
            </a:r>
            <a:endParaRPr lang="en-US" altLang="zh-CN" sz="2400">
              <a:ea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151564" y="306324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ea typeface="+mn-lt"/>
              </a:rPr>
              <a:t>29</a:t>
            </a:r>
            <a:endParaRPr lang="en-US" altLang="zh-CN" sz="2400">
              <a:solidFill>
                <a:srgbClr val="C00000"/>
              </a:solidFill>
              <a:ea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117400" y="306260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>
                <a:ea typeface="+mn-lt"/>
              </a:rPr>
              <a:t>28</a:t>
            </a:r>
            <a:endParaRPr lang="en-US" altLang="zh-CN" sz="2400">
              <a:ea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112126" y="306260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>
                <a:ea typeface="+mn-lt"/>
              </a:rPr>
              <a:t>28</a:t>
            </a:r>
            <a:endParaRPr lang="en-US" altLang="zh-CN" sz="2400">
              <a:ea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078596" y="306356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>
                <a:ea typeface="+mn-lt"/>
              </a:rPr>
              <a:t>28</a:t>
            </a:r>
            <a:endParaRPr lang="en-US" altLang="zh-CN" sz="2400">
              <a:ea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0041890" y="306133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ea typeface="+mn-lt"/>
              </a:rPr>
              <a:t>29</a:t>
            </a:r>
            <a:endParaRPr lang="en-US" altLang="zh-CN" sz="2400">
              <a:solidFill>
                <a:srgbClr val="C00000"/>
              </a:solidFill>
              <a:ea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035675" y="3709670"/>
            <a:ext cx="800100" cy="478790"/>
            <a:chOff x="9505" y="5842"/>
            <a:chExt cx="1260" cy="754"/>
          </a:xfrm>
        </p:grpSpPr>
        <p:sp>
          <p:nvSpPr>
            <p:cNvPr id="13" name="文本框 12"/>
            <p:cNvSpPr txBox="1"/>
            <p:nvPr/>
          </p:nvSpPr>
          <p:spPr>
            <a:xfrm>
              <a:off x="9505" y="5842"/>
              <a:ext cx="1260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/>
                <a:t>闰年</a:t>
              </a:r>
              <a:endParaRPr lang="zh-CN" altLang="en-US" sz="2400"/>
            </a:p>
          </p:txBody>
        </p:sp>
        <p:sp>
          <p:nvSpPr>
            <p:cNvPr id="14" name="圆角矩形标注 13"/>
            <p:cNvSpPr/>
            <p:nvPr/>
          </p:nvSpPr>
          <p:spPr>
            <a:xfrm rot="10800000">
              <a:off x="9576" y="5916"/>
              <a:ext cx="1134" cy="680"/>
            </a:xfrm>
            <a:prstGeom prst="wedgeRoundRectCallout">
              <a:avLst>
                <a:gd name="adj1" fmla="val -20793"/>
                <a:gd name="adj2" fmla="val 78702"/>
                <a:gd name="adj3" fmla="val 16667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925685" y="3726180"/>
            <a:ext cx="800100" cy="478790"/>
            <a:chOff x="9505" y="5842"/>
            <a:chExt cx="1260" cy="754"/>
          </a:xfrm>
        </p:grpSpPr>
        <p:sp>
          <p:nvSpPr>
            <p:cNvPr id="17" name="文本框 16"/>
            <p:cNvSpPr txBox="1"/>
            <p:nvPr/>
          </p:nvSpPr>
          <p:spPr>
            <a:xfrm>
              <a:off x="9505" y="5842"/>
              <a:ext cx="1260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/>
                <a:t>闰年</a:t>
              </a:r>
              <a:endParaRPr lang="zh-CN" altLang="en-US" sz="2400"/>
            </a:p>
          </p:txBody>
        </p:sp>
        <p:sp>
          <p:nvSpPr>
            <p:cNvPr id="18" name="圆角矩形标注 17"/>
            <p:cNvSpPr/>
            <p:nvPr/>
          </p:nvSpPr>
          <p:spPr>
            <a:xfrm rot="10800000">
              <a:off x="9576" y="5916"/>
              <a:ext cx="1134" cy="680"/>
            </a:xfrm>
            <a:prstGeom prst="wedgeRoundRectCallout">
              <a:avLst>
                <a:gd name="adj1" fmla="val -20793"/>
                <a:gd name="adj2" fmla="val 78702"/>
                <a:gd name="adj3" fmla="val 16667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514726" y="4625976"/>
            <a:ext cx="3804920" cy="724535"/>
            <a:chOff x="5196" y="7287"/>
            <a:chExt cx="5992" cy="1141"/>
          </a:xfrm>
        </p:grpSpPr>
        <p:sp>
          <p:nvSpPr>
            <p:cNvPr id="21" name="圆角矩形标注 20"/>
            <p:cNvSpPr/>
            <p:nvPr/>
          </p:nvSpPr>
          <p:spPr>
            <a:xfrm>
              <a:off x="5196" y="7287"/>
              <a:ext cx="5834" cy="1141"/>
            </a:xfrm>
            <a:prstGeom prst="wedgeRoundRectCallout">
              <a:avLst>
                <a:gd name="adj1" fmla="val -59581"/>
                <a:gd name="adj2" fmla="val -22304"/>
                <a:gd name="adj3" fmla="val 16667"/>
              </a:avLst>
            </a:prstGeom>
            <a:solidFill>
              <a:srgbClr val="00B0F0"/>
            </a:solidFill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>
                <a:lnSpc>
                  <a:spcPct val="150000"/>
                </a:lnSpc>
              </a:pPr>
              <a:endParaRPr lang="zh-CN" altLang="en-US" sz="2800">
                <a:solidFill>
                  <a:schemeClr val="tx1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321" y="7495"/>
              <a:ext cx="5867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lt"/>
                  <a:cs typeface="+mn-lt"/>
                  <a:sym typeface="+mn-ea"/>
                </a:rPr>
                <a:t>一般每</a:t>
              </a:r>
              <a:r>
                <a:rPr lang="en-US" altLang="zh-CN" sz="240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lt"/>
                  <a:cs typeface="+mn-lt"/>
                  <a:sym typeface="+mn-ea"/>
                </a:rPr>
                <a:t>4</a:t>
              </a:r>
              <a:r>
                <a:rPr lang="zh-CN" altLang="en-US" sz="240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lt"/>
                  <a:cs typeface="+mn-lt"/>
                  <a:sym typeface="+mn-ea"/>
                </a:rPr>
                <a:t>年里有一个闰年。</a:t>
              </a:r>
              <a:endParaRPr lang="zh-CN" altLang="en-US" sz="24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lt"/>
                <a:cs typeface="+mn-lt"/>
                <a:sym typeface="+mn-ea"/>
              </a:endParaRPr>
            </a:p>
          </p:txBody>
        </p:sp>
      </p:grpSp>
      <p:pic>
        <p:nvPicPr>
          <p:cNvPr id="20" name="图片 19" descr="图片16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1885315" y="4461510"/>
            <a:ext cx="1225551" cy="149987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24" name="矩形 23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探索新知</a:t>
              </a:r>
              <a:endParaRPr lang="zh-CN" altLang="en-US" sz="28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876665" y="2365377"/>
            <a:ext cx="984251" cy="64071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079366" y="2381252"/>
            <a:ext cx="937895" cy="64071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281429" y="2365375"/>
            <a:ext cx="969011" cy="67183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4" name="矩形 3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/>
                <a:t>探索新知</a:t>
              </a:r>
              <a:endParaRPr lang="zh-CN" altLang="en-US" sz="2800" dirty="0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718560" y="1384937"/>
            <a:ext cx="480131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a typeface="+mn-lt"/>
                <a:sym typeface="+mn-ea"/>
              </a:rPr>
              <a:t>把下表中的闰年的年份涂上颜色。</a:t>
            </a:r>
            <a:endParaRPr lang="zh-CN" altLang="en-US" sz="2400">
              <a:solidFill>
                <a:schemeClr val="tx1"/>
              </a:solidFill>
              <a:ea typeface="+mn-lt"/>
              <a:sym typeface="+mn-ea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275081" y="2379980"/>
          <a:ext cx="9507225" cy="636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691"/>
                <a:gridCol w="949960"/>
                <a:gridCol w="951231"/>
                <a:gridCol w="951231"/>
                <a:gridCol w="951231"/>
                <a:gridCol w="949960"/>
                <a:gridCol w="951865"/>
                <a:gridCol w="951865"/>
                <a:gridCol w="951231"/>
                <a:gridCol w="949960"/>
              </a:tblGrid>
              <a:tr h="6362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2016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2017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2018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2019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2020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2021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2022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2023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2024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0">
                          <a:solidFill>
                            <a:schemeClr val="tx1"/>
                          </a:solidFill>
                          <a:ea typeface="+mn-lt"/>
                        </a:rPr>
                        <a:t>2025</a:t>
                      </a:r>
                      <a:endParaRPr lang="en-US" altLang="zh-CN" sz="2400" b="0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7" name="组合 16"/>
          <p:cNvGrpSpPr/>
          <p:nvPr/>
        </p:nvGrpSpPr>
        <p:grpSpPr>
          <a:xfrm>
            <a:off x="1510031" y="3440431"/>
            <a:ext cx="5946774" cy="1670685"/>
            <a:chOff x="2378" y="5418"/>
            <a:chExt cx="9365" cy="2631"/>
          </a:xfrm>
        </p:grpSpPr>
        <p:grpSp>
          <p:nvGrpSpPr>
            <p:cNvPr id="14" name="组合 13"/>
            <p:cNvGrpSpPr/>
            <p:nvPr/>
          </p:nvGrpSpPr>
          <p:grpSpPr>
            <a:xfrm>
              <a:off x="5391" y="5724"/>
              <a:ext cx="6352" cy="969"/>
              <a:chOff x="5341" y="5640"/>
              <a:chExt cx="6352" cy="969"/>
            </a:xfrm>
          </p:grpSpPr>
          <p:sp>
            <p:nvSpPr>
              <p:cNvPr id="43" name="圆角矩形标注 42"/>
              <p:cNvSpPr/>
              <p:nvPr/>
            </p:nvSpPr>
            <p:spPr>
              <a:xfrm>
                <a:off x="5341" y="5640"/>
                <a:ext cx="6271" cy="969"/>
              </a:xfrm>
              <a:prstGeom prst="wedgeRoundRectCallout">
                <a:avLst>
                  <a:gd name="adj1" fmla="val -59775"/>
                  <a:gd name="adj2" fmla="val -13043"/>
                  <a:gd name="adj3" fmla="val 16667"/>
                </a:avLst>
              </a:prstGeom>
              <a:solidFill>
                <a:srgbClr val="FFFF00"/>
              </a:solidFill>
              <a:ln w="222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5341" y="5756"/>
                <a:ext cx="6352" cy="7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 dirty="0">
                    <a:solidFill>
                      <a:schemeClr val="tx1"/>
                    </a:solidFill>
                    <a:ea typeface="+mn-lt"/>
                    <a:cs typeface="+mn-lt"/>
                  </a:rPr>
                  <a:t>闰年的年份一般是</a:t>
                </a:r>
                <a:r>
                  <a:rPr lang="en-US" altLang="zh-CN" sz="2400" dirty="0">
                    <a:solidFill>
                      <a:schemeClr val="tx1"/>
                    </a:solidFill>
                    <a:ea typeface="+mn-lt"/>
                    <a:cs typeface="+mn-lt"/>
                  </a:rPr>
                  <a:t>4</a:t>
                </a:r>
                <a:r>
                  <a:rPr lang="zh-CN" altLang="en-US" sz="2400" dirty="0">
                    <a:solidFill>
                      <a:schemeClr val="tx1"/>
                    </a:solidFill>
                    <a:ea typeface="+mn-lt"/>
                    <a:cs typeface="+mn-lt"/>
                  </a:rPr>
                  <a:t>的倍数。</a:t>
                </a:r>
                <a:endParaRPr lang="zh-CN" altLang="en-US" sz="2400" dirty="0">
                  <a:solidFill>
                    <a:schemeClr val="tx1"/>
                  </a:solidFill>
                  <a:ea typeface="+mn-lt"/>
                  <a:cs typeface="+mn-lt"/>
                </a:endParaRPr>
              </a:p>
            </p:txBody>
          </p:sp>
        </p:grpSp>
        <p:pic>
          <p:nvPicPr>
            <p:cNvPr id="10" name="图片 9" descr="图片10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378" y="5418"/>
              <a:ext cx="1791" cy="2631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4612006" y="4406900"/>
            <a:ext cx="6170295" cy="1734820"/>
            <a:chOff x="7263" y="6940"/>
            <a:chExt cx="9717" cy="2732"/>
          </a:xfrm>
        </p:grpSpPr>
        <p:grpSp>
          <p:nvGrpSpPr>
            <p:cNvPr id="16" name="组合 15"/>
            <p:cNvGrpSpPr/>
            <p:nvPr/>
          </p:nvGrpSpPr>
          <p:grpSpPr>
            <a:xfrm>
              <a:off x="7263" y="7658"/>
              <a:ext cx="7036" cy="994"/>
              <a:chOff x="7263" y="7658"/>
              <a:chExt cx="7036" cy="994"/>
            </a:xfrm>
          </p:grpSpPr>
          <p:sp>
            <p:nvSpPr>
              <p:cNvPr id="48" name="圆角矩形标注 47"/>
              <p:cNvSpPr/>
              <p:nvPr/>
            </p:nvSpPr>
            <p:spPr>
              <a:xfrm>
                <a:off x="7263" y="7658"/>
                <a:ext cx="6836" cy="994"/>
              </a:xfrm>
              <a:prstGeom prst="wedgeRoundRectCallout">
                <a:avLst>
                  <a:gd name="adj1" fmla="val 61922"/>
                  <a:gd name="adj2" fmla="val -9255"/>
                  <a:gd name="adj3" fmla="val 16667"/>
                </a:avLst>
              </a:prstGeom>
              <a:solidFill>
                <a:srgbClr val="21FF84"/>
              </a:solidFill>
              <a:ln w="222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7457" y="7780"/>
                <a:ext cx="6842" cy="7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noProof="0" dirty="0">
                    <a:ln>
                      <a:noFill/>
                    </a:ln>
                    <a:effectLst/>
                    <a:uLnTx/>
                    <a:uFillTx/>
                    <a:ea typeface="+mn-lt"/>
                    <a:cs typeface="+mn-lt"/>
                    <a:sym typeface="+mn-ea"/>
                  </a:rPr>
                  <a:t>整百整千的年份是</a:t>
                </a:r>
                <a:r>
                  <a:rPr lang="en-US" altLang="zh-CN" sz="2400" noProof="0" dirty="0">
                    <a:ln>
                      <a:noFill/>
                    </a:ln>
                    <a:effectLst/>
                    <a:uLnTx/>
                    <a:uFillTx/>
                    <a:ea typeface="+mn-lt"/>
                    <a:cs typeface="+mn-lt"/>
                    <a:sym typeface="+mn-ea"/>
                  </a:rPr>
                  <a:t>400</a:t>
                </a:r>
                <a:r>
                  <a:rPr lang="zh-CN" altLang="en-US" sz="2400" noProof="0" dirty="0">
                    <a:ln>
                      <a:noFill/>
                    </a:ln>
                    <a:effectLst/>
                    <a:uLnTx/>
                    <a:uFillTx/>
                    <a:ea typeface="+mn-lt"/>
                    <a:cs typeface="+mn-lt"/>
                    <a:sym typeface="+mn-ea"/>
                  </a:rPr>
                  <a:t>的倍数。</a:t>
                </a:r>
                <a:endParaRPr kumimoji="0" lang="zh-CN" alt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+mn-lt"/>
                  <a:cs typeface="+mn-lt"/>
                </a:endParaRPr>
              </a:p>
            </p:txBody>
          </p:sp>
        </p:grpSp>
        <p:pic>
          <p:nvPicPr>
            <p:cNvPr id="11" name="图片 10" descr="图片16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4907" y="6940"/>
              <a:ext cx="2073" cy="273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4" name="矩形 3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探索新知</a:t>
              </a:r>
              <a:endParaRPr lang="zh-CN" altLang="en-US" sz="2800"/>
            </a:p>
          </p:txBody>
        </p:sp>
      </p:grpSp>
      <p:sp>
        <p:nvSpPr>
          <p:cNvPr id="24581" name="矩形 7"/>
          <p:cNvSpPr/>
          <p:nvPr/>
        </p:nvSpPr>
        <p:spPr>
          <a:xfrm>
            <a:off x="3856040" y="982665"/>
            <a:ext cx="577373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chemeClr val="tx1"/>
                </a:solidFill>
                <a:ea typeface="+mn-lt"/>
              </a:rPr>
              <a:t>平年一年有多少天？闰年呢？</a:t>
            </a:r>
            <a:endParaRPr lang="zh-CN" altLang="en-US" sz="2400" dirty="0">
              <a:solidFill>
                <a:schemeClr val="tx1"/>
              </a:solidFill>
              <a:ea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223135" y="1864996"/>
            <a:ext cx="7171055" cy="1854835"/>
            <a:chOff x="3501" y="2937"/>
            <a:chExt cx="11293" cy="2921"/>
          </a:xfrm>
        </p:grpSpPr>
        <p:grpSp>
          <p:nvGrpSpPr>
            <p:cNvPr id="78" name="组合 77"/>
            <p:cNvGrpSpPr/>
            <p:nvPr/>
          </p:nvGrpSpPr>
          <p:grpSpPr>
            <a:xfrm>
              <a:off x="3501" y="2937"/>
              <a:ext cx="11293" cy="2921"/>
              <a:chOff x="2556" y="6766"/>
              <a:chExt cx="11370" cy="1397"/>
            </a:xfrm>
          </p:grpSpPr>
          <p:sp>
            <p:nvSpPr>
              <p:cNvPr id="79" name="圆角矩形 78"/>
              <p:cNvSpPr/>
              <p:nvPr/>
            </p:nvSpPr>
            <p:spPr>
              <a:xfrm>
                <a:off x="2556" y="6766"/>
                <a:ext cx="11370" cy="1397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圆角矩形 79"/>
              <p:cNvSpPr/>
              <p:nvPr/>
            </p:nvSpPr>
            <p:spPr>
              <a:xfrm>
                <a:off x="2781" y="6883"/>
                <a:ext cx="10902" cy="116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圆角矩形 80"/>
              <p:cNvSpPr/>
              <p:nvPr/>
            </p:nvSpPr>
            <p:spPr>
              <a:xfrm>
                <a:off x="2690" y="6837"/>
                <a:ext cx="11073" cy="1274"/>
              </a:xfrm>
              <a:prstGeom prst="roundRect">
                <a:avLst/>
              </a:prstGeom>
              <a:noFill/>
              <a:ln w="41275" cmpd="sng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585" name="矩形 6"/>
            <p:cNvSpPr/>
            <p:nvPr/>
          </p:nvSpPr>
          <p:spPr>
            <a:xfrm>
              <a:off x="4062" y="3412"/>
              <a:ext cx="9159" cy="7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平年天数：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</a:rPr>
                <a:t>31 × 7 + 30 × 4 + 28 = 365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（天）</a:t>
              </a:r>
              <a:endParaRPr lang="zh-CN" altLang="en-US" sz="2400" dirty="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sp>
        <p:nvSpPr>
          <p:cNvPr id="23586" name="矩形 18"/>
          <p:cNvSpPr/>
          <p:nvPr/>
        </p:nvSpPr>
        <p:spPr>
          <a:xfrm>
            <a:off x="2582228" y="2958467"/>
            <a:ext cx="5816016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tx1"/>
                </a:solidFill>
                <a:ea typeface="+mn-lt"/>
                <a:cs typeface="+mn-lt"/>
              </a:rPr>
              <a:t>闰年天数：</a:t>
            </a:r>
            <a:r>
              <a:rPr lang="en-US" altLang="zh-CN" sz="2400" dirty="0">
                <a:solidFill>
                  <a:schemeClr val="tx1"/>
                </a:solidFill>
                <a:ea typeface="+mn-lt"/>
                <a:cs typeface="+mn-lt"/>
              </a:rPr>
              <a:t>31 × 7 + 30 × 4 + 29 = 366</a:t>
            </a:r>
            <a:r>
              <a:rPr lang="zh-CN" altLang="en-US" sz="2400" dirty="0">
                <a:solidFill>
                  <a:schemeClr val="tx1"/>
                </a:solidFill>
                <a:ea typeface="+mn-lt"/>
                <a:cs typeface="+mn-lt"/>
              </a:rPr>
              <a:t>（天）</a:t>
            </a:r>
            <a:endParaRPr lang="zh-CN" altLang="en-US" sz="2400" dirty="0">
              <a:solidFill>
                <a:schemeClr val="tx1"/>
              </a:solidFill>
              <a:ea typeface="+mn-lt"/>
              <a:cs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237991" y="3810001"/>
            <a:ext cx="4673600" cy="1925955"/>
            <a:chOff x="6674" y="6000"/>
            <a:chExt cx="7360" cy="3033"/>
          </a:xfrm>
        </p:grpSpPr>
        <p:pic>
          <p:nvPicPr>
            <p:cNvPr id="3" name="图片 2" descr="778689f2-5e4c-4f9f-b4ea-d5cd8808440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674" y="6000"/>
              <a:ext cx="7360" cy="3033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/>
          </p:nvSpPr>
          <p:spPr>
            <a:xfrm>
              <a:off x="7754" y="6360"/>
              <a:ext cx="5143" cy="1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ts val="45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effectLst/>
                  <a:uLnTx/>
                  <a:uFillTx/>
                  <a:ea typeface="+mn-lt"/>
                  <a:cs typeface="+mn-lt"/>
                  <a:sym typeface="+mn-ea"/>
                </a:rPr>
                <a:t>你知道自己</a:t>
              </a:r>
              <a:r>
                <a:rPr lang="en-US" altLang="zh-CN" sz="2400" noProof="0" dirty="0">
                  <a:ln>
                    <a:noFill/>
                  </a:ln>
                  <a:effectLst/>
                  <a:uLnTx/>
                  <a:uFillTx/>
                  <a:ea typeface="+mn-lt"/>
                  <a:cs typeface="+mn-lt"/>
                  <a:sym typeface="+mn-ea"/>
                </a:rPr>
                <a:t>18</a:t>
              </a:r>
              <a:r>
                <a:rPr lang="zh-CN" altLang="en-US" sz="2400" noProof="0" dirty="0">
                  <a:ln>
                    <a:noFill/>
                  </a:ln>
                  <a:effectLst/>
                  <a:uLnTx/>
                  <a:uFillTx/>
                  <a:ea typeface="+mn-lt"/>
                  <a:cs typeface="+mn-lt"/>
                  <a:sym typeface="+mn-ea"/>
                </a:rPr>
                <a:t>岁那一年</a:t>
              </a:r>
              <a:endParaRPr lang="zh-CN" altLang="en-US" sz="2400" noProof="0" dirty="0">
                <a:ln>
                  <a:noFill/>
                </a:ln>
                <a:effectLst/>
                <a:uLnTx/>
                <a:uFillTx/>
                <a:ea typeface="+mn-lt"/>
                <a:cs typeface="+mn-lt"/>
                <a:sym typeface="+mn-ea"/>
              </a:endParaRPr>
            </a:p>
            <a:p>
              <a:pPr marL="0" marR="0" lvl="0" indent="0" algn="ctr" defTabSz="914400" rtl="0" eaLnBrk="0" fontAlgn="base" latinLnBrk="0" hangingPunct="0">
                <a:lnSpc>
                  <a:spcPts val="45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effectLst/>
                  <a:uLnTx/>
                  <a:uFillTx/>
                  <a:ea typeface="+mn-lt"/>
                  <a:cs typeface="+mn-lt"/>
                  <a:sym typeface="+mn-ea"/>
                </a:rPr>
                <a:t>是平年还是闰年吗？</a:t>
              </a:r>
              <a:endPara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lt"/>
                <a:cs typeface="+mn-lt"/>
              </a:endParaRPr>
            </a:p>
          </p:txBody>
        </p:sp>
      </p:grpSp>
      <p:pic>
        <p:nvPicPr>
          <p:cNvPr id="7" name="图片 6" descr="20e53c5f-9bb8-437d-9846-55c97ed618e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386445" y="4734562"/>
            <a:ext cx="1966595" cy="19665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8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917701" y="1557655"/>
            <a:ext cx="8719820" cy="4826000"/>
          </a:xfrm>
          <a:prstGeom prst="rect">
            <a:avLst/>
          </a:prstGeom>
        </p:spPr>
      </p:pic>
      <p:sp>
        <p:nvSpPr>
          <p:cNvPr id="18" name="文本框 3"/>
          <p:cNvSpPr txBox="1"/>
          <p:nvPr/>
        </p:nvSpPr>
        <p:spPr>
          <a:xfrm>
            <a:off x="5545427" y="3141150"/>
            <a:ext cx="35756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+mn-cs"/>
              </a:rPr>
              <a:t>PART 03</a:t>
            </a:r>
            <a:endParaRPr kumimoji="0" lang="en-US" altLang="zh-CN" sz="4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+mn-cs"/>
            </a:endParaRPr>
          </a:p>
        </p:txBody>
      </p:sp>
      <p:pic>
        <p:nvPicPr>
          <p:cNvPr id="4" name="图片 3" descr="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34437"/>
            <a:ext cx="12192000" cy="3123565"/>
          </a:xfrm>
          <a:prstGeom prst="rect">
            <a:avLst/>
          </a:prstGeom>
        </p:spPr>
      </p:pic>
      <p:pic>
        <p:nvPicPr>
          <p:cNvPr id="10" name="图形 9" descr="C:\Users\Am'be'r\Desktop\21.png21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-195580" y="1398907"/>
            <a:ext cx="5099051" cy="5459095"/>
          </a:xfrm>
          <a:prstGeom prst="rect">
            <a:avLst/>
          </a:prstGeom>
        </p:spPr>
      </p:pic>
      <p:sp>
        <p:nvSpPr>
          <p:cNvPr id="19" name="文本框 5"/>
          <p:cNvSpPr txBox="1"/>
          <p:nvPr/>
        </p:nvSpPr>
        <p:spPr>
          <a:xfrm>
            <a:off x="4904105" y="4068445"/>
            <a:ext cx="5044440" cy="101473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grpFill/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  <a:sym typeface="+mn-ea"/>
              </a:rPr>
              <a:t>拓展练习</a:t>
            </a:r>
            <a:endParaRPr kumimoji="0" lang="zh-CN" altLang="en-US" sz="6000" b="0" i="0" u="none" strike="noStrike" kern="1200" cap="none" spc="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ea2b6ef3-3ed7-4fee-9424-b6ad6682563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91435" y="5100957"/>
            <a:ext cx="2054860" cy="601345"/>
          </a:xfrm>
          <a:prstGeom prst="rect">
            <a:avLst/>
          </a:prstGeom>
        </p:spPr>
      </p:pic>
      <p:pic>
        <p:nvPicPr>
          <p:cNvPr id="22" name="图片 21" descr="ea2b6ef3-3ed7-4fee-9424-b6ad6682563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932931" y="5100957"/>
            <a:ext cx="2054860" cy="60134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4" name="矩形 3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拓展练习</a:t>
              </a:r>
              <a:endParaRPr lang="zh-CN" altLang="en-US" sz="2800"/>
            </a:p>
          </p:txBody>
        </p:sp>
      </p:grpSp>
      <p:sp>
        <p:nvSpPr>
          <p:cNvPr id="2" name="Text Box 10"/>
          <p:cNvSpPr txBox="1"/>
          <p:nvPr/>
        </p:nvSpPr>
        <p:spPr>
          <a:xfrm>
            <a:off x="3469640" y="1105537"/>
            <a:ext cx="4856480" cy="512445"/>
          </a:xfrm>
          <a:prstGeom prst="rect">
            <a:avLst/>
          </a:prstGeom>
        </p:spPr>
        <p:txBody>
          <a:bodyPr/>
          <a:lstStyle>
            <a:lvl1pPr indent="0" defTabSz="1219200">
              <a:spcBef>
                <a:spcPct val="20000"/>
              </a:spcBef>
              <a:buFont typeface="Arial" panose="020B0604020202020204" pitchFamily="34" charset="0"/>
              <a:buNone/>
              <a:defRPr lang="zh-CN" altLang="en-US" sz="3470" b="1" baseline="0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990600" indent="-381000" defTabSz="1219200">
              <a:spcBef>
                <a:spcPct val="20000"/>
              </a:spcBef>
              <a:buFont typeface="Arial" panose="020B0604020202020204" pitchFamily="34" charset="0"/>
              <a:buChar char="–"/>
              <a:defRPr sz="3735"/>
            </a:lvl2pPr>
            <a:lvl3pPr marL="15240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3pPr>
            <a:lvl4pPr marL="2133600" indent="-304800" defTabSz="1219200">
              <a:spcBef>
                <a:spcPct val="20000"/>
              </a:spcBef>
              <a:buFont typeface="Arial" panose="020B0604020202020204" pitchFamily="34" charset="0"/>
              <a:buChar char="–"/>
              <a:defRPr sz="2665"/>
            </a:lvl4pPr>
            <a:lvl5pPr marL="2743200" indent="-304800" defTabSz="1219200">
              <a:spcBef>
                <a:spcPct val="20000"/>
              </a:spcBef>
              <a:buFont typeface="Arial" panose="020B0604020202020204" pitchFamily="34" charset="0"/>
              <a:buChar char="»"/>
              <a:defRPr sz="2665"/>
            </a:lvl5pPr>
            <a:lvl6pPr marL="33528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6pPr>
            <a:lvl7pPr marL="39624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7pPr>
            <a:lvl8pPr marL="45720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8pPr>
            <a:lvl9pPr marL="51816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9pPr>
          </a:lstStyle>
          <a:p>
            <a:pPr>
              <a:lnSpc>
                <a:spcPct val="100000"/>
              </a:lnSpc>
            </a:pPr>
            <a:r>
              <a:rPr lang="zh-CN" altLang="en-US" sz="2400" b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将对应的时间和节日用线连起来。</a:t>
            </a:r>
            <a:endParaRPr lang="zh-CN" altLang="en-US" sz="2400" b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pic>
        <p:nvPicPr>
          <p:cNvPr id="11" name="图片 10" descr="ea2b6ef3-3ed7-4fee-9424-b6ad6682563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91435" y="2200912"/>
            <a:ext cx="2054860" cy="60134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001645" y="5170807"/>
            <a:ext cx="111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400">
                <a:ea typeface="+mn-lt"/>
                <a:cs typeface="+mn-lt"/>
                <a:sym typeface="+mn-ea"/>
              </a:rPr>
              <a:t>5月1日</a:t>
            </a:r>
            <a:endParaRPr lang="zh-CN" altLang="en-US" sz="2400" b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034665" y="2263777"/>
            <a:ext cx="111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400">
                <a:ea typeface="+mn-lt"/>
                <a:cs typeface="+mn-lt"/>
                <a:sym typeface="+mn-ea"/>
              </a:rPr>
              <a:t>6月1日</a:t>
            </a:r>
            <a:endParaRPr lang="zh-CN" altLang="en-US" sz="2400" b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940051" y="3232786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400">
                <a:ea typeface="+mn-lt"/>
                <a:cs typeface="+mn-lt"/>
                <a:sym typeface="+mn-ea"/>
              </a:rPr>
              <a:t>9月10日</a:t>
            </a:r>
            <a:endParaRPr lang="zh-CN" altLang="en-US" sz="2400" b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07031" y="4201797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400">
                <a:ea typeface="+mn-lt"/>
                <a:cs typeface="+mn-lt"/>
                <a:sym typeface="+mn-ea"/>
              </a:rPr>
              <a:t>10月1日</a:t>
            </a:r>
            <a:endParaRPr lang="zh-CN" altLang="en-US" sz="2400" b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11720" y="227203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400">
                <a:ea typeface="+mn-lt"/>
                <a:cs typeface="+mn-lt"/>
                <a:sym typeface="+mn-ea"/>
              </a:rPr>
              <a:t>教师节</a:t>
            </a:r>
            <a:endParaRPr lang="zh-CN" altLang="en-US" sz="2400" b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411720" y="323278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400">
                <a:ea typeface="+mn-lt"/>
                <a:cs typeface="+mn-lt"/>
                <a:sym typeface="+mn-ea"/>
              </a:rPr>
              <a:t>国庆节</a:t>
            </a:r>
            <a:endParaRPr lang="zh-CN" altLang="en-US" sz="2400" b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411720" y="420179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400">
                <a:ea typeface="+mn-lt"/>
                <a:cs typeface="+mn-lt"/>
                <a:sym typeface="+mn-ea"/>
              </a:rPr>
              <a:t>儿童节</a:t>
            </a:r>
            <a:endParaRPr lang="zh-CN" altLang="en-US" sz="2400" b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411720" y="517080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400">
                <a:ea typeface="+mn-lt"/>
                <a:cs typeface="+mn-lt"/>
                <a:sym typeface="+mn-ea"/>
              </a:rPr>
              <a:t>劳动节</a:t>
            </a:r>
            <a:endParaRPr lang="zh-CN" altLang="en-US" sz="2400" b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pic>
        <p:nvPicPr>
          <p:cNvPr id="20" name="图片 19" descr="ea2b6ef3-3ed7-4fee-9424-b6ad6682563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91435" y="4123692"/>
            <a:ext cx="2054860" cy="601345"/>
          </a:xfrm>
          <a:prstGeom prst="rect">
            <a:avLst/>
          </a:prstGeom>
        </p:spPr>
      </p:pic>
      <p:pic>
        <p:nvPicPr>
          <p:cNvPr id="23" name="图片 22" descr="ea2b6ef3-3ed7-4fee-9424-b6ad6682563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932931" y="4123692"/>
            <a:ext cx="2054860" cy="601345"/>
          </a:xfrm>
          <a:prstGeom prst="rect">
            <a:avLst/>
          </a:prstGeom>
        </p:spPr>
      </p:pic>
      <p:pic>
        <p:nvPicPr>
          <p:cNvPr id="24" name="图片 23" descr="ea2b6ef3-3ed7-4fee-9424-b6ad6682563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932931" y="3162302"/>
            <a:ext cx="2054860" cy="601345"/>
          </a:xfrm>
          <a:prstGeom prst="rect">
            <a:avLst/>
          </a:prstGeom>
        </p:spPr>
      </p:pic>
      <p:pic>
        <p:nvPicPr>
          <p:cNvPr id="25" name="图片 24" descr="ea2b6ef3-3ed7-4fee-9424-b6ad6682563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932931" y="2200912"/>
            <a:ext cx="2054860" cy="601345"/>
          </a:xfrm>
          <a:prstGeom prst="rect">
            <a:avLst/>
          </a:prstGeom>
        </p:spPr>
      </p:pic>
      <p:pic>
        <p:nvPicPr>
          <p:cNvPr id="26" name="图片 25" descr="ea2b6ef3-3ed7-4fee-9424-b6ad6682563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91435" y="3162302"/>
            <a:ext cx="2054860" cy="601345"/>
          </a:xfrm>
          <a:prstGeom prst="rect">
            <a:avLst/>
          </a:prstGeom>
        </p:spPr>
      </p:pic>
      <p:cxnSp>
        <p:nvCxnSpPr>
          <p:cNvPr id="27" name="直接连接符 26"/>
          <p:cNvCxnSpPr/>
          <p:nvPr/>
        </p:nvCxnSpPr>
        <p:spPr>
          <a:xfrm>
            <a:off x="4751071" y="2490472"/>
            <a:ext cx="2063115" cy="1859915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4766946" y="2505712"/>
            <a:ext cx="2000885" cy="922655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endCxn id="24" idx="1"/>
          </p:cNvCxnSpPr>
          <p:nvPr/>
        </p:nvCxnSpPr>
        <p:spPr>
          <a:xfrm flipV="1">
            <a:off x="4782186" y="3463290"/>
            <a:ext cx="2150745" cy="934085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4796789" y="5366387"/>
            <a:ext cx="1985011" cy="15875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262381" y="1776096"/>
            <a:ext cx="10613391" cy="3554730"/>
            <a:chOff x="1628" y="2797"/>
            <a:chExt cx="16714" cy="5598"/>
          </a:xfrm>
        </p:grpSpPr>
        <p:sp>
          <p:nvSpPr>
            <p:cNvPr id="27654" name="矩形 9"/>
            <p:cNvSpPr/>
            <p:nvPr/>
          </p:nvSpPr>
          <p:spPr>
            <a:xfrm>
              <a:off x="2820" y="2797"/>
              <a:ext cx="15522" cy="559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>
                <a:lnSpc>
                  <a:spcPts val="65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一年中有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</a:rPr>
                <a:t>5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个小月。（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</a:rPr>
                <a:t>    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）</a:t>
              </a:r>
              <a:endParaRPr lang="en-US" altLang="zh-CN" sz="2400" dirty="0">
                <a:solidFill>
                  <a:schemeClr val="tx1"/>
                </a:solidFill>
                <a:ea typeface="+mn-lt"/>
                <a:cs typeface="+mn-lt"/>
              </a:endParaRPr>
            </a:p>
            <a:p>
              <a:pPr marL="0" lvl="0" indent="0">
                <a:lnSpc>
                  <a:spcPts val="65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平年和闰年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</a:rPr>
                <a:t>12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个月的天数，只有一个月不同，其余都相同。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（</a:t>
              </a:r>
              <a:r>
                <a:rPr lang="en-US" altLang="zh-CN" sz="2400" dirty="0">
                  <a:ea typeface="+mn-lt"/>
                  <a:cs typeface="+mn-lt"/>
                  <a:sym typeface="+mn-ea"/>
                </a:rPr>
                <a:t>    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）</a:t>
              </a:r>
              <a:endParaRPr lang="en-US" altLang="zh-CN" sz="2400" dirty="0">
                <a:solidFill>
                  <a:schemeClr val="tx1"/>
                </a:solidFill>
                <a:ea typeface="+mn-lt"/>
                <a:cs typeface="+mn-lt"/>
              </a:endParaRPr>
            </a:p>
            <a:p>
              <a:pPr marL="0" lvl="0" indent="0">
                <a:lnSpc>
                  <a:spcPts val="7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因为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</a:rPr>
                <a:t>1900÷4=475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，所以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</a:rPr>
                <a:t>1900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年是闰年。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（</a:t>
              </a:r>
              <a:r>
                <a:rPr lang="en-US" altLang="zh-CN" sz="2400" dirty="0">
                  <a:ea typeface="+mn-lt"/>
                  <a:cs typeface="+mn-lt"/>
                  <a:sym typeface="+mn-ea"/>
                </a:rPr>
                <a:t>    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）</a:t>
              </a:r>
              <a:endParaRPr lang="zh-CN" altLang="en-US" sz="2400" dirty="0">
                <a:ea typeface="+mn-lt"/>
                <a:cs typeface="+mn-lt"/>
                <a:sym typeface="+mn-ea"/>
              </a:endParaRPr>
            </a:p>
            <a:p>
              <a:pPr marL="0" lvl="0" indent="0">
                <a:lnSpc>
                  <a:spcPts val="7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</a:rPr>
                <a:t>上半年和下半年的天数相同。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（</a:t>
              </a:r>
              <a:r>
                <a:rPr lang="en-US" altLang="zh-CN" sz="2400" dirty="0">
                  <a:ea typeface="+mn-lt"/>
                  <a:cs typeface="+mn-lt"/>
                  <a:sym typeface="+mn-ea"/>
                </a:rPr>
                <a:t>    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）</a:t>
              </a:r>
              <a:endParaRPr lang="zh-CN" altLang="en-US" sz="2400" dirty="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1693" y="3221"/>
              <a:ext cx="1127" cy="1158"/>
              <a:chOff x="1693" y="3221"/>
              <a:chExt cx="1127" cy="1158"/>
            </a:xfrm>
          </p:grpSpPr>
          <p:pic>
            <p:nvPicPr>
              <p:cNvPr id="7" name="图片 6" descr="488179005311942737"/>
              <p:cNvPicPr>
                <a:picLocks noChangeAspect="1"/>
              </p:cNvPicPr>
              <p:nvPr/>
            </p:nvPicPr>
            <p:blipFill>
              <a:blip r:embed="rId1" cstate="email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1693" y="3221"/>
                <a:ext cx="1127" cy="1158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2012" y="3414"/>
                <a:ext cx="536" cy="7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>
                    <a:ea typeface="+mn-lt"/>
                    <a:cs typeface="+mn-lt"/>
                    <a:sym typeface="+mn-ea"/>
                  </a:rPr>
                  <a:t>1</a:t>
                </a:r>
                <a:endParaRPr lang="en-US" altLang="zh-CN" sz="2400">
                  <a:solidFill>
                    <a:schemeClr val="tx1"/>
                  </a:solidFill>
                  <a:ea typeface="+mn-lt"/>
                  <a:cs typeface="+mn-lt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1693" y="4499"/>
              <a:ext cx="1142" cy="1127"/>
              <a:chOff x="1693" y="4499"/>
              <a:chExt cx="1142" cy="1127"/>
            </a:xfrm>
          </p:grpSpPr>
          <p:pic>
            <p:nvPicPr>
              <p:cNvPr id="11" name="图片 10" descr="488179005311942737"/>
              <p:cNvPicPr>
                <a:picLocks noChangeAspect="1"/>
              </p:cNvPicPr>
              <p:nvPr/>
            </p:nvPicPr>
            <p:blipFill>
              <a:blip r:embed="rId2" cstate="email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1693" y="4499"/>
                <a:ext cx="1142" cy="1127"/>
              </a:xfrm>
              <a:prstGeom prst="rect">
                <a:avLst/>
              </a:prstGeom>
            </p:spPr>
          </p:pic>
          <p:sp>
            <p:nvSpPr>
              <p:cNvPr id="13" name="文本框 12"/>
              <p:cNvSpPr txBox="1"/>
              <p:nvPr/>
            </p:nvSpPr>
            <p:spPr>
              <a:xfrm>
                <a:off x="1951" y="4652"/>
                <a:ext cx="536" cy="7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>
                    <a:ea typeface="+mn-lt"/>
                    <a:cs typeface="+mn-lt"/>
                    <a:sym typeface="+mn-ea"/>
                  </a:rPr>
                  <a:t>2</a:t>
                </a:r>
                <a:endParaRPr lang="en-US" altLang="zh-CN" sz="2400">
                  <a:solidFill>
                    <a:schemeClr val="tx1"/>
                  </a:solidFill>
                  <a:ea typeface="+mn-lt"/>
                  <a:cs typeface="+mn-lt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644" y="5864"/>
              <a:ext cx="1150" cy="1126"/>
              <a:chOff x="1668" y="5890"/>
              <a:chExt cx="1150" cy="1126"/>
            </a:xfrm>
          </p:grpSpPr>
          <p:pic>
            <p:nvPicPr>
              <p:cNvPr id="9" name="图片 8" descr="488179005311942737"/>
              <p:cNvPicPr>
                <a:picLocks noChangeAspect="1"/>
              </p:cNvPicPr>
              <p:nvPr/>
            </p:nvPicPr>
            <p:blipFill>
              <a:blip r:embed="rId3" cstate="email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1668" y="5890"/>
                <a:ext cx="1150" cy="1126"/>
              </a:xfrm>
              <a:prstGeom prst="rect">
                <a:avLst/>
              </a:prstGeom>
            </p:spPr>
          </p:pic>
          <p:sp>
            <p:nvSpPr>
              <p:cNvPr id="17" name="文本框 16"/>
              <p:cNvSpPr txBox="1"/>
              <p:nvPr/>
            </p:nvSpPr>
            <p:spPr>
              <a:xfrm>
                <a:off x="1950" y="6068"/>
                <a:ext cx="536" cy="7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>
                    <a:ea typeface="+mn-lt"/>
                    <a:cs typeface="+mn-lt"/>
                    <a:sym typeface="+mn-ea"/>
                  </a:rPr>
                  <a:t>3</a:t>
                </a:r>
                <a:endParaRPr lang="en-US" altLang="zh-CN" sz="2400">
                  <a:solidFill>
                    <a:schemeClr val="tx1"/>
                  </a:solidFill>
                  <a:ea typeface="+mn-lt"/>
                  <a:cs typeface="+mn-lt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1628" y="7228"/>
              <a:ext cx="1166" cy="1088"/>
              <a:chOff x="1628" y="7228"/>
              <a:chExt cx="1166" cy="1088"/>
            </a:xfrm>
          </p:grpSpPr>
          <p:pic>
            <p:nvPicPr>
              <p:cNvPr id="10" name="图片 9" descr="488179005311942737"/>
              <p:cNvPicPr>
                <a:picLocks noChangeAspect="1"/>
              </p:cNvPicPr>
              <p:nvPr/>
            </p:nvPicPr>
            <p:blipFill>
              <a:blip r:embed="rId4" cstate="email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1628" y="7228"/>
                <a:ext cx="1166" cy="1088"/>
              </a:xfrm>
              <a:prstGeom prst="rect">
                <a:avLst/>
              </a:prstGeom>
            </p:spPr>
          </p:pic>
          <p:sp>
            <p:nvSpPr>
              <p:cNvPr id="18" name="文本框 17"/>
              <p:cNvSpPr txBox="1"/>
              <p:nvPr/>
            </p:nvSpPr>
            <p:spPr>
              <a:xfrm>
                <a:off x="1865" y="7381"/>
                <a:ext cx="536" cy="7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>
                    <a:ea typeface="+mn-lt"/>
                    <a:cs typeface="+mn-lt"/>
                    <a:sym typeface="+mn-ea"/>
                  </a:rPr>
                  <a:t>4</a:t>
                </a:r>
                <a:endParaRPr lang="zh-CN" altLang="en-US" sz="2400">
                  <a:solidFill>
                    <a:schemeClr val="tx1"/>
                  </a:solidFill>
                  <a:ea typeface="+mn-lt"/>
                  <a:cs typeface="+mn-lt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4" name="矩形 3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拓展练习</a:t>
              </a:r>
              <a:endParaRPr lang="zh-CN" altLang="en-US" sz="280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406651" y="514351"/>
            <a:ext cx="5006975" cy="1122680"/>
            <a:chOff x="4198" y="810"/>
            <a:chExt cx="7885" cy="1768"/>
          </a:xfrm>
        </p:grpSpPr>
        <p:pic>
          <p:nvPicPr>
            <p:cNvPr id="3" name="图片 2" descr="320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4723" t="17061" r="15729" b="64587"/>
            <a:stretch>
              <a:fillRect/>
            </a:stretch>
          </p:blipFill>
          <p:spPr>
            <a:xfrm>
              <a:off x="4198" y="810"/>
              <a:ext cx="7505" cy="1768"/>
            </a:xfrm>
            <a:prstGeom prst="rect">
              <a:avLst/>
            </a:prstGeom>
          </p:spPr>
        </p:pic>
        <p:sp>
          <p:nvSpPr>
            <p:cNvPr id="27653" name="矩形 9"/>
            <p:cNvSpPr/>
            <p:nvPr/>
          </p:nvSpPr>
          <p:spPr>
            <a:xfrm>
              <a:off x="5015" y="1558"/>
              <a:ext cx="7068" cy="7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solidFill>
                    <a:schemeClr val="tx1"/>
                  </a:solidFill>
                  <a:ea typeface="+mn-lt"/>
                </a:rPr>
                <a:t>我是小法官，对错我来判。</a:t>
              </a:r>
              <a:endParaRPr lang="zh-CN" altLang="en-US" sz="2400" dirty="0">
                <a:solidFill>
                  <a:schemeClr val="tx1"/>
                </a:solidFill>
                <a:ea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043169" y="2167892"/>
            <a:ext cx="496571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  <a:ea typeface="+mn-lt"/>
              </a:rPr>
              <a:t>×</a:t>
            </a:r>
            <a:endParaRPr lang="en-US" altLang="zh-CN" sz="2400">
              <a:solidFill>
                <a:schemeClr val="tx1"/>
              </a:solidFill>
              <a:ea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384155" y="2984502"/>
            <a:ext cx="338554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  <a:ea typeface="+mn-lt"/>
              </a:rPr>
              <a:t>√</a:t>
            </a:r>
            <a:endParaRPr lang="zh-CN" altLang="en-US" sz="2400">
              <a:solidFill>
                <a:schemeClr val="tx1"/>
              </a:solidFill>
              <a:ea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121014" y="3866517"/>
            <a:ext cx="496571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  <a:ea typeface="+mn-lt"/>
              </a:rPr>
              <a:t>×</a:t>
            </a:r>
            <a:endParaRPr lang="en-US" altLang="zh-CN" sz="2400">
              <a:solidFill>
                <a:schemeClr val="tx1"/>
              </a:solidFill>
              <a:ea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05245" y="4766312"/>
            <a:ext cx="511811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  <a:ea typeface="+mn-lt"/>
              </a:rPr>
              <a:t>×</a:t>
            </a:r>
            <a:endParaRPr lang="en-US" altLang="zh-CN" sz="2400">
              <a:solidFill>
                <a:schemeClr val="tx1"/>
              </a:solidFill>
              <a:ea typeface="+mn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2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36495" y="1409700"/>
            <a:ext cx="6793231" cy="4038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4" name="矩形 3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拓展练习</a:t>
              </a:r>
              <a:endParaRPr lang="zh-CN" altLang="en-US" sz="2800"/>
            </a:p>
          </p:txBody>
        </p:sp>
      </p:grpSp>
      <p:sp>
        <p:nvSpPr>
          <p:cNvPr id="29701" name="矩形 1"/>
          <p:cNvSpPr/>
          <p:nvPr/>
        </p:nvSpPr>
        <p:spPr>
          <a:xfrm>
            <a:off x="3925254" y="889953"/>
            <a:ext cx="28416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ea typeface="+mn-lt"/>
                <a:cs typeface="+mn-lt"/>
              </a:rPr>
              <a:t>猜  一  猜</a:t>
            </a:r>
            <a:endParaRPr lang="zh-CN" altLang="en-US" sz="2400">
              <a:ea typeface="+mn-lt"/>
              <a:cs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264786" y="5213035"/>
            <a:ext cx="1574470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rgbClr val="C00000"/>
                </a:solidFill>
                <a:ea typeface="+mn-lt"/>
                <a:cs typeface="+mn-lt"/>
              </a:rPr>
              <a:t>2</a:t>
            </a:r>
            <a:r>
              <a:rPr lang="zh-CN" altLang="en-US" sz="2400">
                <a:solidFill>
                  <a:srgbClr val="C00000"/>
                </a:solidFill>
                <a:ea typeface="+mn-lt"/>
                <a:cs typeface="+mn-lt"/>
              </a:rPr>
              <a:t>月</a:t>
            </a:r>
            <a:r>
              <a:rPr lang="en-US" altLang="zh-CN" sz="2400">
                <a:solidFill>
                  <a:srgbClr val="C00000"/>
                </a:solidFill>
                <a:ea typeface="+mn-lt"/>
                <a:cs typeface="+mn-lt"/>
              </a:rPr>
              <a:t>29</a:t>
            </a:r>
            <a:r>
              <a:rPr lang="zh-CN" altLang="en-US" sz="2400">
                <a:solidFill>
                  <a:srgbClr val="C00000"/>
                </a:solidFill>
                <a:ea typeface="+mn-lt"/>
                <a:cs typeface="+mn-lt"/>
              </a:rPr>
              <a:t>日。</a:t>
            </a:r>
            <a:endParaRPr lang="zh-CN" altLang="en-US" sz="2400">
              <a:solidFill>
                <a:srgbClr val="C00000"/>
              </a:solidFill>
              <a:ea typeface="+mn-lt"/>
              <a:cs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23455" y="3093721"/>
            <a:ext cx="43444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+mn-lt"/>
                <a:sym typeface="+mn-ea"/>
              </a:rPr>
              <a:t>妈妈</a:t>
            </a:r>
            <a:r>
              <a:rPr lang="en-US" altLang="zh-CN" sz="24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+mn-lt"/>
                <a:sym typeface="+mn-ea"/>
              </a:rPr>
              <a:t>36</a:t>
            </a:r>
            <a:r>
              <a:rPr lang="zh-CN" altLang="en-US" sz="24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+mn-lt"/>
                <a:sym typeface="+mn-ea"/>
              </a:rPr>
              <a:t>岁了，才过了</a:t>
            </a:r>
            <a:r>
              <a:rPr lang="en-US" altLang="zh-CN" sz="24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+mn-lt"/>
                <a:sym typeface="+mn-ea"/>
              </a:rPr>
              <a:t>9</a:t>
            </a:r>
            <a:r>
              <a:rPr lang="zh-CN" altLang="en-US" sz="24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+mn-lt"/>
                <a:sym typeface="+mn-ea"/>
              </a:rPr>
              <a:t>个生日。</a:t>
            </a:r>
            <a:endParaRPr lang="zh-CN" altLang="en-US" sz="24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lt"/>
              <a:cs typeface="+mn-lt"/>
              <a:sym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+mn-lt"/>
                <a:sym typeface="+mn-ea"/>
              </a:rPr>
              <a:t>妈妈的生日是哪天？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lt"/>
              <a:cs typeface="+mn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4" name="矩形 3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拓展练习</a:t>
              </a:r>
              <a:endParaRPr lang="zh-CN" altLang="en-US" sz="2800"/>
            </a:p>
          </p:txBody>
        </p:sp>
      </p:grpSp>
      <p:sp>
        <p:nvSpPr>
          <p:cNvPr id="2" name="TextBox 11"/>
          <p:cNvSpPr txBox="1"/>
          <p:nvPr/>
        </p:nvSpPr>
        <p:spPr>
          <a:xfrm>
            <a:off x="2342516" y="1549400"/>
            <a:ext cx="7263765" cy="554355"/>
          </a:xfrm>
          <a:prstGeom prst="rect">
            <a:avLst/>
          </a:prstGeom>
        </p:spPr>
        <p:txBody>
          <a:bodyPr/>
          <a:lstStyle>
            <a:lvl1pPr indent="0" defTabSz="1219200">
              <a:spcBef>
                <a:spcPct val="20000"/>
              </a:spcBef>
              <a:buFont typeface="Arial" panose="020B0604020202020204" pitchFamily="34" charset="0"/>
              <a:buNone/>
              <a:defRPr lang="zh-CN" altLang="en-US" sz="3470" b="1" baseline="0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990600" indent="-381000" defTabSz="1219200">
              <a:spcBef>
                <a:spcPct val="20000"/>
              </a:spcBef>
              <a:buFont typeface="Arial" panose="020B0604020202020204" pitchFamily="34" charset="0"/>
              <a:buChar char="–"/>
              <a:defRPr sz="3735"/>
            </a:lvl2pPr>
            <a:lvl3pPr marL="15240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3pPr>
            <a:lvl4pPr marL="2133600" indent="-304800" defTabSz="1219200">
              <a:spcBef>
                <a:spcPct val="20000"/>
              </a:spcBef>
              <a:buFont typeface="Arial" panose="020B0604020202020204" pitchFamily="34" charset="0"/>
              <a:buChar char="–"/>
              <a:defRPr sz="2665"/>
            </a:lvl4pPr>
            <a:lvl5pPr marL="2743200" indent="-304800" defTabSz="1219200">
              <a:spcBef>
                <a:spcPct val="20000"/>
              </a:spcBef>
              <a:buFont typeface="Arial" panose="020B0604020202020204" pitchFamily="34" charset="0"/>
              <a:buChar char="»"/>
              <a:defRPr sz="2665"/>
            </a:lvl5pPr>
            <a:lvl6pPr marL="33528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6pPr>
            <a:lvl7pPr marL="39624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7pPr>
            <a:lvl8pPr marL="45720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8pPr>
            <a:lvl9pPr marL="51816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9pPr>
          </a:lstStyle>
          <a:p>
            <a:r>
              <a:rPr lang="en-US" altLang="zh-CN" sz="2400" b="0">
                <a:solidFill>
                  <a:schemeClr val="tx1"/>
                </a:solidFill>
                <a:latin typeface="+mn-lt"/>
                <a:ea typeface="+mn-lt"/>
                <a:cs typeface="+mn-lt"/>
                <a:sym typeface="+mn-ea"/>
              </a:rPr>
              <a:t>1996</a:t>
            </a:r>
            <a:r>
              <a:rPr lang="zh-CN" altLang="en-US" sz="2400" b="0">
                <a:solidFill>
                  <a:schemeClr val="tx1"/>
                </a:solidFill>
                <a:latin typeface="+mn-lt"/>
                <a:ea typeface="+mn-lt"/>
                <a:cs typeface="+mn-lt"/>
                <a:sym typeface="+mn-ea"/>
              </a:rPr>
              <a:t>～</a:t>
            </a:r>
            <a:r>
              <a:rPr lang="en-US" altLang="zh-CN" sz="2400" b="0">
                <a:solidFill>
                  <a:schemeClr val="tx1"/>
                </a:solidFill>
                <a:latin typeface="+mn-lt"/>
                <a:ea typeface="+mn-lt"/>
                <a:cs typeface="+mn-lt"/>
                <a:sym typeface="+mn-ea"/>
              </a:rPr>
              <a:t>2010</a:t>
            </a:r>
            <a:r>
              <a:rPr lang="zh-CN" altLang="en-US" sz="2400" b="0">
                <a:solidFill>
                  <a:schemeClr val="tx1"/>
                </a:solidFill>
                <a:latin typeface="+mn-lt"/>
                <a:ea typeface="+mn-lt"/>
                <a:cs typeface="+mn-lt"/>
                <a:sym typeface="+mn-ea"/>
              </a:rPr>
              <a:t>年中有几个闰年？  找一找，写一写。</a:t>
            </a:r>
            <a:endParaRPr lang="zh-CN" altLang="en-US" sz="2400" b="0">
              <a:solidFill>
                <a:schemeClr val="tx1"/>
              </a:solidFill>
              <a:latin typeface="+mn-lt"/>
              <a:ea typeface="+mn-lt"/>
              <a:cs typeface="+mn-lt"/>
              <a:sym typeface="+mn-ea"/>
            </a:endParaRPr>
          </a:p>
        </p:txBody>
      </p:sp>
      <p:pic>
        <p:nvPicPr>
          <p:cNvPr id="5" name="图片 4" descr="2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50678" y="2470658"/>
            <a:ext cx="2627527" cy="2912501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" name="TextBox 84"/>
          <p:cNvSpPr txBox="1"/>
          <p:nvPr/>
        </p:nvSpPr>
        <p:spPr>
          <a:xfrm>
            <a:off x="2883536" y="3302636"/>
            <a:ext cx="4806315" cy="1247775"/>
          </a:xfrm>
          <a:prstGeom prst="rect">
            <a:avLst/>
          </a:prstGeom>
        </p:spPr>
        <p:txBody>
          <a:bodyPr/>
          <a:lstStyle>
            <a:lvl1pPr indent="0" defTabSz="1219200">
              <a:spcBef>
                <a:spcPct val="20000"/>
              </a:spcBef>
              <a:buFont typeface="Arial" panose="020B0604020202020204" pitchFamily="34" charset="0"/>
              <a:buNone/>
              <a:defRPr lang="zh-CN" altLang="en-US" sz="3470" b="1" baseline="0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990600" indent="-381000" defTabSz="1219200">
              <a:spcBef>
                <a:spcPct val="20000"/>
              </a:spcBef>
              <a:buFont typeface="Arial" panose="020B0604020202020204" pitchFamily="34" charset="0"/>
              <a:buChar char="–"/>
              <a:defRPr sz="3735"/>
            </a:lvl2pPr>
            <a:lvl3pPr marL="15240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3200"/>
            </a:lvl3pPr>
            <a:lvl4pPr marL="2133600" indent="-304800" defTabSz="1219200">
              <a:spcBef>
                <a:spcPct val="20000"/>
              </a:spcBef>
              <a:buFont typeface="Arial" panose="020B0604020202020204" pitchFamily="34" charset="0"/>
              <a:buChar char="–"/>
              <a:defRPr sz="2665"/>
            </a:lvl4pPr>
            <a:lvl5pPr marL="2743200" indent="-304800" defTabSz="1219200">
              <a:spcBef>
                <a:spcPct val="20000"/>
              </a:spcBef>
              <a:buFont typeface="Arial" panose="020B0604020202020204" pitchFamily="34" charset="0"/>
              <a:buChar char="»"/>
              <a:defRPr sz="2665"/>
            </a:lvl5pPr>
            <a:lvl6pPr marL="33528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6pPr>
            <a:lvl7pPr marL="39624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7pPr>
            <a:lvl8pPr marL="45720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8pPr>
            <a:lvl9pPr marL="5181600" indent="-304800" defTabSz="1219200">
              <a:spcBef>
                <a:spcPct val="20000"/>
              </a:spcBef>
              <a:buFont typeface="Arial" panose="020B0604020202020204" pitchFamily="34" charset="0"/>
              <a:buChar char="•"/>
              <a:defRPr sz="2665"/>
            </a:lvl9pPr>
          </a:lstStyle>
          <a:p>
            <a:pPr>
              <a:lnSpc>
                <a:spcPct val="150000"/>
              </a:lnSpc>
            </a:pPr>
            <a:r>
              <a:rPr lang="zh-CN" altLang="en-US" sz="2400" b="0">
                <a:solidFill>
                  <a:schemeClr val="tx1"/>
                </a:solidFill>
                <a:latin typeface="+mn-lt"/>
                <a:ea typeface="+mn-lt"/>
                <a:cs typeface="+mn-lt"/>
                <a:sym typeface="+mn-ea"/>
              </a:rPr>
              <a:t>有</a:t>
            </a:r>
            <a:r>
              <a:rPr lang="en-US" altLang="zh-CN" sz="2400" b="0">
                <a:solidFill>
                  <a:schemeClr val="tx1"/>
                </a:solidFill>
                <a:latin typeface="+mn-lt"/>
                <a:ea typeface="+mn-lt"/>
                <a:cs typeface="+mn-lt"/>
                <a:sym typeface="+mn-ea"/>
              </a:rPr>
              <a:t>4</a:t>
            </a:r>
            <a:r>
              <a:rPr lang="zh-CN" altLang="en-US" sz="2400" b="0">
                <a:solidFill>
                  <a:schemeClr val="tx1"/>
                </a:solidFill>
                <a:latin typeface="+mn-lt"/>
                <a:ea typeface="+mn-lt"/>
                <a:cs typeface="+mn-lt"/>
                <a:sym typeface="+mn-ea"/>
              </a:rPr>
              <a:t>个　</a:t>
            </a:r>
            <a:endParaRPr lang="zh-CN" altLang="en-US" sz="2400" b="0">
              <a:solidFill>
                <a:schemeClr val="tx1"/>
              </a:solidFill>
              <a:latin typeface="+mn-lt"/>
              <a:ea typeface="+mn-lt"/>
              <a:cs typeface="+mn-lt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b="0">
                <a:solidFill>
                  <a:schemeClr val="tx1"/>
                </a:solidFill>
                <a:latin typeface="+mn-lt"/>
                <a:ea typeface="+mn-lt"/>
                <a:cs typeface="+mn-lt"/>
                <a:sym typeface="+mn-ea"/>
              </a:rPr>
              <a:t>1996</a:t>
            </a:r>
            <a:r>
              <a:rPr lang="zh-CN" altLang="en-US" sz="2400" b="0">
                <a:solidFill>
                  <a:schemeClr val="tx1"/>
                </a:solidFill>
                <a:latin typeface="+mn-lt"/>
                <a:ea typeface="+mn-lt"/>
                <a:cs typeface="+mn-lt"/>
                <a:sym typeface="+mn-ea"/>
              </a:rPr>
              <a:t>　</a:t>
            </a:r>
            <a:r>
              <a:rPr lang="en-US" altLang="zh-CN" sz="2400" b="0">
                <a:solidFill>
                  <a:schemeClr val="tx1"/>
                </a:solidFill>
                <a:latin typeface="+mn-lt"/>
                <a:ea typeface="+mn-lt"/>
                <a:cs typeface="+mn-lt"/>
                <a:sym typeface="+mn-ea"/>
              </a:rPr>
              <a:t>2000</a:t>
            </a:r>
            <a:r>
              <a:rPr lang="zh-CN" altLang="en-US" sz="2400" b="0">
                <a:solidFill>
                  <a:schemeClr val="tx1"/>
                </a:solidFill>
                <a:latin typeface="+mn-lt"/>
                <a:ea typeface="+mn-lt"/>
                <a:cs typeface="+mn-lt"/>
                <a:sym typeface="+mn-ea"/>
              </a:rPr>
              <a:t>　</a:t>
            </a:r>
            <a:r>
              <a:rPr lang="en-US" altLang="zh-CN" sz="2400" b="0">
                <a:solidFill>
                  <a:schemeClr val="tx1"/>
                </a:solidFill>
                <a:latin typeface="+mn-lt"/>
                <a:ea typeface="+mn-lt"/>
                <a:cs typeface="+mn-lt"/>
                <a:sym typeface="+mn-ea"/>
              </a:rPr>
              <a:t>2004</a:t>
            </a:r>
            <a:r>
              <a:rPr lang="zh-CN" altLang="en-US" sz="2400" b="0">
                <a:solidFill>
                  <a:schemeClr val="tx1"/>
                </a:solidFill>
                <a:latin typeface="+mn-lt"/>
                <a:ea typeface="+mn-lt"/>
                <a:cs typeface="+mn-lt"/>
                <a:sym typeface="+mn-ea"/>
              </a:rPr>
              <a:t>　</a:t>
            </a:r>
            <a:r>
              <a:rPr lang="en-US" altLang="zh-CN" sz="2400" b="0">
                <a:solidFill>
                  <a:schemeClr val="tx1"/>
                </a:solidFill>
                <a:latin typeface="+mn-lt"/>
                <a:ea typeface="+mn-lt"/>
                <a:cs typeface="+mn-lt"/>
                <a:sym typeface="+mn-ea"/>
              </a:rPr>
              <a:t>2008</a:t>
            </a:r>
            <a:endParaRPr lang="en-US" altLang="zh-CN" sz="2400" b="0">
              <a:solidFill>
                <a:schemeClr val="tx1"/>
              </a:solidFill>
              <a:latin typeface="+mn-lt"/>
              <a:ea typeface="+mn-lt"/>
              <a:cs typeface="+mn-lt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917701" y="1557655"/>
            <a:ext cx="8719820" cy="4826000"/>
          </a:xfrm>
          <a:prstGeom prst="rect">
            <a:avLst/>
          </a:prstGeom>
        </p:spPr>
      </p:pic>
      <p:sp>
        <p:nvSpPr>
          <p:cNvPr id="18" name="文本框 3"/>
          <p:cNvSpPr txBox="1"/>
          <p:nvPr/>
        </p:nvSpPr>
        <p:spPr>
          <a:xfrm>
            <a:off x="5545427" y="3141150"/>
            <a:ext cx="35756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+mn-cs"/>
              </a:rPr>
              <a:t>PART 04</a:t>
            </a:r>
            <a:endParaRPr kumimoji="0" lang="en-US" altLang="zh-CN" sz="4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+mn-cs"/>
            </a:endParaRPr>
          </a:p>
        </p:txBody>
      </p:sp>
      <p:pic>
        <p:nvPicPr>
          <p:cNvPr id="4" name="图片 3" descr="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34437"/>
            <a:ext cx="12192000" cy="3123565"/>
          </a:xfrm>
          <a:prstGeom prst="rect">
            <a:avLst/>
          </a:prstGeom>
        </p:spPr>
      </p:pic>
      <p:pic>
        <p:nvPicPr>
          <p:cNvPr id="10" name="图形 9" descr="C:\Users\Am'be'r\Desktop\21.png21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-195580" y="1398907"/>
            <a:ext cx="5099051" cy="5459095"/>
          </a:xfrm>
          <a:prstGeom prst="rect">
            <a:avLst/>
          </a:prstGeom>
        </p:spPr>
      </p:pic>
      <p:sp>
        <p:nvSpPr>
          <p:cNvPr id="19" name="文本框 5"/>
          <p:cNvSpPr txBox="1"/>
          <p:nvPr/>
        </p:nvSpPr>
        <p:spPr>
          <a:xfrm>
            <a:off x="4904105" y="4068445"/>
            <a:ext cx="5044440" cy="101473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grpFill/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  <a:sym typeface="+mn-ea"/>
              </a:rPr>
              <a:t>课堂总结</a:t>
            </a:r>
            <a:endParaRPr kumimoji="0" lang="zh-CN" altLang="en-US" sz="6000" b="0" i="0" u="none" strike="noStrike" kern="1200" cap="none" spc="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992880"/>
            <a:ext cx="12192000" cy="2865120"/>
          </a:xfrm>
          <a:prstGeom prst="rect">
            <a:avLst/>
          </a:prstGeom>
        </p:spPr>
      </p:pic>
      <p:pic>
        <p:nvPicPr>
          <p:cNvPr id="5" name="图片 4" descr="2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16992" y="1061720"/>
            <a:ext cx="9542145" cy="5280660"/>
          </a:xfrm>
          <a:prstGeom prst="rect">
            <a:avLst/>
          </a:prstGeom>
        </p:spPr>
      </p:pic>
      <p:sp>
        <p:nvSpPr>
          <p:cNvPr id="43" name="文本框 43"/>
          <p:cNvSpPr txBox="1"/>
          <p:nvPr/>
        </p:nvSpPr>
        <p:spPr>
          <a:xfrm>
            <a:off x="8538305" y="3101021"/>
            <a:ext cx="15121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5C93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+mn-cs"/>
              </a:rPr>
              <a:t>目</a:t>
            </a:r>
            <a:endParaRPr kumimoji="0" lang="zh-CN" altLang="en-US" sz="6000" b="0" i="0" u="none" strike="noStrike" kern="1200" cap="none" spc="0" normalizeH="0" baseline="0" noProof="0">
              <a:ln>
                <a:noFill/>
              </a:ln>
              <a:solidFill>
                <a:srgbClr val="5C93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+mn-cs"/>
            </a:endParaRPr>
          </a:p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5C93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+mn-cs"/>
              </a:rPr>
              <a:t>录</a:t>
            </a:r>
            <a:endParaRPr kumimoji="0" lang="zh-CN" altLang="en-US" sz="6000" b="0" i="0" u="none" strike="noStrike" kern="1200" cap="none" spc="0" normalizeH="0" baseline="0" noProof="0">
              <a:ln>
                <a:noFill/>
              </a:ln>
              <a:solidFill>
                <a:srgbClr val="5C93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+mn-cs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215573" y="3019497"/>
            <a:ext cx="3225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+mn-cs"/>
              </a:rPr>
              <a:t>contents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357000" y="4239874"/>
            <a:ext cx="3259226" cy="64633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4</a:t>
            </a:r>
            <a:r>
              <a:rPr kumimoji="0" lang="zh-CN" altLang="en-US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、课堂总结</a:t>
            </a:r>
            <a:endParaRPr kumimoji="0" lang="zh-CN" altLang="en-US" sz="3600" b="0" i="0" u="none" strike="noStrike" kern="1200" cap="none" spc="60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57000" y="3439883"/>
            <a:ext cx="3259226" cy="64633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3</a:t>
            </a:r>
            <a:r>
              <a:rPr kumimoji="0" lang="zh-CN" altLang="en-US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、拓展练习</a:t>
            </a:r>
            <a:endParaRPr kumimoji="0" lang="zh-CN" altLang="en-US" sz="3600" b="0" i="0" u="none" strike="noStrike" kern="1200" cap="none" spc="60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357636" y="1839901"/>
            <a:ext cx="3259226" cy="64633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1</a:t>
            </a:r>
            <a:r>
              <a:rPr kumimoji="0" lang="zh-CN" altLang="en-US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、新课导入</a:t>
            </a:r>
            <a:endParaRPr kumimoji="0" lang="zh-CN" altLang="en-US" sz="3600" b="0" i="0" u="none" strike="noStrike" kern="1200" cap="none" spc="60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357636" y="2639892"/>
            <a:ext cx="3259226" cy="64633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2</a:t>
            </a:r>
            <a:r>
              <a:rPr kumimoji="0" lang="zh-CN" altLang="en-US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、探索新知</a:t>
            </a:r>
            <a:endParaRPr kumimoji="0" lang="zh-CN" altLang="en-US" sz="3600" b="0" i="0" u="none" strike="noStrike" kern="1200" cap="none" spc="60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</a:endParaRPr>
          </a:p>
        </p:txBody>
      </p:sp>
      <p:pic>
        <p:nvPicPr>
          <p:cNvPr id="6" name="图片 5" descr="2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448417" y="0"/>
            <a:ext cx="743585" cy="2663190"/>
          </a:xfrm>
          <a:prstGeom prst="rect">
            <a:avLst/>
          </a:prstGeom>
        </p:spPr>
      </p:pic>
      <p:pic>
        <p:nvPicPr>
          <p:cNvPr id="8" name="图片 7" descr="21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0" y="0"/>
            <a:ext cx="2738120" cy="2510790"/>
          </a:xfrm>
          <a:prstGeom prst="rect">
            <a:avLst/>
          </a:prstGeom>
        </p:spPr>
      </p:pic>
      <p:pic>
        <p:nvPicPr>
          <p:cNvPr id="2" name="图片 1" descr="C:\Users\Am'be'r\Desktop\千库网_教师节学科数学老师职业_元素编号13146825.png千库网_教师节学科数学老师职业_元素编号1314682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738235" y="2712085"/>
            <a:ext cx="3702051" cy="37020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57636" y="5077439"/>
            <a:ext cx="3259226" cy="64633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5</a:t>
            </a:r>
            <a:r>
              <a:rPr kumimoji="0" lang="zh-CN" altLang="en-US" sz="3600" b="0" i="0" u="none" strike="noStrike" kern="1200" cap="none" spc="60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</a:rPr>
              <a:t>、布置作业</a:t>
            </a:r>
            <a:endParaRPr kumimoji="0" lang="zh-CN" altLang="en-US" sz="3600" b="0" i="0" u="none" strike="noStrike" kern="1200" cap="none" spc="60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5" grpId="0"/>
      <p:bldP spid="32" grpId="0"/>
      <p:bldP spid="36" grpId="0"/>
      <p:bldP spid="38" grpId="0"/>
      <p:bldP spid="40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6" name="矩形 5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/>
                <a:t>课堂总结</a:t>
              </a:r>
              <a:endParaRPr lang="zh-CN" altLang="en-US" sz="2800" dirty="0"/>
            </a:p>
          </p:txBody>
        </p:sp>
      </p:grpSp>
      <p:pic>
        <p:nvPicPr>
          <p:cNvPr id="5" name="图片 4" descr="图片29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388600" y="5539107"/>
            <a:ext cx="1280160" cy="1146175"/>
          </a:xfrm>
          <a:prstGeom prst="rect">
            <a:avLst/>
          </a:prstGeom>
        </p:spPr>
      </p:pic>
      <p:grpSp>
        <p:nvGrpSpPr>
          <p:cNvPr id="85" name="组合 84"/>
          <p:cNvGrpSpPr/>
          <p:nvPr/>
        </p:nvGrpSpPr>
        <p:grpSpPr>
          <a:xfrm>
            <a:off x="2262505" y="1643380"/>
            <a:ext cx="5756910" cy="633730"/>
            <a:chOff x="3588" y="6995"/>
            <a:chExt cx="9066" cy="998"/>
          </a:xfrm>
        </p:grpSpPr>
        <p:sp>
          <p:nvSpPr>
            <p:cNvPr id="81" name="圆角矩形 80"/>
            <p:cNvSpPr/>
            <p:nvPr/>
          </p:nvSpPr>
          <p:spPr>
            <a:xfrm>
              <a:off x="3588" y="6995"/>
              <a:ext cx="8975" cy="998"/>
            </a:xfrm>
            <a:prstGeom prst="roundRect">
              <a:avLst/>
            </a:prstGeom>
            <a:solidFill>
              <a:srgbClr val="FFC000"/>
            </a:solidFill>
            <a:ln w="44450">
              <a:solidFill>
                <a:srgbClr val="FF0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3782" y="7152"/>
              <a:ext cx="8872" cy="72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indent="0">
                <a:buNone/>
              </a:pP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像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1,3,5,7,8,10,12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月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,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这些月都有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31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天。</a:t>
              </a:r>
              <a:endParaRPr lang="zh-CN" altLang="en-US" sz="2400" dirty="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8952863" y="1681480"/>
            <a:ext cx="1056640" cy="504190"/>
            <a:chOff x="14124" y="7055"/>
            <a:chExt cx="1664" cy="794"/>
          </a:xfrm>
        </p:grpSpPr>
        <p:sp>
          <p:nvSpPr>
            <p:cNvPr id="89" name="圆角矩形 88"/>
            <p:cNvSpPr/>
            <p:nvPr/>
          </p:nvSpPr>
          <p:spPr>
            <a:xfrm>
              <a:off x="14124" y="7055"/>
              <a:ext cx="1664" cy="794"/>
            </a:xfrm>
            <a:prstGeom prst="roundRect">
              <a:avLst/>
            </a:prstGeom>
            <a:solidFill>
              <a:srgbClr val="00B0F0"/>
            </a:solidFill>
            <a:ln w="44450">
              <a:solidFill>
                <a:srgbClr val="FF0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4294" y="7062"/>
              <a:ext cx="1265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2400" b="1">
                  <a:solidFill>
                    <a:srgbClr val="FF0000"/>
                  </a:solidFill>
                  <a:ea typeface="+mn-lt"/>
                  <a:cs typeface="+mn-lt"/>
                  <a:sym typeface="+mn-ea"/>
                </a:rPr>
                <a:t>大月</a:t>
              </a:r>
              <a:endParaRPr lang="zh-CN" altLang="en-US" sz="2400" b="1">
                <a:solidFill>
                  <a:srgbClr val="FF0000"/>
                </a:solidFill>
                <a:ea typeface="+mn-lt"/>
                <a:cs typeface="+mn-lt"/>
                <a:sym typeface="+mn-ea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8938260" y="2590165"/>
            <a:ext cx="1056640" cy="504190"/>
            <a:chOff x="14101" y="8081"/>
            <a:chExt cx="1664" cy="794"/>
          </a:xfrm>
        </p:grpSpPr>
        <p:sp>
          <p:nvSpPr>
            <p:cNvPr id="91" name="圆角矩形 90"/>
            <p:cNvSpPr/>
            <p:nvPr/>
          </p:nvSpPr>
          <p:spPr>
            <a:xfrm>
              <a:off x="14101" y="8081"/>
              <a:ext cx="1664" cy="794"/>
            </a:xfrm>
            <a:prstGeom prst="roundRect">
              <a:avLst/>
            </a:prstGeom>
            <a:solidFill>
              <a:srgbClr val="00B0F0"/>
            </a:solidFill>
            <a:ln w="44450">
              <a:solidFill>
                <a:srgbClr val="FF0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14294" y="8107"/>
              <a:ext cx="1265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2400" b="1">
                  <a:solidFill>
                    <a:srgbClr val="FF0000"/>
                  </a:solidFill>
                  <a:ea typeface="+mn-lt"/>
                  <a:cs typeface="+mn-lt"/>
                  <a:sym typeface="+mn-ea"/>
                </a:rPr>
                <a:t>小月</a:t>
              </a:r>
              <a:endParaRPr lang="zh-CN" altLang="en-US" sz="2400" b="1">
                <a:solidFill>
                  <a:srgbClr val="FF0000"/>
                </a:solidFill>
                <a:ea typeface="+mn-lt"/>
                <a:cs typeface="+mn-lt"/>
                <a:sym typeface="+mn-ea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2234565" y="2520315"/>
            <a:ext cx="5786120" cy="633730"/>
            <a:chOff x="3911" y="8253"/>
            <a:chExt cx="9112" cy="998"/>
          </a:xfrm>
        </p:grpSpPr>
        <p:sp>
          <p:nvSpPr>
            <p:cNvPr id="83" name="圆角矩形 82"/>
            <p:cNvSpPr/>
            <p:nvPr/>
          </p:nvSpPr>
          <p:spPr>
            <a:xfrm>
              <a:off x="3911" y="8253"/>
              <a:ext cx="8975" cy="998"/>
            </a:xfrm>
            <a:prstGeom prst="roundRect">
              <a:avLst/>
            </a:prstGeom>
            <a:solidFill>
              <a:srgbClr val="92D050"/>
            </a:solidFill>
            <a:ln w="44450">
              <a:solidFill>
                <a:srgbClr val="FF0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4151" y="8405"/>
              <a:ext cx="8872" cy="72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indent="0">
                <a:buNone/>
              </a:pP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像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4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、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6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、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9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、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11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月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,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这些月都有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30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天。</a:t>
              </a:r>
              <a:endParaRPr lang="zh-CN" altLang="en-US" sz="2400" dirty="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sp>
        <p:nvSpPr>
          <p:cNvPr id="86" name="右箭头 85"/>
          <p:cNvSpPr/>
          <p:nvPr/>
        </p:nvSpPr>
        <p:spPr>
          <a:xfrm>
            <a:off x="8189595" y="1772922"/>
            <a:ext cx="406400" cy="32829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右箭头 86"/>
          <p:cNvSpPr/>
          <p:nvPr/>
        </p:nvSpPr>
        <p:spPr>
          <a:xfrm>
            <a:off x="8207375" y="2672717"/>
            <a:ext cx="406400" cy="32829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2136142" y="4539615"/>
            <a:ext cx="8423903" cy="633730"/>
            <a:chOff x="3911" y="8253"/>
            <a:chExt cx="17365" cy="998"/>
          </a:xfrm>
        </p:grpSpPr>
        <p:sp>
          <p:nvSpPr>
            <p:cNvPr id="8" name="圆角矩形 7"/>
            <p:cNvSpPr/>
            <p:nvPr/>
          </p:nvSpPr>
          <p:spPr>
            <a:xfrm>
              <a:off x="3911" y="8253"/>
              <a:ext cx="17365" cy="998"/>
            </a:xfrm>
            <a:prstGeom prst="roundRect">
              <a:avLst/>
            </a:prstGeom>
            <a:solidFill>
              <a:srgbClr val="FFFE83"/>
            </a:solidFill>
            <a:ln w="44450">
              <a:solidFill>
                <a:srgbClr val="FF0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004" y="8390"/>
              <a:ext cx="17010" cy="72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zh-CN" altLang="en-US" sz="2400" dirty="0">
                  <a:ea typeface="+mn-lt"/>
                  <a:cs typeface="+mn-lt"/>
                  <a:sym typeface="+mn-ea"/>
                </a:rPr>
                <a:t>不是</a:t>
              </a:r>
              <a:r>
                <a:rPr lang="en-US" altLang="zh-CN" sz="2400" dirty="0">
                  <a:ea typeface="+mn-lt"/>
                  <a:cs typeface="+mn-lt"/>
                  <a:sym typeface="+mn-ea"/>
                </a:rPr>
                <a:t>4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的倍数的年份是平年，平年全年有</a:t>
              </a:r>
              <a:r>
                <a:rPr lang="en-US" altLang="zh-CN" sz="2400" dirty="0">
                  <a:ea typeface="+mn-lt"/>
                  <a:cs typeface="+mn-lt"/>
                  <a:sym typeface="+mn-ea"/>
                </a:rPr>
                <a:t>365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天，</a:t>
              </a:r>
              <a:r>
                <a:rPr lang="en-US" altLang="zh-CN" sz="2400" dirty="0">
                  <a:ea typeface="+mn-lt"/>
                  <a:cs typeface="+mn-lt"/>
                  <a:sym typeface="+mn-ea"/>
                </a:rPr>
                <a:t>2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月有</a:t>
              </a:r>
              <a:r>
                <a:rPr lang="en-US" altLang="zh-CN" sz="2400" dirty="0">
                  <a:ea typeface="+mn-lt"/>
                  <a:cs typeface="+mn-lt"/>
                  <a:sym typeface="+mn-ea"/>
                </a:rPr>
                <a:t>28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天。</a:t>
              </a:r>
              <a:endParaRPr lang="zh-CN" altLang="en-US" sz="2400" dirty="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262506" y="3572510"/>
            <a:ext cx="8228331" cy="633730"/>
            <a:chOff x="4580" y="5350"/>
            <a:chExt cx="12958" cy="998"/>
          </a:xfrm>
        </p:grpSpPr>
        <p:sp>
          <p:nvSpPr>
            <p:cNvPr id="3" name="圆角矩形 2"/>
            <p:cNvSpPr/>
            <p:nvPr/>
          </p:nvSpPr>
          <p:spPr>
            <a:xfrm>
              <a:off x="4580" y="5350"/>
              <a:ext cx="12958" cy="998"/>
            </a:xfrm>
            <a:prstGeom prst="roundRect">
              <a:avLst/>
            </a:prstGeom>
            <a:solidFill>
              <a:srgbClr val="C7A3E3"/>
            </a:solidFill>
            <a:ln w="44450">
              <a:solidFill>
                <a:srgbClr val="FF0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611" y="5471"/>
              <a:ext cx="12668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dirty="0">
                  <a:ea typeface="+mn-lt"/>
                  <a:cs typeface="+mn-lt"/>
                  <a:sym typeface="+mn-ea"/>
                </a:rPr>
                <a:t>是</a:t>
              </a:r>
              <a:r>
                <a:rPr lang="en-US" altLang="zh-CN" sz="2400" dirty="0">
                  <a:ea typeface="+mn-lt"/>
                  <a:cs typeface="+mn-lt"/>
                  <a:sym typeface="+mn-ea"/>
                </a:rPr>
                <a:t>4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的倍数的年份是闰年，闰年全年有</a:t>
              </a:r>
              <a:r>
                <a:rPr lang="en-US" altLang="zh-CN" sz="2400" dirty="0">
                  <a:ea typeface="+mn-lt"/>
                  <a:cs typeface="+mn-lt"/>
                  <a:sym typeface="+mn-ea"/>
                </a:rPr>
                <a:t>366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天，</a:t>
              </a:r>
              <a:r>
                <a:rPr lang="en-US" altLang="zh-CN" sz="2400" dirty="0">
                  <a:ea typeface="+mn-lt"/>
                  <a:cs typeface="+mn-lt"/>
                  <a:sym typeface="+mn-ea"/>
                </a:rPr>
                <a:t>2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月有</a:t>
              </a:r>
              <a:r>
                <a:rPr lang="en-US" altLang="zh-CN" sz="2400" dirty="0">
                  <a:ea typeface="+mn-lt"/>
                  <a:cs typeface="+mn-lt"/>
                  <a:sym typeface="+mn-ea"/>
                </a:rPr>
                <a:t>29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天。</a:t>
              </a:r>
              <a:endParaRPr lang="zh-CN" altLang="en-US" sz="2400" dirty="0">
                <a:ea typeface="+mn-lt"/>
                <a:cs typeface="+mn-lt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917701" y="1557655"/>
            <a:ext cx="8719820" cy="4826000"/>
          </a:xfrm>
          <a:prstGeom prst="rect">
            <a:avLst/>
          </a:prstGeom>
        </p:spPr>
      </p:pic>
      <p:sp>
        <p:nvSpPr>
          <p:cNvPr id="18" name="文本框 3"/>
          <p:cNvSpPr txBox="1"/>
          <p:nvPr/>
        </p:nvSpPr>
        <p:spPr>
          <a:xfrm>
            <a:off x="5545427" y="3141150"/>
            <a:ext cx="35756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+mn-cs"/>
              </a:rPr>
              <a:t>PART 05</a:t>
            </a:r>
            <a:endParaRPr kumimoji="0" lang="en-US" altLang="zh-CN" sz="4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+mn-cs"/>
            </a:endParaRPr>
          </a:p>
        </p:txBody>
      </p:sp>
      <p:pic>
        <p:nvPicPr>
          <p:cNvPr id="4" name="图片 3" descr="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34437"/>
            <a:ext cx="12192000" cy="3123565"/>
          </a:xfrm>
          <a:prstGeom prst="rect">
            <a:avLst/>
          </a:prstGeom>
        </p:spPr>
      </p:pic>
      <p:pic>
        <p:nvPicPr>
          <p:cNvPr id="10" name="图形 9" descr="C:\Users\Am'be'r\Desktop\21.png21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-195580" y="1398907"/>
            <a:ext cx="5099051" cy="5459095"/>
          </a:xfrm>
          <a:prstGeom prst="rect">
            <a:avLst/>
          </a:prstGeom>
        </p:spPr>
      </p:pic>
      <p:sp>
        <p:nvSpPr>
          <p:cNvPr id="19" name="文本框 5"/>
          <p:cNvSpPr txBox="1"/>
          <p:nvPr/>
        </p:nvSpPr>
        <p:spPr>
          <a:xfrm>
            <a:off x="4904105" y="4068445"/>
            <a:ext cx="5044440" cy="101473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grpFill/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  <a:sym typeface="+mn-ea"/>
              </a:rPr>
              <a:t>布置作业</a:t>
            </a:r>
            <a:endParaRPr kumimoji="0" lang="zh-CN" altLang="en-US" sz="6000" b="0" i="0" u="none" strike="noStrike" kern="1200" cap="none" spc="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6" name="矩形 5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布置作业</a:t>
              </a:r>
              <a:endParaRPr lang="zh-CN" altLang="en-US" sz="280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90825" y="210185"/>
            <a:ext cx="6217920" cy="5876290"/>
            <a:chOff x="4704" y="773"/>
            <a:chExt cx="9792" cy="9254"/>
          </a:xfrm>
        </p:grpSpPr>
        <p:pic>
          <p:nvPicPr>
            <p:cNvPr id="8" name="图片 7" descr="图片273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 cstate="email"/>
            <a:stretch>
              <a:fillRect/>
            </a:stretch>
          </p:blipFill>
          <p:spPr>
            <a:xfrm>
              <a:off x="4704" y="773"/>
              <a:ext cx="9792" cy="9254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7654" y="5106"/>
              <a:ext cx="4658" cy="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2400">
                  <a:solidFill>
                    <a:schemeClr val="bg1"/>
                  </a:solidFill>
                </a:rPr>
                <a:t>教材练一练第</a:t>
              </a:r>
              <a:r>
                <a:rPr lang="en-US" altLang="zh-CN" sz="2400">
                  <a:solidFill>
                    <a:schemeClr val="bg1"/>
                  </a:solidFill>
                </a:rPr>
                <a:t>4</a:t>
              </a:r>
              <a:r>
                <a:rPr lang="zh-CN" altLang="en-US" sz="2400">
                  <a:solidFill>
                    <a:schemeClr val="bg1"/>
                  </a:solidFill>
                </a:rPr>
                <a:t>、</a:t>
              </a:r>
              <a:r>
                <a:rPr lang="en-US" altLang="zh-CN" sz="2400">
                  <a:solidFill>
                    <a:schemeClr val="bg1"/>
                  </a:solidFill>
                </a:rPr>
                <a:t>5</a:t>
              </a:r>
              <a:r>
                <a:rPr lang="zh-CN" altLang="en-US" sz="2400">
                  <a:solidFill>
                    <a:schemeClr val="bg1"/>
                  </a:solidFill>
                </a:rPr>
                <a:t>题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pic>
        <p:nvPicPr>
          <p:cNvPr id="10" name="图片 9" descr="图片包含 玩具, 玩偶&#10;&#10;自动生成的说明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946786" y="1808482"/>
            <a:ext cx="3021965" cy="4277995"/>
          </a:xfrm>
          <a:prstGeom prst="rect">
            <a:avLst/>
          </a:prstGeom>
        </p:spPr>
      </p:pic>
      <p:pic>
        <p:nvPicPr>
          <p:cNvPr id="2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2141201" y="10579100"/>
            <a:ext cx="342900" cy="2667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917701" y="1557655"/>
            <a:ext cx="8719820" cy="4826000"/>
          </a:xfrm>
          <a:prstGeom prst="rect">
            <a:avLst/>
          </a:prstGeom>
        </p:spPr>
      </p:pic>
      <p:sp>
        <p:nvSpPr>
          <p:cNvPr id="18" name="文本框 3"/>
          <p:cNvSpPr txBox="1"/>
          <p:nvPr/>
        </p:nvSpPr>
        <p:spPr>
          <a:xfrm>
            <a:off x="5545427" y="3141152"/>
            <a:ext cx="35756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+mn-cs"/>
              </a:rPr>
              <a:t>PART 01</a:t>
            </a:r>
            <a:endParaRPr kumimoji="0" lang="en-US" altLang="zh-CN" sz="4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+mn-cs"/>
            </a:endParaRPr>
          </a:p>
        </p:txBody>
      </p:sp>
      <p:pic>
        <p:nvPicPr>
          <p:cNvPr id="4" name="图片 3" descr="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34437"/>
            <a:ext cx="12192000" cy="3123565"/>
          </a:xfrm>
          <a:prstGeom prst="rect">
            <a:avLst/>
          </a:prstGeom>
        </p:spPr>
      </p:pic>
      <p:pic>
        <p:nvPicPr>
          <p:cNvPr id="10" name="图形 9" descr="C:\Users\Am'be'r\Desktop\21.png21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-195580" y="1398907"/>
            <a:ext cx="5099051" cy="5459095"/>
          </a:xfrm>
          <a:prstGeom prst="rect">
            <a:avLst/>
          </a:prstGeom>
        </p:spPr>
      </p:pic>
      <p:sp>
        <p:nvSpPr>
          <p:cNvPr id="19" name="文本框 5"/>
          <p:cNvSpPr txBox="1"/>
          <p:nvPr/>
        </p:nvSpPr>
        <p:spPr>
          <a:xfrm>
            <a:off x="4904105" y="4068445"/>
            <a:ext cx="5044440" cy="101473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grpFill/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  <a:sym typeface="+mn-ea"/>
              </a:rPr>
              <a:t>新课导入</a:t>
            </a:r>
            <a:endParaRPr kumimoji="0" lang="zh-CN" altLang="en-US" sz="6000" b="0" i="0" u="none" strike="noStrike" kern="1200" cap="none" spc="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12" name="矩形 11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/>
                <a:t>新课导入</a:t>
              </a:r>
              <a:endParaRPr lang="zh-CN" altLang="en-US" sz="2800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737610" y="1376680"/>
            <a:ext cx="4324350" cy="1281430"/>
            <a:chOff x="10185" y="4239"/>
            <a:chExt cx="6810" cy="2018"/>
          </a:xfrm>
        </p:grpSpPr>
        <p:grpSp>
          <p:nvGrpSpPr>
            <p:cNvPr id="64" name="组合 63"/>
            <p:cNvGrpSpPr/>
            <p:nvPr/>
          </p:nvGrpSpPr>
          <p:grpSpPr>
            <a:xfrm>
              <a:off x="10185" y="4239"/>
              <a:ext cx="6810" cy="2018"/>
              <a:chOff x="10439" y="4084"/>
              <a:chExt cx="6281" cy="3054"/>
            </a:xfrm>
          </p:grpSpPr>
          <p:sp>
            <p:nvSpPr>
              <p:cNvPr id="61" name="圆角矩形标注 60"/>
              <p:cNvSpPr/>
              <p:nvPr/>
            </p:nvSpPr>
            <p:spPr>
              <a:xfrm>
                <a:off x="10439" y="4084"/>
                <a:ext cx="6281" cy="3054"/>
              </a:xfrm>
              <a:prstGeom prst="wedgeRoundRectCallout">
                <a:avLst>
                  <a:gd name="adj1" fmla="val 58515"/>
                  <a:gd name="adj2" fmla="val -22150"/>
                  <a:gd name="adj3" fmla="val 16667"/>
                </a:avLst>
              </a:prstGeom>
              <a:noFill/>
              <a:ln>
                <a:solidFill>
                  <a:srgbClr val="A27A00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圆角矩形 62"/>
              <p:cNvSpPr/>
              <p:nvPr/>
            </p:nvSpPr>
            <p:spPr>
              <a:xfrm>
                <a:off x="10619" y="4387"/>
                <a:ext cx="5921" cy="2488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10681" y="4468"/>
              <a:ext cx="6107" cy="1599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400" dirty="0">
                  <a:ea typeface="+mn-lt"/>
                  <a:sym typeface="+mn-ea"/>
                </a:rPr>
                <a:t>说一说，关于年、月、日，</a:t>
              </a:r>
              <a:endParaRPr lang="zh-CN" altLang="en-US" sz="2400" dirty="0">
                <a:ea typeface="+mn-lt"/>
                <a:sym typeface="+mn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ea typeface="+mn-lt"/>
                  <a:sym typeface="+mn-ea"/>
                </a:rPr>
                <a:t>你知道些什么？</a:t>
              </a:r>
              <a:endParaRPr lang="zh-CN" altLang="en-US" sz="2400" dirty="0">
                <a:ea typeface="+mn-lt"/>
                <a:sym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998720" y="4420870"/>
            <a:ext cx="5977891" cy="1619250"/>
            <a:chOff x="7872" y="6962"/>
            <a:chExt cx="9414" cy="2550"/>
          </a:xfrm>
        </p:grpSpPr>
        <p:grpSp>
          <p:nvGrpSpPr>
            <p:cNvPr id="18" name="组合 17"/>
            <p:cNvGrpSpPr/>
            <p:nvPr/>
          </p:nvGrpSpPr>
          <p:grpSpPr>
            <a:xfrm>
              <a:off x="7872" y="7441"/>
              <a:ext cx="5443" cy="1248"/>
              <a:chOff x="10322" y="4308"/>
              <a:chExt cx="5443" cy="1248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10322" y="4308"/>
                <a:ext cx="5443" cy="1248"/>
                <a:chOff x="10565" y="4189"/>
                <a:chExt cx="5020" cy="1888"/>
              </a:xfrm>
            </p:grpSpPr>
            <p:sp>
              <p:nvSpPr>
                <p:cNvPr id="20" name="圆角矩形标注 19"/>
                <p:cNvSpPr/>
                <p:nvPr/>
              </p:nvSpPr>
              <p:spPr>
                <a:xfrm>
                  <a:off x="10565" y="4189"/>
                  <a:ext cx="5020" cy="1888"/>
                </a:xfrm>
                <a:prstGeom prst="wedgeRoundRectCallout">
                  <a:avLst>
                    <a:gd name="adj1" fmla="val 59601"/>
                    <a:gd name="adj2" fmla="val -24139"/>
                    <a:gd name="adj3" fmla="val 16667"/>
                  </a:avLst>
                </a:prstGeom>
                <a:noFill/>
                <a:ln>
                  <a:solidFill>
                    <a:srgbClr val="121B8F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50000"/>
                    </a:lnSpc>
                  </a:pPr>
                  <a:endParaRPr lang="zh-CN" altLang="en-US" sz="240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1" name="圆角矩形 20"/>
                <p:cNvSpPr/>
                <p:nvPr/>
              </p:nvSpPr>
              <p:spPr>
                <a:xfrm>
                  <a:off x="10703" y="4387"/>
                  <a:ext cx="4758" cy="1459"/>
                </a:xfrm>
                <a:prstGeom prst="roundRect">
                  <a:avLst/>
                </a:prstGeom>
                <a:solidFill>
                  <a:srgbClr val="00B0F0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2" name="文本框 21"/>
              <p:cNvSpPr txBox="1"/>
              <p:nvPr/>
            </p:nvSpPr>
            <p:spPr>
              <a:xfrm>
                <a:off x="10681" y="4537"/>
                <a:ext cx="4903" cy="727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l"/>
                <a:r>
                  <a:rPr lang="zh-CN" altLang="en-US" sz="2400" dirty="0">
                    <a:ea typeface="+mn-lt"/>
                    <a:cs typeface="+mn-lt"/>
                    <a:sym typeface="+mn-ea"/>
                  </a:rPr>
                  <a:t>我的生日是</a:t>
                </a:r>
                <a:r>
                  <a:rPr lang="en-US" altLang="zh-CN" sz="2400" dirty="0">
                    <a:ea typeface="+mn-lt"/>
                    <a:cs typeface="+mn-lt"/>
                    <a:sym typeface="+mn-ea"/>
                  </a:rPr>
                  <a:t>5</a:t>
                </a:r>
                <a:r>
                  <a:rPr lang="zh-CN" altLang="en-US" sz="2400" dirty="0">
                    <a:ea typeface="+mn-lt"/>
                    <a:cs typeface="+mn-lt"/>
                    <a:sym typeface="+mn-ea"/>
                  </a:rPr>
                  <a:t>月</a:t>
                </a:r>
                <a:r>
                  <a:rPr lang="en-US" altLang="zh-CN" sz="2400" dirty="0">
                    <a:ea typeface="+mn-lt"/>
                    <a:cs typeface="+mn-lt"/>
                    <a:sym typeface="+mn-ea"/>
                  </a:rPr>
                  <a:t>20</a:t>
                </a:r>
                <a:r>
                  <a:rPr lang="zh-CN" altLang="en-US" sz="2400" dirty="0">
                    <a:ea typeface="+mn-lt"/>
                    <a:cs typeface="+mn-lt"/>
                    <a:sym typeface="+mn-ea"/>
                  </a:rPr>
                  <a:t>日。</a:t>
                </a:r>
                <a:endParaRPr lang="zh-CN" altLang="en-US" sz="2400" dirty="0">
                  <a:ea typeface="+mn-lt"/>
                  <a:sym typeface="+mn-ea"/>
                </a:endParaRPr>
              </a:p>
            </p:txBody>
          </p:sp>
        </p:grpSp>
        <p:pic>
          <p:nvPicPr>
            <p:cNvPr id="23" name="图片 22" descr="图片16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14228" y="6962"/>
              <a:ext cx="3058" cy="2550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1564642" y="3094990"/>
            <a:ext cx="5499734" cy="1713230"/>
            <a:chOff x="2464" y="4874"/>
            <a:chExt cx="8661" cy="2698"/>
          </a:xfrm>
        </p:grpSpPr>
        <p:grpSp>
          <p:nvGrpSpPr>
            <p:cNvPr id="10" name="组合 9"/>
            <p:cNvGrpSpPr/>
            <p:nvPr/>
          </p:nvGrpSpPr>
          <p:grpSpPr>
            <a:xfrm>
              <a:off x="6533" y="5317"/>
              <a:ext cx="4592" cy="1248"/>
              <a:chOff x="10253" y="4285"/>
              <a:chExt cx="4592" cy="1248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10253" y="4285"/>
                <a:ext cx="4592" cy="1248"/>
                <a:chOff x="10502" y="4154"/>
                <a:chExt cx="4235" cy="1888"/>
              </a:xfrm>
            </p:grpSpPr>
            <p:sp>
              <p:nvSpPr>
                <p:cNvPr id="15" name="圆角矩形标注 14"/>
                <p:cNvSpPr/>
                <p:nvPr/>
              </p:nvSpPr>
              <p:spPr>
                <a:xfrm>
                  <a:off x="10502" y="4154"/>
                  <a:ext cx="4235" cy="1888"/>
                </a:xfrm>
                <a:prstGeom prst="wedgeRoundRectCallout">
                  <a:avLst>
                    <a:gd name="adj1" fmla="val -60469"/>
                    <a:gd name="adj2" fmla="val -22160"/>
                    <a:gd name="adj3" fmla="val 16667"/>
                  </a:avLst>
                </a:prstGeom>
                <a:noFill/>
                <a:ln>
                  <a:solidFill>
                    <a:srgbClr val="006E3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50000"/>
                    </a:lnSpc>
                  </a:pPr>
                  <a:endParaRPr lang="zh-CN" altLang="en-US" sz="240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" name="圆角矩形 15"/>
                <p:cNvSpPr/>
                <p:nvPr/>
              </p:nvSpPr>
              <p:spPr>
                <a:xfrm>
                  <a:off x="10628" y="4387"/>
                  <a:ext cx="3971" cy="1383"/>
                </a:xfrm>
                <a:prstGeom prst="round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7" name="文本框 16"/>
              <p:cNvSpPr txBox="1"/>
              <p:nvPr/>
            </p:nvSpPr>
            <p:spPr>
              <a:xfrm>
                <a:off x="10681" y="4560"/>
                <a:ext cx="3689" cy="727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l"/>
                <a:r>
                  <a:rPr lang="zh-CN" altLang="en-US" sz="2400" dirty="0">
                    <a:ea typeface="+mn-lt"/>
                    <a:cs typeface="+mn-lt"/>
                    <a:sym typeface="+mn-ea"/>
                  </a:rPr>
                  <a:t>一年有</a:t>
                </a:r>
                <a:r>
                  <a:rPr lang="en-US" altLang="zh-CN" sz="2400" dirty="0">
                    <a:ea typeface="+mn-lt"/>
                    <a:cs typeface="+mn-lt"/>
                    <a:sym typeface="+mn-ea"/>
                  </a:rPr>
                  <a:t>12</a:t>
                </a:r>
                <a:r>
                  <a:rPr lang="zh-CN" altLang="en-US" sz="2400" dirty="0">
                    <a:ea typeface="+mn-lt"/>
                    <a:cs typeface="+mn-lt"/>
                    <a:sym typeface="+mn-ea"/>
                  </a:rPr>
                  <a:t>个月。</a:t>
                </a:r>
                <a:endParaRPr lang="zh-CN" altLang="en-US" sz="2400" dirty="0">
                  <a:ea typeface="+mn-lt"/>
                  <a:sym typeface="+mn-ea"/>
                </a:endParaRPr>
              </a:p>
            </p:txBody>
          </p:sp>
        </p:grpSp>
        <p:pic>
          <p:nvPicPr>
            <p:cNvPr id="24" name="图片 23" descr="图片17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464" y="4874"/>
              <a:ext cx="3245" cy="2698"/>
            </a:xfrm>
            <a:prstGeom prst="rect">
              <a:avLst/>
            </a:prstGeom>
          </p:spPr>
        </p:pic>
      </p:grpSp>
      <p:pic>
        <p:nvPicPr>
          <p:cNvPr id="25" name="图片 24" descr="图片16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778240" y="1376682"/>
            <a:ext cx="1731011" cy="19386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917701" y="1557655"/>
            <a:ext cx="8719820" cy="4826000"/>
          </a:xfrm>
          <a:prstGeom prst="rect">
            <a:avLst/>
          </a:prstGeom>
        </p:spPr>
      </p:pic>
      <p:sp>
        <p:nvSpPr>
          <p:cNvPr id="18" name="文本框 3"/>
          <p:cNvSpPr txBox="1"/>
          <p:nvPr/>
        </p:nvSpPr>
        <p:spPr>
          <a:xfrm>
            <a:off x="5545427" y="3141150"/>
            <a:ext cx="35756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+mn-cs"/>
              </a:rPr>
              <a:t>PART 02</a:t>
            </a:r>
            <a:endParaRPr kumimoji="0" lang="en-US" altLang="zh-CN" sz="4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+mn-cs"/>
            </a:endParaRPr>
          </a:p>
        </p:txBody>
      </p:sp>
      <p:pic>
        <p:nvPicPr>
          <p:cNvPr id="4" name="图片 3" descr="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34437"/>
            <a:ext cx="12192000" cy="3123565"/>
          </a:xfrm>
          <a:prstGeom prst="rect">
            <a:avLst/>
          </a:prstGeom>
        </p:spPr>
      </p:pic>
      <p:pic>
        <p:nvPicPr>
          <p:cNvPr id="10" name="图形 9" descr="C:\Users\Am'be'r\Desktop\21.png21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-195580" y="1398907"/>
            <a:ext cx="5099051" cy="5459095"/>
          </a:xfrm>
          <a:prstGeom prst="rect">
            <a:avLst/>
          </a:prstGeom>
        </p:spPr>
      </p:pic>
      <p:sp>
        <p:nvSpPr>
          <p:cNvPr id="19" name="文本框 5"/>
          <p:cNvSpPr txBox="1"/>
          <p:nvPr/>
        </p:nvSpPr>
        <p:spPr>
          <a:xfrm>
            <a:off x="4904105" y="4068445"/>
            <a:ext cx="5044440" cy="101473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grpFill/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5C93D1"/>
                </a:solidFill>
                <a:effectLst/>
                <a:uLnTx/>
                <a:uFillTx/>
                <a:latin typeface="汉仪雅酷黑 85W" panose="020B0904020202020204" pitchFamily="34" charset="-122"/>
                <a:ea typeface="汉仪雅酷黑 85W" panose="020B0904020202020204" pitchFamily="34" charset="-122"/>
                <a:cs typeface="汉仪中黑 简" panose="00020600040101010101" pitchFamily="18" charset="-122"/>
                <a:sym typeface="+mn-ea"/>
              </a:rPr>
              <a:t>探索新知</a:t>
            </a:r>
            <a:endParaRPr kumimoji="0" lang="zh-CN" altLang="en-US" sz="6000" b="0" i="0" u="none" strike="noStrike" kern="1200" cap="none" spc="0" normalizeH="0" baseline="0" noProof="0">
              <a:ln>
                <a:noFill/>
              </a:ln>
              <a:solidFill>
                <a:srgbClr val="5C93D1"/>
              </a:solidFill>
              <a:effectLst/>
              <a:uLnTx/>
              <a:uFillTx/>
              <a:latin typeface="汉仪雅酷黑 85W" panose="020B0904020202020204" pitchFamily="34" charset="-122"/>
              <a:ea typeface="汉仪雅酷黑 85W" panose="020B0904020202020204" pitchFamily="34" charset="-122"/>
              <a:cs typeface="汉仪中黑 简" panose="00020600040101010101" pitchFamily="18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4" name="矩形 3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/>
                <a:t>探索新知</a:t>
              </a:r>
              <a:endParaRPr lang="zh-CN" altLang="en-US" sz="2800" dirty="0"/>
            </a:p>
          </p:txBody>
        </p:sp>
      </p:grpSp>
      <p:sp>
        <p:nvSpPr>
          <p:cNvPr id="15" name="矩形 17"/>
          <p:cNvSpPr/>
          <p:nvPr/>
        </p:nvSpPr>
        <p:spPr>
          <a:xfrm>
            <a:off x="2527301" y="784860"/>
            <a:ext cx="7321551" cy="12003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ea typeface="+mn-lt"/>
                <a:cs typeface="+mn-lt"/>
              </a:rPr>
              <a:t>观察附页</a:t>
            </a:r>
            <a:r>
              <a:rPr lang="en-US" altLang="zh-CN" sz="2400" b="1">
                <a:solidFill>
                  <a:srgbClr val="000000"/>
                </a:solidFill>
                <a:ea typeface="+mn-lt"/>
                <a:cs typeface="+mn-lt"/>
              </a:rPr>
              <a:t>1</a:t>
            </a:r>
            <a:r>
              <a:rPr lang="zh-CN" altLang="en-US" sz="2400" b="1">
                <a:solidFill>
                  <a:srgbClr val="000000"/>
                </a:solidFill>
                <a:ea typeface="+mn-lt"/>
                <a:cs typeface="+mn-lt"/>
              </a:rPr>
              <a:t>，把</a:t>
            </a:r>
            <a:r>
              <a:rPr lang="en-US" altLang="zh-CN" sz="2400" b="1">
                <a:solidFill>
                  <a:srgbClr val="000000"/>
                </a:solidFill>
                <a:ea typeface="+mn-lt"/>
                <a:cs typeface="+mn-lt"/>
              </a:rPr>
              <a:t>2013—2016</a:t>
            </a:r>
            <a:r>
              <a:rPr lang="zh-CN" altLang="en-US" sz="2400" b="1">
                <a:solidFill>
                  <a:srgbClr val="000000"/>
                </a:solidFill>
                <a:ea typeface="+mn-lt"/>
                <a:cs typeface="+mn-lt"/>
              </a:rPr>
              <a:t>年</a:t>
            </a:r>
            <a:endParaRPr lang="en-US" altLang="zh-CN" sz="2400" b="1">
              <a:solidFill>
                <a:srgbClr val="000000"/>
              </a:solidFill>
              <a:ea typeface="+mn-lt"/>
              <a:cs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ea typeface="+mn-lt"/>
                <a:cs typeface="+mn-lt"/>
              </a:rPr>
              <a:t>各月份的天数记录在表格中，你发现了什么？</a:t>
            </a:r>
            <a:endParaRPr lang="zh-CN" altLang="en-US" sz="2400" b="1">
              <a:solidFill>
                <a:srgbClr val="000000"/>
              </a:solidFill>
              <a:ea typeface="+mn-lt"/>
              <a:cs typeface="+mn-lt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274764" y="2379663"/>
          <a:ext cx="9947523" cy="2546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735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</a:tblGrid>
              <a:tr h="5251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>
                          <a:solidFill>
                            <a:schemeClr val="tx1"/>
                          </a:solidFill>
                          <a:ea typeface="+mn-lt"/>
                        </a:rPr>
                        <a:t>月份</a:t>
                      </a:r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1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2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3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4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5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6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7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8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9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10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11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12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08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2013</a:t>
                      </a:r>
                      <a:r>
                        <a:rPr lang="zh-CN" altLang="en-US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年</a:t>
                      </a:r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  <a:cs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20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2014</a:t>
                      </a:r>
                      <a:r>
                        <a:rPr lang="zh-CN" altLang="en-US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年</a:t>
                      </a:r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  <a:cs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08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2015</a:t>
                      </a:r>
                      <a:r>
                        <a:rPr lang="zh-CN" altLang="en-US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年</a:t>
                      </a:r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  <a:cs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2016</a:t>
                      </a:r>
                      <a:r>
                        <a:rPr lang="zh-CN" altLang="en-US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年</a:t>
                      </a:r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  <a:cs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681289" y="294735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338832" y="294735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8651"/>
                </a:solidFill>
                <a:ea typeface="+mn-lt"/>
              </a:rPr>
              <a:t>28</a:t>
            </a:r>
            <a:endParaRPr lang="en-US" altLang="zh-CN" sz="2400" b="1">
              <a:solidFill>
                <a:srgbClr val="008651"/>
              </a:solidFill>
              <a:ea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19881" y="295370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819969" y="293306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535296" y="293306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05855" y="295370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966269" y="293306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693344" y="294735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436294" y="293306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152574" y="296164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875204" y="294735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577832" y="296323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681289" y="343852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308352" y="343852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8651"/>
                </a:solidFill>
                <a:ea typeface="+mn-lt"/>
              </a:rPr>
              <a:t>28</a:t>
            </a:r>
            <a:endParaRPr lang="en-US" altLang="zh-CN" sz="2400" b="1">
              <a:solidFill>
                <a:srgbClr val="008651"/>
              </a:solidFill>
              <a:ea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119881" y="344837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9" y="341789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527994" y="341789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988176" y="343313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205540" y="341789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693344" y="342678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408036" y="344202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152256" y="343852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868854" y="342678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583546" y="3453766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696529" y="394494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338832" y="396018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8651"/>
                </a:solidFill>
                <a:ea typeface="+mn-lt"/>
              </a:rPr>
              <a:t>28</a:t>
            </a:r>
            <a:endParaRPr lang="en-US" altLang="zh-CN" sz="2400" b="1">
              <a:solidFill>
                <a:srgbClr val="008651"/>
              </a:solidFill>
              <a:ea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119881" y="395478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804729" y="395478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558474" y="395478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018656" y="395478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236020" y="395478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693344" y="394843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392796" y="396367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167496" y="396018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884094" y="396367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583546" y="396018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681289" y="444119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335338" y="4452622"/>
            <a:ext cx="627063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7030A0"/>
                </a:solidFill>
                <a:ea typeface="+mn-lt"/>
              </a:rPr>
              <a:t>29</a:t>
            </a:r>
            <a:endParaRPr lang="en-US" altLang="zh-CN" sz="2400" b="1">
              <a:solidFill>
                <a:srgbClr val="7030A0"/>
              </a:solidFill>
              <a:ea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109086" y="446246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809174" y="446246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540694" y="445579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992938" y="445929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235702" y="4451987"/>
            <a:ext cx="627063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677151" y="445611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379144" y="444659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9181784" y="445611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9864092" y="445611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0577195" y="4467227"/>
            <a:ext cx="56134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650491" y="2375535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088766" y="2377440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528311" y="2361565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962777" y="2350135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661276" y="2361565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60" name="圆角矩形 59"/>
          <p:cNvSpPr/>
          <p:nvPr/>
        </p:nvSpPr>
        <p:spPr>
          <a:xfrm>
            <a:off x="9151622" y="2381885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10561322" y="2355850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9550399" y="5412106"/>
            <a:ext cx="1594485" cy="575945"/>
            <a:chOff x="9459" y="8917"/>
            <a:chExt cx="2511" cy="907"/>
          </a:xfrm>
        </p:grpSpPr>
        <p:sp>
          <p:nvSpPr>
            <p:cNvPr id="62" name="文本框 61"/>
            <p:cNvSpPr txBox="1"/>
            <p:nvPr/>
          </p:nvSpPr>
          <p:spPr>
            <a:xfrm>
              <a:off x="9572" y="9024"/>
              <a:ext cx="2235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400">
                  <a:ea typeface="+mn-lt"/>
                  <a:cs typeface="+mn-lt"/>
                  <a:sym typeface="+mn-ea"/>
                </a:rPr>
                <a:t>都是</a:t>
              </a:r>
              <a:r>
                <a:rPr lang="en-US" altLang="zh-CN" sz="2400">
                  <a:ea typeface="+mn-lt"/>
                  <a:cs typeface="+mn-lt"/>
                  <a:sym typeface="+mn-ea"/>
                </a:rPr>
                <a:t>31</a:t>
              </a:r>
              <a:r>
                <a:rPr lang="zh-CN" altLang="en-US" sz="2400">
                  <a:ea typeface="+mn-lt"/>
                  <a:cs typeface="+mn-lt"/>
                  <a:sym typeface="+mn-ea"/>
                </a:rPr>
                <a:t>天</a:t>
              </a:r>
              <a:endParaRPr lang="zh-CN" altLang="en-US" sz="2400">
                <a:ea typeface="+mn-lt"/>
                <a:cs typeface="+mn-lt"/>
              </a:endParaRPr>
            </a:p>
          </p:txBody>
        </p:sp>
        <p:sp>
          <p:nvSpPr>
            <p:cNvPr id="63" name="圆角矩形标注 62"/>
            <p:cNvSpPr/>
            <p:nvPr/>
          </p:nvSpPr>
          <p:spPr>
            <a:xfrm>
              <a:off x="9459" y="8917"/>
              <a:ext cx="2511" cy="907"/>
            </a:xfrm>
            <a:prstGeom prst="wedgeRoundRectCallout">
              <a:avLst>
                <a:gd name="adj1" fmla="val 33074"/>
                <a:gd name="adj2" fmla="val -108428"/>
                <a:gd name="adj3" fmla="val 16667"/>
              </a:avLst>
            </a:prstGeom>
            <a:noFill/>
            <a:ln w="730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圆角矩形 67"/>
          <p:cNvSpPr/>
          <p:nvPr/>
        </p:nvSpPr>
        <p:spPr>
          <a:xfrm>
            <a:off x="4820286" y="2361565"/>
            <a:ext cx="592455" cy="2551430"/>
          </a:xfrm>
          <a:prstGeom prst="roundRect">
            <a:avLst/>
          </a:prstGeom>
          <a:noFill/>
          <a:ln w="53975">
            <a:solidFill>
              <a:srgbClr val="0F0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69" name="圆角矩形 68"/>
          <p:cNvSpPr/>
          <p:nvPr/>
        </p:nvSpPr>
        <p:spPr>
          <a:xfrm>
            <a:off x="6240146" y="2350135"/>
            <a:ext cx="592455" cy="2551430"/>
          </a:xfrm>
          <a:prstGeom prst="roundRect">
            <a:avLst/>
          </a:prstGeom>
          <a:noFill/>
          <a:ln w="53975">
            <a:solidFill>
              <a:srgbClr val="0F0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70" name="圆角矩形 69"/>
          <p:cNvSpPr/>
          <p:nvPr/>
        </p:nvSpPr>
        <p:spPr>
          <a:xfrm>
            <a:off x="8408037" y="2350135"/>
            <a:ext cx="592455" cy="2551430"/>
          </a:xfrm>
          <a:prstGeom prst="roundRect">
            <a:avLst/>
          </a:prstGeom>
          <a:noFill/>
          <a:ln w="53975">
            <a:solidFill>
              <a:srgbClr val="0F0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9868537" y="2368550"/>
            <a:ext cx="592455" cy="2551430"/>
          </a:xfrm>
          <a:prstGeom prst="roundRect">
            <a:avLst/>
          </a:prstGeom>
          <a:noFill/>
          <a:ln w="53975">
            <a:solidFill>
              <a:srgbClr val="0F0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5451477" y="5422267"/>
            <a:ext cx="1594485" cy="575945"/>
            <a:chOff x="9459" y="8917"/>
            <a:chExt cx="2511" cy="907"/>
          </a:xfrm>
        </p:grpSpPr>
        <p:sp>
          <p:nvSpPr>
            <p:cNvPr id="73" name="文本框 72"/>
            <p:cNvSpPr txBox="1"/>
            <p:nvPr/>
          </p:nvSpPr>
          <p:spPr>
            <a:xfrm>
              <a:off x="9572" y="9024"/>
              <a:ext cx="2235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400">
                  <a:ea typeface="+mn-lt"/>
                  <a:cs typeface="+mn-lt"/>
                  <a:sym typeface="+mn-ea"/>
                </a:rPr>
                <a:t>都是</a:t>
              </a:r>
              <a:r>
                <a:rPr lang="en-US" altLang="zh-CN" sz="2400">
                  <a:ea typeface="+mn-lt"/>
                  <a:cs typeface="+mn-lt"/>
                  <a:sym typeface="+mn-ea"/>
                </a:rPr>
                <a:t>30</a:t>
              </a:r>
              <a:r>
                <a:rPr lang="zh-CN" altLang="en-US" sz="2400">
                  <a:ea typeface="+mn-lt"/>
                  <a:cs typeface="+mn-lt"/>
                  <a:sym typeface="+mn-ea"/>
                </a:rPr>
                <a:t>天</a:t>
              </a:r>
              <a:endParaRPr lang="zh-CN" altLang="en-US" sz="2400">
                <a:ea typeface="+mn-lt"/>
                <a:cs typeface="+mn-lt"/>
              </a:endParaRPr>
            </a:p>
          </p:txBody>
        </p:sp>
        <p:sp>
          <p:nvSpPr>
            <p:cNvPr id="74" name="圆角矩形标注 73"/>
            <p:cNvSpPr/>
            <p:nvPr/>
          </p:nvSpPr>
          <p:spPr>
            <a:xfrm>
              <a:off x="9459" y="8917"/>
              <a:ext cx="2511" cy="907"/>
            </a:xfrm>
            <a:prstGeom prst="wedgeRoundRectCallout">
              <a:avLst>
                <a:gd name="adj1" fmla="val 21286"/>
                <a:gd name="adj2" fmla="val -102921"/>
                <a:gd name="adj3" fmla="val 16667"/>
              </a:avLst>
            </a:prstGeom>
            <a:noFill/>
            <a:ln w="73025">
              <a:solidFill>
                <a:srgbClr val="0F0F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圆角矩形 74"/>
          <p:cNvSpPr/>
          <p:nvPr/>
        </p:nvSpPr>
        <p:spPr>
          <a:xfrm>
            <a:off x="3338831" y="2365375"/>
            <a:ext cx="592455" cy="2551430"/>
          </a:xfrm>
          <a:prstGeom prst="roundRect">
            <a:avLst/>
          </a:prstGeom>
          <a:noFill/>
          <a:ln w="53975">
            <a:solidFill>
              <a:srgbClr val="FBB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2514600" y="5412107"/>
            <a:ext cx="1594485" cy="575945"/>
            <a:chOff x="9459" y="8917"/>
            <a:chExt cx="2511" cy="907"/>
          </a:xfrm>
        </p:grpSpPr>
        <p:sp>
          <p:nvSpPr>
            <p:cNvPr id="77" name="文本框 76"/>
            <p:cNvSpPr txBox="1"/>
            <p:nvPr/>
          </p:nvSpPr>
          <p:spPr>
            <a:xfrm>
              <a:off x="9818" y="9024"/>
              <a:ext cx="1745" cy="72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400" dirty="0">
                  <a:ea typeface="+mn-lt"/>
                  <a:cs typeface="+mn-lt"/>
                </a:rPr>
                <a:t>不统一</a:t>
              </a:r>
              <a:endParaRPr lang="zh-CN" altLang="en-US" sz="2400" dirty="0">
                <a:ea typeface="+mn-lt"/>
                <a:cs typeface="+mn-lt"/>
              </a:endParaRPr>
            </a:p>
          </p:txBody>
        </p:sp>
        <p:sp>
          <p:nvSpPr>
            <p:cNvPr id="78" name="圆角矩形标注 77"/>
            <p:cNvSpPr/>
            <p:nvPr/>
          </p:nvSpPr>
          <p:spPr>
            <a:xfrm>
              <a:off x="9459" y="8917"/>
              <a:ext cx="2511" cy="907"/>
            </a:xfrm>
            <a:prstGeom prst="wedgeRoundRectCallout">
              <a:avLst>
                <a:gd name="adj1" fmla="val 21286"/>
                <a:gd name="adj2" fmla="val -102921"/>
                <a:gd name="adj3" fmla="val 16667"/>
              </a:avLst>
            </a:prstGeom>
            <a:noFill/>
            <a:ln w="73025">
              <a:solidFill>
                <a:srgbClr val="FBB0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0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3" grpId="0" animBg="1"/>
      <p:bldP spid="7" grpId="0" animBg="1"/>
      <p:bldP spid="9" grpId="0" animBg="1"/>
      <p:bldP spid="10" grpId="0" animBg="1"/>
      <p:bldP spid="11" grpId="0" animBg="1"/>
      <p:bldP spid="60" grpId="0" animBg="1"/>
      <p:bldP spid="61" grpId="0" animBg="1"/>
      <p:bldP spid="68" grpId="0" animBg="1"/>
      <p:bldP spid="69" grpId="0" animBg="1"/>
      <p:bldP spid="70" grpId="0" animBg="1"/>
      <p:bldP spid="71" grpId="0" animBg="1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061405" y="1267143"/>
          <a:ext cx="9947279" cy="2546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491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</a:tblGrid>
              <a:tr h="5251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>
                          <a:solidFill>
                            <a:schemeClr val="tx1"/>
                          </a:solidFill>
                          <a:ea typeface="+mn-lt"/>
                        </a:rPr>
                        <a:t>月份</a:t>
                      </a:r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1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2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3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4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5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6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7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8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9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10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11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12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08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2013</a:t>
                      </a:r>
                      <a:r>
                        <a:rPr lang="zh-CN" altLang="en-US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年</a:t>
                      </a:r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  <a:cs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20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2014</a:t>
                      </a:r>
                      <a:r>
                        <a:rPr lang="zh-CN" altLang="en-US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年</a:t>
                      </a:r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  <a:cs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08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2015</a:t>
                      </a:r>
                      <a:r>
                        <a:rPr lang="zh-CN" altLang="en-US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年</a:t>
                      </a:r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  <a:cs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2016</a:t>
                      </a:r>
                      <a:r>
                        <a:rPr lang="zh-CN" altLang="en-US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年</a:t>
                      </a:r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  <a:cs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467929" y="183483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25472" y="183483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8651"/>
                </a:solidFill>
                <a:ea typeface="+mn-lt"/>
              </a:rPr>
              <a:t>28</a:t>
            </a:r>
            <a:endParaRPr lang="en-US" altLang="zh-CN" sz="2400" b="1">
              <a:solidFill>
                <a:srgbClr val="008651"/>
              </a:solidFill>
              <a:ea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906521" y="1841184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06609" y="1820546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21936" y="1820546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992496" y="1841184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52909" y="1820546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479984" y="183483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222934" y="1820546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939214" y="184912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661844" y="183483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364472" y="1850709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467929" y="232600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094992" y="232600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8651"/>
                </a:solidFill>
                <a:ea typeface="+mn-lt"/>
              </a:rPr>
              <a:t>28</a:t>
            </a:r>
            <a:endParaRPr lang="en-US" altLang="zh-CN" sz="2400" b="1">
              <a:solidFill>
                <a:srgbClr val="008651"/>
              </a:solidFill>
              <a:ea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906521" y="233585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576129" y="230537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314634" y="230537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774816" y="232061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992179" y="230537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479984" y="231426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194676" y="232950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938896" y="232600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655494" y="231426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370186" y="234124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483169" y="283242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125472" y="284766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8651"/>
                </a:solidFill>
                <a:ea typeface="+mn-lt"/>
              </a:rPr>
              <a:t>28</a:t>
            </a:r>
            <a:endParaRPr lang="en-US" altLang="zh-CN" sz="2400" b="1">
              <a:solidFill>
                <a:srgbClr val="008651"/>
              </a:solidFill>
              <a:ea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906521" y="284226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591369" y="284226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345114" y="284226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805296" y="284226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022660" y="284226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479984" y="283591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179436" y="285115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954136" y="284766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670734" y="285115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370186" y="284766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467929" y="3328671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121978" y="3340101"/>
            <a:ext cx="627063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7030A0"/>
                </a:solidFill>
                <a:ea typeface="+mn-lt"/>
              </a:rPr>
              <a:t>29</a:t>
            </a:r>
            <a:endParaRPr lang="en-US" altLang="zh-CN" sz="2400" b="1">
              <a:solidFill>
                <a:srgbClr val="7030A0"/>
              </a:solidFill>
              <a:ea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895726" y="3349944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595814" y="3349944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327334" y="334327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779580" y="334677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022342" y="3339466"/>
            <a:ext cx="627063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463792" y="3343594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165784" y="3334069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968424" y="3343594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9650732" y="3343594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0363835" y="3354706"/>
            <a:ext cx="56134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437131" y="1263015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875406" y="1264920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314951" y="1249045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749417" y="1237615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447917" y="1249045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60" name="圆角矩形 59"/>
          <p:cNvSpPr/>
          <p:nvPr/>
        </p:nvSpPr>
        <p:spPr>
          <a:xfrm>
            <a:off x="8938262" y="1269365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10347962" y="1243330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68" name="圆角矩形 67"/>
          <p:cNvSpPr/>
          <p:nvPr/>
        </p:nvSpPr>
        <p:spPr>
          <a:xfrm>
            <a:off x="4606926" y="1249045"/>
            <a:ext cx="592455" cy="2551430"/>
          </a:xfrm>
          <a:prstGeom prst="roundRect">
            <a:avLst/>
          </a:prstGeom>
          <a:noFill/>
          <a:ln w="53975">
            <a:solidFill>
              <a:srgbClr val="0F0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69" name="圆角矩形 68"/>
          <p:cNvSpPr/>
          <p:nvPr/>
        </p:nvSpPr>
        <p:spPr>
          <a:xfrm>
            <a:off x="6026786" y="1237615"/>
            <a:ext cx="592455" cy="2551430"/>
          </a:xfrm>
          <a:prstGeom prst="roundRect">
            <a:avLst/>
          </a:prstGeom>
          <a:noFill/>
          <a:ln w="53975">
            <a:solidFill>
              <a:srgbClr val="0F0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70" name="圆角矩形 69"/>
          <p:cNvSpPr/>
          <p:nvPr/>
        </p:nvSpPr>
        <p:spPr>
          <a:xfrm>
            <a:off x="8194677" y="1237615"/>
            <a:ext cx="592455" cy="2551430"/>
          </a:xfrm>
          <a:prstGeom prst="roundRect">
            <a:avLst/>
          </a:prstGeom>
          <a:noFill/>
          <a:ln w="53975">
            <a:solidFill>
              <a:srgbClr val="0F0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9655177" y="1256030"/>
            <a:ext cx="592455" cy="2551430"/>
          </a:xfrm>
          <a:prstGeom prst="roundRect">
            <a:avLst/>
          </a:prstGeom>
          <a:noFill/>
          <a:ln w="53975">
            <a:solidFill>
              <a:srgbClr val="0F0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75" name="圆角矩形 74"/>
          <p:cNvSpPr/>
          <p:nvPr/>
        </p:nvSpPr>
        <p:spPr>
          <a:xfrm>
            <a:off x="3125471" y="1252855"/>
            <a:ext cx="592455" cy="2551430"/>
          </a:xfrm>
          <a:prstGeom prst="roundRect">
            <a:avLst/>
          </a:prstGeom>
          <a:noFill/>
          <a:ln w="53975">
            <a:solidFill>
              <a:srgbClr val="FBB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2278380" y="4441825"/>
            <a:ext cx="5699760" cy="633730"/>
            <a:chOff x="3588" y="6995"/>
            <a:chExt cx="8976" cy="998"/>
          </a:xfrm>
        </p:grpSpPr>
        <p:sp>
          <p:nvSpPr>
            <p:cNvPr id="81" name="圆角矩形 80"/>
            <p:cNvSpPr/>
            <p:nvPr/>
          </p:nvSpPr>
          <p:spPr>
            <a:xfrm>
              <a:off x="3588" y="6995"/>
              <a:ext cx="8975" cy="998"/>
            </a:xfrm>
            <a:prstGeom prst="roundRect">
              <a:avLst/>
            </a:prstGeom>
            <a:solidFill>
              <a:srgbClr val="FFC000"/>
            </a:solidFill>
            <a:ln w="44450">
              <a:solidFill>
                <a:srgbClr val="FF0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3692" y="7062"/>
              <a:ext cx="8872" cy="72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indent="0">
                <a:buNone/>
              </a:pP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像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1,3,5,7,8,10,12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月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,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这些月都有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31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天。</a:t>
              </a:r>
              <a:endParaRPr lang="zh-CN" altLang="en-US" sz="2400" dirty="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8968737" y="4479925"/>
            <a:ext cx="1056640" cy="504190"/>
            <a:chOff x="14124" y="7055"/>
            <a:chExt cx="1664" cy="794"/>
          </a:xfrm>
        </p:grpSpPr>
        <p:sp>
          <p:nvSpPr>
            <p:cNvPr id="89" name="圆角矩形 88"/>
            <p:cNvSpPr/>
            <p:nvPr/>
          </p:nvSpPr>
          <p:spPr>
            <a:xfrm>
              <a:off x="14124" y="7055"/>
              <a:ext cx="1664" cy="794"/>
            </a:xfrm>
            <a:prstGeom prst="roundRect">
              <a:avLst/>
            </a:prstGeom>
            <a:solidFill>
              <a:srgbClr val="00B0F0"/>
            </a:solidFill>
            <a:ln w="44450">
              <a:solidFill>
                <a:srgbClr val="FF0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4294" y="7062"/>
              <a:ext cx="1265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2400" b="1">
                  <a:solidFill>
                    <a:srgbClr val="FF0000"/>
                  </a:solidFill>
                  <a:ea typeface="+mn-lt"/>
                  <a:cs typeface="+mn-lt"/>
                  <a:sym typeface="+mn-ea"/>
                </a:rPr>
                <a:t>大月</a:t>
              </a:r>
              <a:endParaRPr lang="zh-CN" altLang="en-US" sz="2400" b="1">
                <a:solidFill>
                  <a:srgbClr val="FF0000"/>
                </a:solidFill>
                <a:ea typeface="+mn-lt"/>
                <a:cs typeface="+mn-lt"/>
                <a:sym typeface="+mn-ea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8954135" y="5388610"/>
            <a:ext cx="1056640" cy="504190"/>
            <a:chOff x="14101" y="8081"/>
            <a:chExt cx="1664" cy="794"/>
          </a:xfrm>
        </p:grpSpPr>
        <p:sp>
          <p:nvSpPr>
            <p:cNvPr id="91" name="圆角矩形 90"/>
            <p:cNvSpPr/>
            <p:nvPr/>
          </p:nvSpPr>
          <p:spPr>
            <a:xfrm>
              <a:off x="14101" y="8081"/>
              <a:ext cx="1664" cy="794"/>
            </a:xfrm>
            <a:prstGeom prst="roundRect">
              <a:avLst/>
            </a:prstGeom>
            <a:solidFill>
              <a:srgbClr val="00B0F0"/>
            </a:solidFill>
            <a:ln w="44450">
              <a:solidFill>
                <a:srgbClr val="FF0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14294" y="8107"/>
              <a:ext cx="1265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indent="0" algn="l">
                <a:buNone/>
              </a:pPr>
              <a:r>
                <a:rPr lang="zh-CN" altLang="en-US" sz="2400" b="1">
                  <a:solidFill>
                    <a:srgbClr val="FF0000"/>
                  </a:solidFill>
                  <a:ea typeface="+mn-lt"/>
                  <a:cs typeface="+mn-lt"/>
                  <a:sym typeface="+mn-ea"/>
                </a:rPr>
                <a:t>小月</a:t>
              </a:r>
              <a:endParaRPr lang="zh-CN" altLang="en-US" sz="2400" b="1">
                <a:solidFill>
                  <a:srgbClr val="FF0000"/>
                </a:solidFill>
                <a:ea typeface="+mn-lt"/>
                <a:cs typeface="+mn-lt"/>
                <a:sym typeface="+mn-ea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2250441" y="5318760"/>
            <a:ext cx="5928995" cy="633730"/>
            <a:chOff x="3911" y="8253"/>
            <a:chExt cx="9337" cy="998"/>
          </a:xfrm>
        </p:grpSpPr>
        <p:sp>
          <p:nvSpPr>
            <p:cNvPr id="83" name="圆角矩形 82"/>
            <p:cNvSpPr/>
            <p:nvPr/>
          </p:nvSpPr>
          <p:spPr>
            <a:xfrm>
              <a:off x="3911" y="8253"/>
              <a:ext cx="8975" cy="998"/>
            </a:xfrm>
            <a:prstGeom prst="roundRect">
              <a:avLst/>
            </a:prstGeom>
            <a:solidFill>
              <a:srgbClr val="92D050"/>
            </a:solidFill>
            <a:ln w="44450">
              <a:solidFill>
                <a:srgbClr val="FF0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4376" y="8390"/>
              <a:ext cx="8872" cy="72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indent="0">
                <a:buNone/>
              </a:pP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像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4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、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6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、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9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、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11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月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,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这些月都有</a:t>
              </a:r>
              <a:r>
                <a:rPr lang="en-US" altLang="zh-CN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30</a:t>
              </a:r>
              <a:r>
                <a:rPr lang="zh-CN" altLang="en-US" sz="2400" dirty="0">
                  <a:solidFill>
                    <a:schemeClr val="tx1"/>
                  </a:solidFill>
                  <a:ea typeface="+mn-lt"/>
                  <a:cs typeface="+mn-lt"/>
                  <a:sym typeface="+mn-ea"/>
                </a:rPr>
                <a:t>天。</a:t>
              </a:r>
              <a:endParaRPr lang="zh-CN" altLang="en-US" sz="2400" dirty="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sp>
        <p:nvSpPr>
          <p:cNvPr id="86" name="右箭头 85"/>
          <p:cNvSpPr/>
          <p:nvPr/>
        </p:nvSpPr>
        <p:spPr>
          <a:xfrm>
            <a:off x="8205471" y="4571367"/>
            <a:ext cx="406400" cy="32829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右箭头 86"/>
          <p:cNvSpPr/>
          <p:nvPr/>
        </p:nvSpPr>
        <p:spPr>
          <a:xfrm>
            <a:off x="8223251" y="5471162"/>
            <a:ext cx="406400" cy="32829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4" name="组合 93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95" name="矩形 94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探索新知</a:t>
              </a:r>
              <a:endParaRPr lang="zh-CN" altLang="en-US" sz="2800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3659505" y="4394835"/>
            <a:ext cx="4474795" cy="633730"/>
            <a:chOff x="3588" y="6995"/>
            <a:chExt cx="9328" cy="998"/>
          </a:xfrm>
        </p:grpSpPr>
        <p:sp>
          <p:nvSpPr>
            <p:cNvPr id="81" name="圆角矩形 80"/>
            <p:cNvSpPr/>
            <p:nvPr/>
          </p:nvSpPr>
          <p:spPr>
            <a:xfrm>
              <a:off x="3588" y="6995"/>
              <a:ext cx="8975" cy="998"/>
            </a:xfrm>
            <a:prstGeom prst="roundRect">
              <a:avLst/>
            </a:prstGeom>
            <a:solidFill>
              <a:srgbClr val="C7A3E3"/>
            </a:solidFill>
            <a:ln w="44450">
              <a:solidFill>
                <a:srgbClr val="FF0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4044" y="7086"/>
              <a:ext cx="8872" cy="72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en-US" altLang="zh-CN" sz="2400" dirty="0">
                  <a:ea typeface="+mn-lt"/>
                  <a:cs typeface="+mn-lt"/>
                  <a:sym typeface="+mn-ea"/>
                </a:rPr>
                <a:t>2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月份有</a:t>
              </a:r>
              <a:r>
                <a:rPr lang="en-US" altLang="zh-CN" sz="2400" dirty="0">
                  <a:ea typeface="+mn-lt"/>
                  <a:cs typeface="+mn-lt"/>
                  <a:sym typeface="+mn-ea"/>
                </a:rPr>
                <a:t>28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天的年份是平年；</a:t>
              </a:r>
              <a:endParaRPr lang="zh-CN" altLang="en-US" sz="2400" dirty="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061405" y="1267143"/>
          <a:ext cx="9947279" cy="2546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491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  <a:gridCol w="719899"/>
              </a:tblGrid>
              <a:tr h="5251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>
                          <a:solidFill>
                            <a:schemeClr val="tx1"/>
                          </a:solidFill>
                          <a:ea typeface="+mn-lt"/>
                        </a:rPr>
                        <a:t>月份</a:t>
                      </a:r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1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2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3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4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5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6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7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8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9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10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11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</a:rPr>
                        <a:t>12</a:t>
                      </a:r>
                      <a:endParaRPr lang="en-US" altLang="zh-CN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08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2013</a:t>
                      </a:r>
                      <a:r>
                        <a:rPr lang="zh-CN" altLang="en-US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年</a:t>
                      </a:r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  <a:cs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20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2014</a:t>
                      </a:r>
                      <a:r>
                        <a:rPr lang="zh-CN" altLang="en-US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年</a:t>
                      </a:r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  <a:cs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08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2015</a:t>
                      </a:r>
                      <a:r>
                        <a:rPr lang="zh-CN" altLang="en-US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年</a:t>
                      </a:r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  <a:cs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2016</a:t>
                      </a:r>
                      <a:r>
                        <a:rPr lang="zh-CN" altLang="en-US" sz="2400" b="1">
                          <a:solidFill>
                            <a:schemeClr val="tx1"/>
                          </a:solidFill>
                          <a:ea typeface="+mn-lt"/>
                          <a:cs typeface="+mn-lt"/>
                        </a:rPr>
                        <a:t>年</a:t>
                      </a:r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  <a:cs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ea typeface="+mn-lt"/>
                      </a:endParaRPr>
                    </a:p>
                  </a:txBody>
                  <a:tcPr marL="91427" marR="91427" marT="45726" marB="45726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467929" y="183483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25472" y="183483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8651"/>
                </a:solidFill>
                <a:ea typeface="+mn-lt"/>
              </a:rPr>
              <a:t>28</a:t>
            </a:r>
            <a:endParaRPr lang="en-US" altLang="zh-CN" sz="2400" b="1">
              <a:solidFill>
                <a:srgbClr val="008651"/>
              </a:solidFill>
              <a:ea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906521" y="1841184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06609" y="1820546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21936" y="1820546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992496" y="1841184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52909" y="1820546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479984" y="183483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222934" y="1820546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939214" y="184912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661844" y="1834835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364472" y="1850709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467929" y="232600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094992" y="232600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8651"/>
                </a:solidFill>
                <a:ea typeface="+mn-lt"/>
              </a:rPr>
              <a:t>28</a:t>
            </a:r>
            <a:endParaRPr lang="en-US" altLang="zh-CN" sz="2400" b="1">
              <a:solidFill>
                <a:srgbClr val="008651"/>
              </a:solidFill>
              <a:ea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906521" y="233585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576129" y="230537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314634" y="230537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774816" y="232061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992179" y="230537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479984" y="231426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194676" y="232950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938896" y="232600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655494" y="231426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370186" y="234124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483169" y="283242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125472" y="284766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8651"/>
                </a:solidFill>
                <a:ea typeface="+mn-lt"/>
              </a:rPr>
              <a:t>28</a:t>
            </a:r>
            <a:endParaRPr lang="en-US" altLang="zh-CN" sz="2400" b="1">
              <a:solidFill>
                <a:srgbClr val="008651"/>
              </a:solidFill>
              <a:ea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906521" y="284226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591369" y="284226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345114" y="284226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805296" y="284226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022660" y="284226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479984" y="283591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179436" y="285115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954136" y="284766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670734" y="2851152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370186" y="284766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467929" y="3328671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121978" y="3340101"/>
            <a:ext cx="627063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7030A0"/>
                </a:solidFill>
                <a:ea typeface="+mn-lt"/>
              </a:rPr>
              <a:t>29</a:t>
            </a:r>
            <a:endParaRPr lang="en-US" altLang="zh-CN" sz="2400" b="1">
              <a:solidFill>
                <a:srgbClr val="7030A0"/>
              </a:solidFill>
              <a:ea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895726" y="3349944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595814" y="3349944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327334" y="3343277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779580" y="3346770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022342" y="3339466"/>
            <a:ext cx="627063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463792" y="3343594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165784" y="3334069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968424" y="3343594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9650732" y="3343594"/>
            <a:ext cx="49564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ea typeface="+mn-lt"/>
              </a:rPr>
              <a:t>30</a:t>
            </a:r>
            <a:endParaRPr lang="en-US" altLang="zh-CN" sz="2400" b="1">
              <a:solidFill>
                <a:srgbClr val="002060"/>
              </a:solidFill>
              <a:ea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0363835" y="3354706"/>
            <a:ext cx="56134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ea typeface="+mn-lt"/>
              </a:rPr>
              <a:t>31</a:t>
            </a:r>
            <a:endParaRPr lang="en-US" altLang="zh-CN" sz="2400" b="1">
              <a:solidFill>
                <a:srgbClr val="C00000"/>
              </a:solidFill>
              <a:ea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437131" y="1263015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875406" y="1264920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314951" y="1249045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749417" y="1237615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447917" y="1249045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60" name="圆角矩形 59"/>
          <p:cNvSpPr/>
          <p:nvPr/>
        </p:nvSpPr>
        <p:spPr>
          <a:xfrm>
            <a:off x="8938262" y="1269365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10347962" y="1243330"/>
            <a:ext cx="592455" cy="255143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68" name="圆角矩形 67"/>
          <p:cNvSpPr/>
          <p:nvPr/>
        </p:nvSpPr>
        <p:spPr>
          <a:xfrm>
            <a:off x="4606926" y="1249045"/>
            <a:ext cx="592455" cy="2551430"/>
          </a:xfrm>
          <a:prstGeom prst="roundRect">
            <a:avLst/>
          </a:prstGeom>
          <a:noFill/>
          <a:ln w="53975">
            <a:solidFill>
              <a:srgbClr val="0F0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69" name="圆角矩形 68"/>
          <p:cNvSpPr/>
          <p:nvPr/>
        </p:nvSpPr>
        <p:spPr>
          <a:xfrm>
            <a:off x="6026786" y="1237615"/>
            <a:ext cx="592455" cy="2551430"/>
          </a:xfrm>
          <a:prstGeom prst="roundRect">
            <a:avLst/>
          </a:prstGeom>
          <a:noFill/>
          <a:ln w="53975">
            <a:solidFill>
              <a:srgbClr val="0F0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70" name="圆角矩形 69"/>
          <p:cNvSpPr/>
          <p:nvPr/>
        </p:nvSpPr>
        <p:spPr>
          <a:xfrm>
            <a:off x="8194677" y="1237615"/>
            <a:ext cx="592455" cy="2551430"/>
          </a:xfrm>
          <a:prstGeom prst="roundRect">
            <a:avLst/>
          </a:prstGeom>
          <a:noFill/>
          <a:ln w="53975">
            <a:solidFill>
              <a:srgbClr val="0F0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9655177" y="1256030"/>
            <a:ext cx="592455" cy="2551430"/>
          </a:xfrm>
          <a:prstGeom prst="roundRect">
            <a:avLst/>
          </a:prstGeom>
          <a:noFill/>
          <a:ln w="53975">
            <a:solidFill>
              <a:srgbClr val="0F0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sp>
        <p:nvSpPr>
          <p:cNvPr id="75" name="圆角矩形 74"/>
          <p:cNvSpPr/>
          <p:nvPr/>
        </p:nvSpPr>
        <p:spPr>
          <a:xfrm>
            <a:off x="3125471" y="1252855"/>
            <a:ext cx="592455" cy="2551430"/>
          </a:xfrm>
          <a:prstGeom prst="roundRect">
            <a:avLst/>
          </a:prstGeom>
          <a:noFill/>
          <a:ln w="53975">
            <a:solidFill>
              <a:srgbClr val="FBB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+mn-lt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3635377" y="5224780"/>
            <a:ext cx="4529455" cy="633730"/>
            <a:chOff x="3911" y="8253"/>
            <a:chExt cx="9337" cy="998"/>
          </a:xfrm>
        </p:grpSpPr>
        <p:sp>
          <p:nvSpPr>
            <p:cNvPr id="83" name="圆角矩形 82"/>
            <p:cNvSpPr/>
            <p:nvPr/>
          </p:nvSpPr>
          <p:spPr>
            <a:xfrm>
              <a:off x="3911" y="8253"/>
              <a:ext cx="8975" cy="998"/>
            </a:xfrm>
            <a:prstGeom prst="roundRect">
              <a:avLst/>
            </a:prstGeom>
            <a:solidFill>
              <a:srgbClr val="FFFE83"/>
            </a:solidFill>
            <a:ln w="44450">
              <a:solidFill>
                <a:srgbClr val="FF0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4376" y="8390"/>
              <a:ext cx="8872" cy="72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en-US" altLang="zh-CN" sz="2400" dirty="0">
                  <a:ea typeface="+mn-lt"/>
                  <a:cs typeface="+mn-lt"/>
                  <a:sym typeface="+mn-ea"/>
                </a:rPr>
                <a:t>2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月份有</a:t>
              </a:r>
              <a:r>
                <a:rPr lang="en-US" altLang="zh-CN" sz="2400" dirty="0">
                  <a:ea typeface="+mn-lt"/>
                  <a:cs typeface="+mn-lt"/>
                  <a:sym typeface="+mn-ea"/>
                </a:rPr>
                <a:t>29</a:t>
              </a:r>
              <a:r>
                <a:rPr lang="zh-CN" altLang="en-US" sz="2400" dirty="0">
                  <a:ea typeface="+mn-lt"/>
                  <a:cs typeface="+mn-lt"/>
                  <a:sym typeface="+mn-ea"/>
                </a:rPr>
                <a:t>天的年份是闰年。</a:t>
              </a:r>
              <a:endParaRPr lang="zh-CN" altLang="en-US" sz="2400" dirty="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4" name="矩形 3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探索新知</a:t>
              </a:r>
              <a:endParaRPr lang="zh-CN" altLang="en-US" sz="28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图片 18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329305" y="1757682"/>
            <a:ext cx="5730240" cy="466153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2" name="组合 51"/>
          <p:cNvGrpSpPr/>
          <p:nvPr/>
        </p:nvGrpSpPr>
        <p:grpSpPr>
          <a:xfrm>
            <a:off x="1388111" y="1360805"/>
            <a:ext cx="3688715" cy="820420"/>
            <a:chOff x="7754" y="1135"/>
            <a:chExt cx="5809" cy="1292"/>
          </a:xfrm>
        </p:grpSpPr>
        <p:pic>
          <p:nvPicPr>
            <p:cNvPr id="51" name="图片 50" descr="ea2b6ef3-3ed7-4fee-9424-b6ad6682563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54" y="1135"/>
              <a:ext cx="4460" cy="1292"/>
            </a:xfrm>
            <a:prstGeom prst="rect">
              <a:avLst/>
            </a:prstGeom>
          </p:spPr>
        </p:pic>
        <p:sp>
          <p:nvSpPr>
            <p:cNvPr id="20485" name="矩形 4"/>
            <p:cNvSpPr/>
            <p:nvPr/>
          </p:nvSpPr>
          <p:spPr>
            <a:xfrm>
              <a:off x="8273" y="1153"/>
              <a:ext cx="5290" cy="105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zh-CN" altLang="en-US" sz="2400">
                  <a:solidFill>
                    <a:schemeClr val="tx1"/>
                  </a:solidFill>
                  <a:ea typeface="+mn-lt"/>
                  <a:cs typeface="+mn-lt"/>
                </a:rPr>
                <a:t>拳 头 记 忆 法。</a:t>
              </a:r>
              <a:endParaRPr lang="zh-CN" altLang="en-US" sz="240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5222875" y="2564765"/>
            <a:ext cx="819151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0070C0"/>
                </a:solidFill>
                <a:ea typeface="+mn-lt"/>
              </a:rPr>
              <a:t>11</a:t>
            </a:r>
            <a:endParaRPr lang="en-US" altLang="zh-CN" sz="2800" b="1">
              <a:solidFill>
                <a:srgbClr val="0070C0"/>
              </a:solidFill>
              <a:ea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253481" y="1929132"/>
            <a:ext cx="38862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solidFill>
                  <a:schemeClr val="tx1"/>
                </a:solidFill>
                <a:ea typeface="+mn-lt"/>
              </a:rPr>
              <a:t>2</a:t>
            </a:r>
            <a:endParaRPr lang="en-US" altLang="zh-CN" sz="2400">
              <a:solidFill>
                <a:schemeClr val="tx1"/>
              </a:solidFill>
              <a:ea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660391" y="1818642"/>
            <a:ext cx="3803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a typeface="+mn-lt"/>
              </a:rPr>
              <a:t>3</a:t>
            </a:r>
            <a:endParaRPr lang="en-US" altLang="zh-CN" sz="2400" b="1">
              <a:solidFill>
                <a:srgbClr val="FF0000"/>
              </a:solidFill>
              <a:ea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232400" y="2202180"/>
            <a:ext cx="308611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0070C0"/>
                </a:solidFill>
                <a:ea typeface="+mn-lt"/>
              </a:rPr>
              <a:t>4</a:t>
            </a:r>
            <a:endParaRPr lang="en-US" altLang="zh-CN" sz="2800" b="1">
              <a:solidFill>
                <a:srgbClr val="0070C0"/>
              </a:solidFill>
              <a:ea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631055" y="2149477"/>
            <a:ext cx="445771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a typeface="+mn-lt"/>
              </a:rPr>
              <a:t>5</a:t>
            </a:r>
            <a:endParaRPr lang="en-US" altLang="zh-CN" sz="2400" b="1">
              <a:solidFill>
                <a:srgbClr val="FF0000"/>
              </a:solidFill>
              <a:ea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211639" y="2513013"/>
            <a:ext cx="27781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70C0"/>
                </a:solidFill>
                <a:ea typeface="+mn-lt"/>
              </a:rPr>
              <a:t>6</a:t>
            </a:r>
            <a:endParaRPr lang="en-US" altLang="zh-CN" sz="2800" b="1">
              <a:solidFill>
                <a:srgbClr val="0070C0"/>
              </a:solidFill>
              <a:ea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813811" y="2586992"/>
            <a:ext cx="39941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a typeface="+mn-lt"/>
              </a:rPr>
              <a:t>7</a:t>
            </a:r>
            <a:endParaRPr lang="en-US" altLang="zh-CN" sz="2400" b="1">
              <a:solidFill>
                <a:srgbClr val="FF0000"/>
              </a:solidFill>
              <a:ea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835775" y="1541147"/>
            <a:ext cx="39624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a typeface="+mn-lt"/>
              </a:rPr>
              <a:t>1</a:t>
            </a:r>
            <a:endParaRPr lang="en-US" altLang="zh-CN" sz="2400" b="1">
              <a:solidFill>
                <a:srgbClr val="FF0000"/>
              </a:solidFill>
              <a:ea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796665" y="3037207"/>
            <a:ext cx="4019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a typeface="+mn-lt"/>
              </a:rPr>
              <a:t>8</a:t>
            </a:r>
            <a:endParaRPr lang="en-US" altLang="zh-CN" sz="2400" b="1">
              <a:solidFill>
                <a:srgbClr val="FF0000"/>
              </a:solidFill>
              <a:ea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334512" y="2901950"/>
            <a:ext cx="40322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0070C0"/>
                </a:solidFill>
                <a:ea typeface="+mn-lt"/>
              </a:rPr>
              <a:t>9</a:t>
            </a:r>
            <a:endParaRPr lang="en-US" altLang="zh-CN" sz="2800" b="1">
              <a:solidFill>
                <a:srgbClr val="0070C0"/>
              </a:solidFill>
              <a:ea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635817" y="2570482"/>
            <a:ext cx="704851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-1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lt"/>
                <a:cs typeface="+mn-cs"/>
              </a:rPr>
              <a:t>10</a:t>
            </a:r>
            <a:endParaRPr kumimoji="0" lang="en-US" altLang="zh-CN" sz="2400" b="1" i="0" u="none" strike="noStrike" kern="1200" cap="none" spc="-15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lt"/>
              <a:cs typeface="+mn-cs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672455" y="2211390"/>
            <a:ext cx="7635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a typeface="+mn-lt"/>
              </a:rPr>
              <a:t>12</a:t>
            </a:r>
            <a:endParaRPr lang="en-US" altLang="zh-CN" sz="2400" b="1">
              <a:solidFill>
                <a:srgbClr val="FF0000"/>
              </a:solidFill>
              <a:ea typeface="+mn-lt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434716" y="3975735"/>
            <a:ext cx="4551044" cy="633730"/>
            <a:chOff x="5265" y="6261"/>
            <a:chExt cx="7167" cy="998"/>
          </a:xfrm>
        </p:grpSpPr>
        <p:sp>
          <p:nvSpPr>
            <p:cNvPr id="81" name="圆角矩形 80"/>
            <p:cNvSpPr/>
            <p:nvPr/>
          </p:nvSpPr>
          <p:spPr>
            <a:xfrm>
              <a:off x="5265" y="6261"/>
              <a:ext cx="6981" cy="998"/>
            </a:xfrm>
            <a:prstGeom prst="roundRect">
              <a:avLst/>
            </a:prstGeom>
            <a:solidFill>
              <a:srgbClr val="FFDB6B"/>
            </a:solidFill>
            <a:ln w="25400">
              <a:solidFill>
                <a:srgbClr val="FF0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5318" y="6393"/>
              <a:ext cx="7114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b="1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+mn-lt"/>
                  <a:cs typeface="+mn-lt"/>
                  <a:sym typeface="+mn-ea"/>
                </a:rPr>
                <a:t>凸起的地方是大月，每月</a:t>
              </a:r>
              <a:r>
                <a:rPr lang="en-US" altLang="zh-CN" sz="2400" b="1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+mn-lt"/>
                  <a:cs typeface="+mn-lt"/>
                  <a:sym typeface="+mn-ea"/>
                </a:rPr>
                <a:t>31</a:t>
              </a:r>
              <a:r>
                <a:rPr lang="zh-CN" altLang="en-US" sz="2400" b="1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+mn-lt"/>
                  <a:cs typeface="+mn-lt"/>
                  <a:sym typeface="+mn-ea"/>
                </a:rPr>
                <a:t>天。</a:t>
              </a: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lt"/>
                <a:cs typeface="+mn-lt"/>
                <a:sym typeface="+mn-ea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3240406" y="4919345"/>
            <a:ext cx="4862831" cy="928370"/>
            <a:chOff x="5019" y="8253"/>
            <a:chExt cx="7658" cy="1462"/>
          </a:xfrm>
        </p:grpSpPr>
        <p:sp>
          <p:nvSpPr>
            <p:cNvPr id="83" name="圆角矩形 82"/>
            <p:cNvSpPr/>
            <p:nvPr/>
          </p:nvSpPr>
          <p:spPr>
            <a:xfrm>
              <a:off x="5019" y="8253"/>
              <a:ext cx="7594" cy="1462"/>
            </a:xfrm>
            <a:prstGeom prst="roundRect">
              <a:avLst/>
            </a:prstGeom>
            <a:solidFill>
              <a:srgbClr val="BAE18F"/>
            </a:solidFill>
            <a:ln w="25400">
              <a:solidFill>
                <a:srgbClr val="FF0000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5082" y="8325"/>
              <a:ext cx="7595" cy="130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ea typeface="+mn-lt"/>
                  <a:cs typeface="+mn-lt"/>
                  <a:sym typeface="+mn-ea"/>
                </a:rPr>
                <a:t>凹下去的地方是小月，每月</a:t>
              </a:r>
              <a:r>
                <a:rPr lang="en-US" altLang="zh-CN" sz="2400" b="1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ea typeface="+mn-lt"/>
                  <a:cs typeface="+mn-lt"/>
                  <a:sym typeface="+mn-ea"/>
                </a:rPr>
                <a:t>30</a:t>
              </a:r>
              <a:r>
                <a:rPr lang="zh-CN" altLang="en-US" sz="2400" b="1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ea typeface="+mn-lt"/>
                  <a:cs typeface="+mn-lt"/>
                  <a:sym typeface="+mn-ea"/>
                </a:rPr>
                <a:t>天</a:t>
              </a: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+mn-lt"/>
                <a:cs typeface="+mn-lt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ea typeface="+mn-lt"/>
                  <a:cs typeface="+mn-lt"/>
                  <a:sym typeface="+mn-ea"/>
                </a:rPr>
                <a:t>（不包括</a:t>
              </a:r>
              <a:r>
                <a:rPr lang="en-US" altLang="zh-CN" sz="2400" b="1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ea typeface="+mn-lt"/>
                  <a:cs typeface="+mn-lt"/>
                  <a:sym typeface="+mn-ea"/>
                </a:rPr>
                <a:t>2</a:t>
              </a:r>
              <a:r>
                <a:rPr lang="zh-CN" altLang="en-US" sz="2400" b="1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ea typeface="+mn-lt"/>
                  <a:cs typeface="+mn-lt"/>
                  <a:sym typeface="+mn-ea"/>
                </a:rPr>
                <a:t>月）。</a:t>
              </a:r>
              <a:endParaRPr lang="zh-CN" altLang="en-US" sz="2400">
                <a:solidFill>
                  <a:schemeClr val="tx1"/>
                </a:solidFill>
                <a:ea typeface="+mn-lt"/>
                <a:cs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12751" y="352427"/>
            <a:ext cx="2023745" cy="636905"/>
            <a:chOff x="650" y="555"/>
            <a:chExt cx="3187" cy="1003"/>
          </a:xfrm>
        </p:grpSpPr>
        <p:sp>
          <p:nvSpPr>
            <p:cNvPr id="54" name="矩形 53"/>
            <p:cNvSpPr/>
            <p:nvPr/>
          </p:nvSpPr>
          <p:spPr>
            <a:xfrm>
              <a:off x="650" y="555"/>
              <a:ext cx="3187" cy="100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97000">
                  <a:schemeClr val="bg1"/>
                </a:gs>
              </a:gsLst>
              <a:lin ang="0" scaled="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822" y="580"/>
              <a:ext cx="255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/>
                <a:t>探索新知</a:t>
              </a:r>
              <a:endParaRPr lang="zh-CN" altLang="en-US" sz="28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tags/tag1.xml><?xml version="1.0" encoding="utf-8"?>
<p:tagLst xmlns:p="http://schemas.openxmlformats.org/presentationml/2006/main">
  <p:tag name="KSO_WM_UNIT_TABLE_BEAUTIFY" val="smartTable{eb8faace-aece-401c-887e-d48eb5b6080b}"/>
</p:tagLst>
</file>

<file path=ppt/tags/tag2.xml><?xml version="1.0" encoding="utf-8"?>
<p:tagLst xmlns:p="http://schemas.openxmlformats.org/presentationml/2006/main">
  <p:tag name="KSO_WM_UNIT_TABLE_BEAUTIFY" val="smartTable{eb8faace-aece-401c-887e-d48eb5b6080b}"/>
</p:tagLst>
</file>

<file path=ppt/tags/tag3.xml><?xml version="1.0" encoding="utf-8"?>
<p:tagLst xmlns:p="http://schemas.openxmlformats.org/presentationml/2006/main">
  <p:tag name="KSO_WM_UNIT_TABLE_BEAUTIFY" val="smartTable{eb8faace-aece-401c-887e-d48eb5b6080b}"/>
</p:tagLst>
</file>

<file path=ppt/tags/tag4.xml><?xml version="1.0" encoding="utf-8"?>
<p:tagLst xmlns:p="http://schemas.openxmlformats.org/presentationml/2006/main">
  <p:tag name="KSO_WM_UNIT_TABLE_BEAUTIFY" val="smartTable{eb8faace-aece-401c-887e-d48eb5b6080b}"/>
  <p:tag name="TABLE_ENDDRAG_ORIGIN_RECT" val="750*113"/>
  <p:tag name="TABLE_ENDDRAG_RECT" val="100*187*750*113"/>
</p:tagLst>
</file>

<file path=ppt/tags/tag5.xml><?xml version="1.0" encoding="utf-8"?>
<p:tagLst xmlns:p="http://schemas.openxmlformats.org/presentationml/2006/main">
  <p:tag name="KSO_WM_UNIT_TABLE_BEAUTIFY" val="smartTable{eb8faace-aece-401c-887e-d48eb5b6080b}"/>
  <p:tag name="TABLE_ENDDRAG_ORIGIN_RECT" val="748*51"/>
  <p:tag name="TABLE_ENDDRAG_RECT" val="100*187*748*51"/>
</p:tagLst>
</file>

<file path=ppt/tags/tag6.xml><?xml version="1.0" encoding="utf-8"?>
<p:tagLst xmlns:p="http://schemas.openxmlformats.org/presentationml/2006/main">
  <p:tag name="KSO_WM_UNIT_PLACING_PICTURE_USER_VIEWPORT" val="{&quot;height&quot;:9254,&quot;width&quot;:9792}"/>
</p:tagLst>
</file>

<file path=ppt/tags/tag7.xml><?xml version="1.0" encoding="utf-8"?>
<p:tagLst xmlns:p="http://schemas.openxmlformats.org/presentationml/2006/main">
  <p:tag name="KSO_WM_UNIT_PLACING_PICTURE_USER_VIEWPORT" val="{&quot;height&quot;:6737,&quot;width&quot;:4759}"/>
</p:tagLst>
</file>

<file path=ppt/tags/tag8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jb3VudCI6MjIsImhkaWQiOiIwMGIxNjRhMmIzM2M0NTJkZGVkMWQwOWQxMjNmOTk1MiIsInVzZXJDb3VudCI6NX0="/>
  <p:tag name="commondata" val="eyJjb3VudCI6MjIuMCwiaGRpZCI6IjdmMzYwZDk4MjVkNWEzMWMzNzMzMDVhYjgzZjliM2FjIiwidXNlckNvdW50Ijo1LjB9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思源黑体 CN Bold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思源黑体 CN Bold"/>
        <a:font script="Hant" typeface="新細明體"/>
        <a:font script="Arab" typeface="字魂59号-创粗黑"/>
        <a:font script="Hebr" typeface="字魂59号-创粗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字魂59号-创粗黑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1522</Words>
  <Application>WPS 演示</Application>
  <PresentationFormat>自定义</PresentationFormat>
  <Paragraphs>675</Paragraphs>
  <Slides>22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8" baseType="lpstr">
      <vt:lpstr>Arial</vt:lpstr>
      <vt:lpstr>宋体</vt:lpstr>
      <vt:lpstr>Wingdings</vt:lpstr>
      <vt:lpstr>思源黑体 CN Bold</vt:lpstr>
      <vt:lpstr>黑体</vt:lpstr>
      <vt:lpstr>字魂59号-创粗黑</vt:lpstr>
      <vt:lpstr>汉仪中黑 简</vt:lpstr>
      <vt:lpstr>华康海报体W12(P)</vt:lpstr>
      <vt:lpstr>微软雅黑</vt:lpstr>
      <vt:lpstr>汉仪雅酷黑 85W</vt:lpstr>
      <vt:lpstr>Calibri</vt:lpstr>
      <vt:lpstr>Arial Unicode MS</vt:lpstr>
      <vt:lpstr>Times New Roman</vt:lpstr>
      <vt:lpstr>楷体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2022-07-22T12:47:00Z</cp:lastPrinted>
  <dcterms:created xsi:type="dcterms:W3CDTF">2022-07-22T12:47:00Z</dcterms:created>
  <dcterms:modified xsi:type="dcterms:W3CDTF">2023-10-31T06:40:05Z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0B94E7E839164AF3A237BA3CF3717373_12</vt:lpwstr>
  </property>
  <property fmtid="{D5CDD505-2E9C-101B-9397-08002B2CF9AE}" pid="3" name="KSOProductBuildVer">
    <vt:lpwstr>2052-12.1.0.15712</vt:lpwstr>
  </property>
</Properties>
</file>