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12"/>
  </p:handoutMasterIdLst>
  <p:sldIdLst>
    <p:sldId id="481" r:id="rId3"/>
    <p:sldId id="257" r:id="rId4"/>
    <p:sldId id="285" r:id="rId6"/>
    <p:sldId id="260" r:id="rId7"/>
    <p:sldId id="452" r:id="rId8"/>
    <p:sldId id="322" r:id="rId9"/>
    <p:sldId id="434" r:id="rId10"/>
    <p:sldId id="479" r:id="rId11"/>
  </p:sldIdLst>
  <p:sldSz cx="12192000" cy="6858000"/>
  <p:notesSz cx="7103745" cy="10234295"/>
  <p:custDataLst>
    <p:tags r:id="rId1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38" userDrawn="1">
          <p15:clr>
            <a:srgbClr val="A4A3A4"/>
          </p15:clr>
        </p15:guide>
        <p15:guide id="2" pos="37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1F5"/>
    <a:srgbClr val="EC49C3"/>
    <a:srgbClr val="D517A2"/>
    <a:srgbClr val="FF3300"/>
    <a:srgbClr val="007CD2"/>
    <a:srgbClr val="685F31"/>
    <a:srgbClr val="FFF0C1"/>
    <a:srgbClr val="FA04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 autoAdjust="0"/>
  </p:normalViewPr>
  <p:slideViewPr>
    <p:cSldViewPr snapToGrid="0">
      <p:cViewPr varScale="1">
        <p:scale>
          <a:sx n="116" d="100"/>
          <a:sy n="116" d="100"/>
        </p:scale>
        <p:origin x="-546" y="-96"/>
      </p:cViewPr>
      <p:guideLst>
        <p:guide orient="horz" pos="2638"/>
        <p:guide pos="370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1999" cy="719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0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45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45" noProof="1" smtClean="0">
                <a:latin typeface="+mn-lt"/>
                <a:ea typeface="+mn-ea"/>
              </a:defRPr>
            </a:lvl1pPr>
          </a:lstStyle>
          <a:p>
            <a:fld id="{0F9B84EA-7D68-4D60-9CB1-D50884785D1C}" type="datetimeFigureOut">
              <a:rPr lang="zh-CN" altLang="en-US"/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45"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C07B7F9D-BD50-42C1-8E28-CE2DA7527E5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  <a:cs typeface="楷体" panose="02010609060101010101" pitchFamily="49" charset="-122"/>
              </a:defRPr>
            </a:lvl1pPr>
          </a:lstStyle>
          <a:p>
            <a:fld id="{D6C8D182-E4C8-4120-9249-FC9774456FFA}" type="datetimeFigureOut">
              <a:rPr lang="zh-CN" altLang="en-US"/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fld id="{AE937F91-0E8A-4BA2-80F8-BCC7DA980F09}" type="slidenum">
              <a:rPr lang="zh-CN" altLang="en-US"/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楷体" panose="02010609060101010101" pitchFamily="49" charset="-122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楷体" panose="02010609060101010101" pitchFamily="49" charset="-122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楷体" panose="02010609060101010101" pitchFamily="49" charset="-122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楷体" panose="02010609060101010101" pitchFamily="49" charset="-122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楷体" panose="02010609060101010101" pitchFamily="49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anchor="b"/>
          <a:lstStyle/>
          <a:p>
            <a:pPr algn="r" eaLnBrk="0" hangingPunct="0"/>
            <a:fld id="{800A166F-AD6D-4605-AAF2-B974F5859CDB}" type="slidenum">
              <a:rPr lang="zh-CN" altLang="en-US" sz="1200">
                <a:solidFill>
                  <a:srgbClr val="000000"/>
                </a:solidFill>
                <a:latin typeface="Calibri" panose="020F0502020204030204" pitchFamily="34" charset="0"/>
                <a:sym typeface="等线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sym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921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anchor="b"/>
          <a:lstStyle/>
          <a:p>
            <a:pPr algn="r" eaLnBrk="0" hangingPunct="0"/>
            <a:fld id="{01950505-C066-41C0-A2B3-1420C6870545}" type="slidenum">
              <a:rPr lang="zh-CN" altLang="en-US" sz="1200">
                <a:solidFill>
                  <a:srgbClr val="000000"/>
                </a:solidFill>
                <a:latin typeface="Calibri" panose="020F0502020204030204" pitchFamily="34" charset="0"/>
                <a:sym typeface="等线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sym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126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anchor="b"/>
          <a:lstStyle/>
          <a:p>
            <a:pPr algn="r" eaLnBrk="0" hangingPunct="0"/>
            <a:fld id="{3E5BC3AF-7D51-4F89-8CA2-F4E40FA0DE9A}" type="slidenum">
              <a:rPr lang="zh-CN" altLang="en-US" sz="1200">
                <a:solidFill>
                  <a:srgbClr val="000000"/>
                </a:solidFill>
                <a:latin typeface="Calibri" panose="020F0502020204030204" pitchFamily="34" charset="0"/>
                <a:sym typeface="等线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sym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331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anchor="b"/>
          <a:lstStyle/>
          <a:p>
            <a:pPr algn="r" eaLnBrk="0" hangingPunct="0"/>
            <a:fld id="{5AA022B0-DC87-43BA-AE72-29D886C4CA80}" type="slidenum">
              <a:rPr lang="zh-CN" altLang="en-US" sz="1200">
                <a:solidFill>
                  <a:srgbClr val="000000"/>
                </a:solidFill>
                <a:latin typeface="Calibri" panose="020F0502020204030204" pitchFamily="34" charset="0"/>
                <a:sym typeface="等线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sym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536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anchor="b"/>
          <a:lstStyle/>
          <a:p>
            <a:pPr algn="r" eaLnBrk="0" hangingPunct="0"/>
            <a:fld id="{2A2AA682-4E7A-4B83-99E5-A43D15852BD3}" type="slidenum">
              <a:rPr lang="zh-CN" altLang="en-US" sz="1200">
                <a:solidFill>
                  <a:srgbClr val="000000"/>
                </a:solidFill>
                <a:latin typeface="Calibri" panose="020F0502020204030204" pitchFamily="34" charset="0"/>
                <a:sym typeface="等线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sym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741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anchor="b"/>
          <a:lstStyle/>
          <a:p>
            <a:pPr algn="r" eaLnBrk="0" hangingPunct="0"/>
            <a:fld id="{4D95B004-3A2D-446E-A45F-4BF934CA94F2}" type="slidenum">
              <a:rPr lang="zh-CN" altLang="en-US" sz="1200">
                <a:solidFill>
                  <a:srgbClr val="000000"/>
                </a:solidFill>
                <a:latin typeface="Calibri" panose="020F0502020204030204" pitchFamily="34" charset="0"/>
                <a:sym typeface="等线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sym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945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anchor="b"/>
          <a:lstStyle/>
          <a:p>
            <a:pPr algn="r" eaLnBrk="0" hangingPunct="0"/>
            <a:fld id="{2407B766-A92D-4702-910D-8235B16403F4}" type="slidenum">
              <a:rPr lang="zh-CN" altLang="en-US" sz="1200">
                <a:solidFill>
                  <a:srgbClr val="000000"/>
                </a:solidFill>
                <a:latin typeface="Calibri" panose="020F0502020204030204" pitchFamily="34" charset="0"/>
                <a:sym typeface="等线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sym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>
                <a:ea typeface="微软雅黑" panose="020B0503020204020204" pitchFamily="34" charset="-122"/>
              </a:defRPr>
            </a:lvl1pPr>
          </a:lstStyle>
          <a:p>
            <a:fld id="{263DB197-84B0-484E-9C0F-88358ECCB797}" type="datetimeFigureOut">
              <a:rPr lang="zh-CN" altLang="en-US"/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FBAE762A-9F83-461A-A3EE-64277E43B45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tags" Target="../tags/tag1.xml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TEMPLATE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latin typeface="楷体" panose="02010609060101010101" pitchFamily="49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宋体" panose="02010600030101010101" pitchFamily="2" charset="-122"/>
          <a:cs typeface="楷体" panose="02010609060101010101" pitchFamily="49" charset="-122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楷体" panose="02010609060101010101" pitchFamily="49" charset="-122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楷体" panose="02010609060101010101" pitchFamily="49" charset="-122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楷体" panose="02010609060101010101" pitchFamily="49" charset="-122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楷体" panose="02010609060101010101" pitchFamily="49" charset="-122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楷体" panose="02010609060101010101" pitchFamily="49" charset="-122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楷体" panose="02010609060101010101" pitchFamily="49" charset="-122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楷体" panose="02010609060101010101" pitchFamily="49" charset="-122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楷体" panose="02010609060101010101" pitchFamily="49" charset="-122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楷体" panose="02010609060101010101" pitchFamily="49" charset="-122"/>
          <a:ea typeface="宋体" panose="02010600030101010101" pitchFamily="2" charset="-122"/>
          <a:cs typeface="楷体" panose="02010609060101010101" pitchFamily="49" charset="-122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楷体" panose="02010609060101010101" pitchFamily="49" charset="-122"/>
          <a:ea typeface="宋体" panose="02010600030101010101" pitchFamily="2" charset="-122"/>
          <a:cs typeface="楷体" panose="02010609060101010101" pitchFamily="49" charset="-122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楷体" panose="02010609060101010101" pitchFamily="49" charset="-122"/>
          <a:ea typeface="宋体" panose="02010600030101010101" pitchFamily="2" charset="-122"/>
          <a:cs typeface="楷体" panose="02010609060101010101" pitchFamily="49" charset="-122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楷体" panose="02010609060101010101" pitchFamily="49" charset="-122"/>
          <a:ea typeface="宋体" panose="02010600030101010101" pitchFamily="2" charset="-122"/>
          <a:cs typeface="楷体" panose="02010609060101010101" pitchFamily="49" charset="-122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楷体" panose="02010609060101010101" pitchFamily="49" charset="-122"/>
          <a:ea typeface="宋体" panose="02010600030101010101" pitchFamily="2" charset="-122"/>
          <a:cs typeface="楷体" panose="02010609060101010101" pitchFamily="49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896977"/>
            <a:ext cx="12192000" cy="110799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fontAlgn="auto"/>
            <a:r>
              <a:rPr lang="zh-CN" altLang="en-US" sz="6600" b="1" noProof="1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校</a:t>
            </a:r>
            <a:r>
              <a:rPr lang="zh-CN" altLang="en-US" sz="66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园中的测量</a:t>
            </a:r>
            <a:r>
              <a:rPr lang="zh-CN" altLang="en-US" sz="66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66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sz="6600" b="1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可选过程 4"/>
          <p:cNvSpPr/>
          <p:nvPr/>
        </p:nvSpPr>
        <p:spPr>
          <a:xfrm>
            <a:off x="495300" y="1455738"/>
            <a:ext cx="11201400" cy="4386262"/>
          </a:xfrm>
          <a:prstGeom prst="flowChartAlternateProcess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ctr" fontAlgn="auto"/>
            <a:endParaRPr lang="zh-CN" altLang="en-US" noProof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6146" name="图片 6" descr="图片3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73587" y="142875"/>
            <a:ext cx="27432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950913" y="1770063"/>
            <a:ext cx="1029017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1.通过观察、操作和测量等一系列实践活动，了解测量同</a:t>
            </a:r>
            <a:endParaRPr lang="en-US" altLang="zh-CN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3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一物体或测量同一段距离，可以采用不同的测量方法</a:t>
            </a:r>
            <a:r>
              <a:rPr lang="en-US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01688" y="3155950"/>
            <a:ext cx="10288587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2.经历测量学校操场一圈大约有多长和小树大约有多高的</a:t>
            </a:r>
            <a:endParaRPr lang="en-US" altLang="zh-CN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3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过程，体会距离与测量工具的联系，获得数学活动经验</a:t>
            </a:r>
            <a:r>
              <a:rPr lang="en-US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， </a:t>
            </a:r>
            <a:endParaRPr lang="en-US" altLang="zh-CN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3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形成初步的观察、分析问题的能力</a:t>
            </a:r>
            <a:r>
              <a:rPr lang="en-US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00100" y="4664075"/>
            <a:ext cx="102901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3.在与同伴合作、交流和解决问题的过程中，培养合作意</a:t>
            </a:r>
            <a:endParaRPr lang="zh-CN" altLang="zh-CN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  识及对数学的兴趣。</a:t>
            </a:r>
            <a:endParaRPr lang="zh-CN" altLang="zh-CN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639300" y="2617788"/>
            <a:ext cx="196056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（重点）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413625" y="4049713"/>
            <a:ext cx="196056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（难点）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9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4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  <p:bldP spid="6" grpId="0"/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图片 5" descr="图片4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24400" y="158750"/>
            <a:ext cx="27432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图片 31" descr="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0938" y="1062038"/>
            <a:ext cx="6819900" cy="512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图片 3" descr="图片5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73588" y="158750"/>
            <a:ext cx="27432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AutoShape 7"/>
          <p:cNvSpPr>
            <a:spLocks noChangeArrowheads="1"/>
          </p:cNvSpPr>
          <p:nvPr/>
        </p:nvSpPr>
        <p:spPr bwMode="auto">
          <a:xfrm>
            <a:off x="501650" y="1681163"/>
            <a:ext cx="1924050" cy="704850"/>
          </a:xfrm>
          <a:prstGeom prst="roundRect">
            <a:avLst>
              <a:gd name="adj" fmla="val 27069"/>
            </a:avLst>
          </a:prstGeom>
          <a:solidFill>
            <a:srgbClr val="FFF0C1"/>
          </a:solidFill>
          <a:ln w="9525">
            <a:solidFill>
              <a:srgbClr val="FF9B05"/>
            </a:solidFill>
            <a:round/>
          </a:ln>
        </p:spPr>
        <p:txBody>
          <a:bodyPr wrap="none" anchor="ctr"/>
          <a:lstStyle/>
          <a:p>
            <a:pPr algn="ctr"/>
            <a:r>
              <a:rPr lang="zh-CN" altLang="en-US" sz="36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活动任务</a:t>
            </a:r>
            <a:endParaRPr lang="zh-CN" altLang="en-US" sz="36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243" name="文本框 3"/>
          <p:cNvSpPr txBox="1">
            <a:spLocks noChangeArrowheads="1"/>
          </p:cNvSpPr>
          <p:nvPr/>
        </p:nvSpPr>
        <p:spPr bwMode="auto">
          <a:xfrm>
            <a:off x="698500" y="2406650"/>
            <a:ext cx="11082338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4955" indent="-27495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1.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测量学校里的体育器械（或小树）大约有多高，学校操场的一圈大约有多长。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244" name="文本框 3"/>
          <p:cNvSpPr txBox="1">
            <a:spLocks noChangeArrowheads="1"/>
          </p:cNvSpPr>
          <p:nvPr/>
        </p:nvSpPr>
        <p:spPr bwMode="auto">
          <a:xfrm>
            <a:off x="733425" y="3990975"/>
            <a:ext cx="1116171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2.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在校园里再选择一个你感兴趣的测量任务，做一做。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7"/>
          <p:cNvSpPr>
            <a:spLocks noChangeArrowheads="1"/>
          </p:cNvSpPr>
          <p:nvPr/>
        </p:nvSpPr>
        <p:spPr bwMode="auto">
          <a:xfrm>
            <a:off x="811213" y="806450"/>
            <a:ext cx="1403350" cy="704850"/>
          </a:xfrm>
          <a:prstGeom prst="roundRect">
            <a:avLst>
              <a:gd name="adj" fmla="val 27069"/>
            </a:avLst>
          </a:prstGeom>
          <a:solidFill>
            <a:srgbClr val="FFF0C1"/>
          </a:solidFill>
          <a:ln w="9525">
            <a:solidFill>
              <a:srgbClr val="FF9B05"/>
            </a:solidFill>
            <a:round/>
          </a:ln>
        </p:spPr>
        <p:txBody>
          <a:bodyPr wrap="none" anchor="ctr"/>
          <a:lstStyle/>
          <a:p>
            <a:pPr algn="ctr"/>
            <a:r>
              <a:rPr lang="zh-CN" altLang="en-US" sz="36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议一议</a:t>
            </a:r>
            <a:endParaRPr lang="zh-CN" altLang="en-US" sz="36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290" name="文本框 3"/>
          <p:cNvSpPr txBox="1">
            <a:spLocks noChangeArrowheads="1"/>
          </p:cNvSpPr>
          <p:nvPr/>
        </p:nvSpPr>
        <p:spPr bwMode="auto">
          <a:xfrm>
            <a:off x="1260475" y="1517650"/>
            <a:ext cx="10047288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4955" indent="-27495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1.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组内互相说一说，可能有哪些测量方法，你们准备用哪种？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291" name="文本框 3"/>
          <p:cNvSpPr txBox="1">
            <a:spLocks noChangeArrowheads="1"/>
          </p:cNvSpPr>
          <p:nvPr/>
        </p:nvSpPr>
        <p:spPr bwMode="auto">
          <a:xfrm>
            <a:off x="1293813" y="3125788"/>
            <a:ext cx="1015682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2.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活动时需要选择哪些测量工具，记录哪些测量数据？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292" name="文本框 3"/>
          <p:cNvSpPr txBox="1">
            <a:spLocks noChangeArrowheads="1"/>
          </p:cNvSpPr>
          <p:nvPr/>
        </p:nvSpPr>
        <p:spPr bwMode="auto">
          <a:xfrm>
            <a:off x="1331913" y="4775200"/>
            <a:ext cx="7345362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3.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小组内如何分工合作？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7"/>
          <p:cNvSpPr>
            <a:spLocks noChangeArrowheads="1"/>
          </p:cNvSpPr>
          <p:nvPr/>
        </p:nvSpPr>
        <p:spPr bwMode="auto">
          <a:xfrm>
            <a:off x="1009650" y="266700"/>
            <a:ext cx="1403350" cy="704850"/>
          </a:xfrm>
          <a:prstGeom prst="roundRect">
            <a:avLst>
              <a:gd name="adj" fmla="val 27069"/>
            </a:avLst>
          </a:prstGeom>
          <a:solidFill>
            <a:srgbClr val="FFF0C1"/>
          </a:solidFill>
          <a:ln w="9525">
            <a:solidFill>
              <a:srgbClr val="FF9B05"/>
            </a:solidFill>
            <a:rou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做一做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38" name="图片 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050" y="1077869"/>
            <a:ext cx="10248900" cy="561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7"/>
          <p:cNvSpPr>
            <a:spLocks noChangeArrowheads="1"/>
          </p:cNvSpPr>
          <p:nvPr/>
        </p:nvSpPr>
        <p:spPr bwMode="auto">
          <a:xfrm>
            <a:off x="354013" y="266700"/>
            <a:ext cx="1403350" cy="704850"/>
          </a:xfrm>
          <a:prstGeom prst="roundRect">
            <a:avLst>
              <a:gd name="adj" fmla="val 27069"/>
            </a:avLst>
          </a:prstGeom>
          <a:solidFill>
            <a:srgbClr val="FFF0C1"/>
          </a:solidFill>
          <a:ln w="9525">
            <a:solidFill>
              <a:srgbClr val="FF9B05"/>
            </a:solidFill>
            <a:round/>
          </a:ln>
        </p:spPr>
        <p:txBody>
          <a:bodyPr wrap="none" anchor="ctr"/>
          <a:lstStyle/>
          <a:p>
            <a:pPr algn="ctr"/>
            <a:r>
              <a:rPr lang="zh-CN" altLang="en-US" sz="36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想一想</a:t>
            </a:r>
            <a:endParaRPr lang="zh-CN" altLang="en-US" sz="36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>
            <a:spLocks noChangeArrowheads="1"/>
          </p:cNvSpPr>
          <p:nvPr/>
        </p:nvSpPr>
        <p:spPr bwMode="auto">
          <a:xfrm>
            <a:off x="296863" y="876300"/>
            <a:ext cx="11717337" cy="590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74955" indent="-274955" eaLnBrk="0" hangingPunct="0">
              <a:lnSpc>
                <a:spcPct val="150000"/>
              </a:lnSpc>
              <a:defRPr/>
            </a:pPr>
            <a:r>
              <a:rPr lang="en-US" altLang="zh-CN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在上面的活动中，使用了哪些测量的方法？这些方法还可以用到哪里？</a:t>
            </a:r>
            <a:endParaRPr lang="en-US" altLang="zh-CN" sz="3600" b="1" dirty="0" smtClean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274955" indent="-274955" eaLnBrk="0" hangingPunct="0">
              <a:lnSpc>
                <a:spcPct val="150000"/>
              </a:lnSpc>
              <a:defRPr/>
            </a:pPr>
            <a:r>
              <a:rPr lang="en-US" altLang="zh-CN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选择的测量工具有哪些？在使用它们的过程中需要注意什么？</a:t>
            </a:r>
            <a:endParaRPr lang="en-US" altLang="zh-CN" sz="3600" b="1" dirty="0" smtClean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en-US" altLang="zh-CN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记录了哪些数据？这些数据在今后什么地方可能用到？</a:t>
            </a:r>
            <a:endParaRPr lang="en-US" altLang="zh-CN" sz="3600" b="1" dirty="0" smtClean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274955" indent="-274955" eaLnBrk="0" hangingPunct="0">
              <a:lnSpc>
                <a:spcPct val="150000"/>
              </a:lnSpc>
              <a:defRPr/>
            </a:pPr>
            <a:r>
              <a:rPr lang="en-US" altLang="zh-CN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</a:t>
            </a:r>
            <a:r>
              <a:rPr lang="zh-CN" altLang="en-US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在上面的活动中，你有什么收获？你还想进一步研究哪些问题？</a:t>
            </a:r>
            <a:endParaRPr lang="zh-CN" altLang="en-US" sz="3600" b="1" dirty="0" smtClean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7"/>
          <p:cNvSpPr>
            <a:spLocks noChangeArrowheads="1"/>
          </p:cNvSpPr>
          <p:nvPr/>
        </p:nvSpPr>
        <p:spPr bwMode="auto">
          <a:xfrm>
            <a:off x="930275" y="839788"/>
            <a:ext cx="1803400" cy="704850"/>
          </a:xfrm>
          <a:prstGeom prst="roundRect">
            <a:avLst>
              <a:gd name="adj" fmla="val 27069"/>
            </a:avLst>
          </a:prstGeom>
          <a:solidFill>
            <a:srgbClr val="FFF0C1"/>
          </a:solidFill>
          <a:ln w="9525">
            <a:solidFill>
              <a:srgbClr val="FF9B05"/>
            </a:solidFill>
            <a:rou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自我评价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60463" y="1662113"/>
            <a:ext cx="9756775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10.xml><?xml version="1.0" encoding="utf-8"?>
<p:tagLst xmlns:p="http://schemas.openxmlformats.org/presentationml/2006/main"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KSO_WM_SLIDE_MODEL_TYPE" val="cover"/>
</p:tagLst>
</file>

<file path=ppt/tags/tag3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5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6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7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8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9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heme/theme1.xml><?xml version="1.0" encoding="utf-8"?>
<a:theme xmlns:a="http://schemas.openxmlformats.org/drawingml/2006/main" name="第一PPT模板网-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439</Words>
  <Application>WPS 演示</Application>
  <PresentationFormat>自定义</PresentationFormat>
  <Paragraphs>43</Paragraphs>
  <Slides>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楷体</vt:lpstr>
      <vt:lpstr>Calibri</vt:lpstr>
      <vt:lpstr>等线</vt:lpstr>
      <vt:lpstr>Calibri</vt:lpstr>
      <vt:lpstr>Times New Roman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476</cp:revision>
  <dcterms:created xsi:type="dcterms:W3CDTF">2017-08-03T09:01:00Z</dcterms:created>
  <dcterms:modified xsi:type="dcterms:W3CDTF">2023-10-31T06:42:25Z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4F642590DA284D6990877441106144FC_12</vt:lpwstr>
  </property>
</Properties>
</file>