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71" r:id="rId3"/>
    <p:sldId id="264" r:id="rId4"/>
    <p:sldId id="315" r:id="rId5"/>
    <p:sldId id="289" r:id="rId6"/>
    <p:sldId id="290" r:id="rId7"/>
    <p:sldId id="316" r:id="rId8"/>
    <p:sldId id="317" r:id="rId9"/>
    <p:sldId id="318" r:id="rId10"/>
    <p:sldId id="319" r:id="rId11"/>
    <p:sldId id="320" r:id="rId12"/>
    <p:sldId id="321" r:id="rId13"/>
    <p:sldId id="322" r:id="rId14"/>
    <p:sldId id="293" r:id="rId15"/>
    <p:sldId id="323" r:id="rId16"/>
    <p:sldId id="304" r:id="rId17"/>
    <p:sldId id="324" r:id="rId18"/>
    <p:sldId id="301" r:id="rId19"/>
    <p:sldId id="325" r:id="rId20"/>
    <p:sldId id="303" r:id="rId21"/>
    <p:sldId id="326" r:id="rId22"/>
    <p:sldId id="327" r:id="rId23"/>
    <p:sldId id="328" r:id="rId24"/>
    <p:sldId id="329" r:id="rId25"/>
    <p:sldId id="307" r:id="rId26"/>
    <p:sldId id="300" r:id="rId27"/>
  </p:sldIdLst>
  <p:sldSz cx="9144000" cy="6858000" type="screen4x3"/>
  <p:notesSz cx="6858000" cy="9144000"/>
  <p:custDataLst>
    <p:tags r:id="rId3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9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3" cy="72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6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FD1D166-0A5C-4660-BA6A-569F99A0A8E8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2.xml"/><Relationship Id="rId23" Type="http://schemas.openxmlformats.org/officeDocument/2006/relationships/image" Target="../media/image2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wmf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wmf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wmf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395287" y="1268910"/>
            <a:ext cx="452278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第</a:t>
            </a:r>
            <a:r>
              <a:rPr lang="en-US" altLang="zh-CN" sz="32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8</a:t>
            </a:r>
            <a:r>
              <a:rPr lang="zh-CN" altLang="en-US" sz="3200" b="1" dirty="0">
                <a:solidFill>
                  <a:srgbClr val="00000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单元   认识小数</a:t>
            </a:r>
            <a:endParaRPr lang="en-US" altLang="zh-CN" sz="3200" dirty="0">
              <a:solidFill>
                <a:srgbClr val="000000"/>
              </a:solidFill>
              <a:latin typeface="华文楷体" panose="02010600040101010101" charset="-122"/>
              <a:ea typeface="华文楷体" panose="02010600040101010101" charset="-122"/>
              <a:cs typeface="华文楷体" panose="02010600040101010101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677460"/>
            <a:ext cx="9144000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6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文</a:t>
            </a:r>
            <a:r>
              <a:rPr lang="zh-CN" altLang="en-US" sz="66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pitchFamily="49" charset="-122"/>
              </a:rPr>
              <a:t>具店</a:t>
            </a:r>
            <a:endParaRPr lang="zh-CN" altLang="en-US" sz="66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1844675"/>
            <a:ext cx="7488237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971550" y="3933825"/>
            <a:ext cx="6918325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像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3.15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，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0.50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，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1.06,6.66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，…这样的数，都是小数。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603" name="矩形 12316"/>
          <p:cNvSpPr>
            <a:spLocks noChangeArrowheads="1"/>
          </p:cNvSpPr>
          <p:nvPr/>
        </p:nvSpPr>
        <p:spPr bwMode="auto">
          <a:xfrm>
            <a:off x="179388" y="44942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5604" name="矩形 12317"/>
          <p:cNvSpPr>
            <a:spLocks noChangeArrowheads="1"/>
          </p:cNvSpPr>
          <p:nvPr/>
        </p:nvSpPr>
        <p:spPr bwMode="auto">
          <a:xfrm>
            <a:off x="395288" y="47101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5605" name="矩形 12318"/>
          <p:cNvSpPr>
            <a:spLocks noChangeArrowheads="1"/>
          </p:cNvSpPr>
          <p:nvPr/>
        </p:nvSpPr>
        <p:spPr bwMode="auto">
          <a:xfrm>
            <a:off x="611188" y="49260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560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grpSp>
        <p:nvGrpSpPr>
          <p:cNvPr id="2560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560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1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354053" y="2276952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6625" name="Picture 28"/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684213" y="1844675"/>
            <a:ext cx="7488237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547813" y="4005263"/>
            <a:ext cx="12954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3.15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0.50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7" name="矩形 12316"/>
          <p:cNvSpPr>
            <a:spLocks noChangeArrowheads="1"/>
          </p:cNvSpPr>
          <p:nvPr/>
        </p:nvSpPr>
        <p:spPr bwMode="auto">
          <a:xfrm>
            <a:off x="179388" y="44942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6628" name="矩形 12317"/>
          <p:cNvSpPr>
            <a:spLocks noChangeArrowheads="1"/>
          </p:cNvSpPr>
          <p:nvPr/>
        </p:nvSpPr>
        <p:spPr bwMode="auto">
          <a:xfrm>
            <a:off x="395288" y="47101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6629" name="矩形 12318"/>
          <p:cNvSpPr>
            <a:spLocks noChangeArrowheads="1"/>
          </p:cNvSpPr>
          <p:nvPr/>
        </p:nvSpPr>
        <p:spPr bwMode="auto">
          <a:xfrm>
            <a:off x="611188" y="49260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663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grpSp>
        <p:nvGrpSpPr>
          <p:cNvPr id="26631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663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663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 bwMode="auto">
          <a:xfrm>
            <a:off x="1187450" y="5084763"/>
            <a:ext cx="1908175" cy="1073150"/>
            <a:chOff x="1870" y="8008"/>
            <a:chExt cx="3004" cy="1689"/>
          </a:xfrm>
        </p:grpSpPr>
        <p:sp>
          <p:nvSpPr>
            <p:cNvPr id="3" name="上箭头 2"/>
            <p:cNvSpPr/>
            <p:nvPr/>
          </p:nvSpPr>
          <p:spPr>
            <a:xfrm>
              <a:off x="3005" y="8008"/>
              <a:ext cx="117" cy="680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6637" name="文本框 3"/>
            <p:cNvSpPr txBox="1">
              <a:spLocks noChangeArrowheads="1"/>
            </p:cNvSpPr>
            <p:nvPr/>
          </p:nvSpPr>
          <p:spPr bwMode="auto">
            <a:xfrm>
              <a:off x="1870" y="8689"/>
              <a:ext cx="3004" cy="100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600">
                  <a:solidFill>
                    <a:srgbClr val="FF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小数点</a:t>
              </a:r>
              <a:endPara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endParaRPr>
            </a:p>
          </p:txBody>
        </p:sp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700338" y="4005263"/>
            <a:ext cx="41481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读作：三点一五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700338" y="4581525"/>
            <a:ext cx="41481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读作：零点五零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矩形 12316"/>
          <p:cNvSpPr>
            <a:spLocks noChangeArrowheads="1"/>
          </p:cNvSpPr>
          <p:nvPr/>
        </p:nvSpPr>
        <p:spPr bwMode="auto">
          <a:xfrm>
            <a:off x="179388" y="44942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7650" name="矩形 12317"/>
          <p:cNvSpPr>
            <a:spLocks noChangeArrowheads="1"/>
          </p:cNvSpPr>
          <p:nvPr/>
        </p:nvSpPr>
        <p:spPr bwMode="auto">
          <a:xfrm>
            <a:off x="395288" y="47101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7651" name="矩形 12318"/>
          <p:cNvSpPr>
            <a:spLocks noChangeArrowheads="1"/>
          </p:cNvSpPr>
          <p:nvPr/>
        </p:nvSpPr>
        <p:spPr bwMode="auto">
          <a:xfrm>
            <a:off x="611188" y="49260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765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grpSp>
        <p:nvGrpSpPr>
          <p:cNvPr id="27653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765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766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84213" y="3933825"/>
            <a:ext cx="2449512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2.22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27655" name="图片 7" descr="QQ截图2015121020273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6725" y="2276475"/>
            <a:ext cx="78501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文本框 8"/>
          <p:cNvSpPr txBox="1">
            <a:spLocks noChangeArrowheads="1"/>
          </p:cNvSpPr>
          <p:nvPr/>
        </p:nvSpPr>
        <p:spPr bwMode="auto">
          <a:xfrm>
            <a:off x="684213" y="1773238"/>
            <a:ext cx="45116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想一想，填一填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109913" y="4116388"/>
            <a:ext cx="2449512" cy="1187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2.04</a:t>
            </a:r>
            <a:r>
              <a:rPr lang="zh-CN" altLang="en-US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724525" y="4021138"/>
            <a:ext cx="2449513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C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3600">
                <a:solidFill>
                  <a:srgbClr val="FFC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solidFill>
                  <a:srgbClr val="FFC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3600">
                <a:solidFill>
                  <a:srgbClr val="FFC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r>
              <a:rPr lang="en-US" altLang="zh-CN" sz="3600">
                <a:solidFill>
                  <a:srgbClr val="FFC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C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</a:t>
            </a:r>
            <a:endParaRPr lang="zh-CN" altLang="en-US" sz="3600">
              <a:solidFill>
                <a:srgbClr val="FFC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C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0.81</a:t>
            </a:r>
            <a:r>
              <a:rPr lang="zh-CN" altLang="en-US" sz="3600">
                <a:solidFill>
                  <a:srgbClr val="FFC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solidFill>
                <a:srgbClr val="FFC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8675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76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84213" y="3068638"/>
            <a:ext cx="2376487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8678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矩形 33"/>
          <p:cNvSpPr>
            <a:spLocks noChangeArrowheads="1"/>
          </p:cNvSpPr>
          <p:nvPr/>
        </p:nvSpPr>
        <p:spPr bwMode="auto">
          <a:xfrm>
            <a:off x="539750" y="1873250"/>
            <a:ext cx="5810250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读出下面的小数。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3.50      1.06     0.50       8.00</a:t>
            </a:r>
            <a:endParaRPr lang="en-US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755650" y="3644900"/>
            <a:ext cx="7777163" cy="1738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小数点左边的部分按照整数的读法去读，小数点右边的部分是几就读几。</a:t>
            </a:r>
            <a:endParaRPr lang="zh-CN" altLang="en-US" sz="3600" dirty="0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9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700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84213" y="3068638"/>
            <a:ext cx="23764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9702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矩形 33"/>
          <p:cNvSpPr>
            <a:spLocks noChangeArrowheads="1"/>
          </p:cNvSpPr>
          <p:nvPr/>
        </p:nvSpPr>
        <p:spPr bwMode="auto">
          <a:xfrm>
            <a:off x="539750" y="1873250"/>
            <a:ext cx="5810250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读出下面的小数。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3.50      1.06     0.50       8.00</a:t>
            </a:r>
            <a:endParaRPr lang="en-US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755650" y="3644900"/>
            <a:ext cx="7777163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3.50       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读作：三点五零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1.06        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读作：一点零六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0.50       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读作：零点五零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8.00       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读作：八点零零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0722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4" name="TextBox 10"/>
          <p:cNvSpPr>
            <a:spLocks noChangeArrowheads="1"/>
          </p:cNvSpPr>
          <p:nvPr/>
        </p:nvSpPr>
        <p:spPr bwMode="auto">
          <a:xfrm>
            <a:off x="900113" y="1844675"/>
            <a:ext cx="48958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写一写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0725" name="图片 1" descr="QQ截图2015121020570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71550" y="2349500"/>
            <a:ext cx="6364288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文本框 3"/>
          <p:cNvSpPr txBox="1">
            <a:spLocks noChangeArrowheads="1"/>
          </p:cNvSpPr>
          <p:nvPr/>
        </p:nvSpPr>
        <p:spPr bwMode="auto">
          <a:xfrm>
            <a:off x="1331913" y="3860800"/>
            <a:ext cx="63642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         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           </a:t>
            </a:r>
            <a:r>
              <a:rPr lang="zh-CN" altLang="en-US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         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971550" y="4652963"/>
            <a:ext cx="237648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5" name="TextBox 11"/>
          <p:cNvSpPr>
            <a:spLocks noChangeArrowheads="1"/>
          </p:cNvSpPr>
          <p:nvPr/>
        </p:nvSpPr>
        <p:spPr bwMode="auto">
          <a:xfrm>
            <a:off x="971550" y="5229225"/>
            <a:ext cx="7570788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小数点左边是整元，小数点右边第一位表示角，第二位表示分。</a:t>
            </a:r>
            <a:endParaRPr lang="zh-CN" altLang="en-US" sz="3600" dirty="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5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1746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4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1748" name="TextBox 10"/>
          <p:cNvSpPr>
            <a:spLocks noChangeArrowheads="1"/>
          </p:cNvSpPr>
          <p:nvPr/>
        </p:nvSpPr>
        <p:spPr bwMode="auto">
          <a:xfrm>
            <a:off x="900113" y="1844675"/>
            <a:ext cx="48958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写一写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1749" name="图片 1" descr="QQ截图2015121020570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71550" y="2349500"/>
            <a:ext cx="6364288" cy="164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文本框 3"/>
          <p:cNvSpPr txBox="1">
            <a:spLocks noChangeArrowheads="1"/>
          </p:cNvSpPr>
          <p:nvPr/>
        </p:nvSpPr>
        <p:spPr bwMode="auto">
          <a:xfrm>
            <a:off x="1260475" y="4437063"/>
            <a:ext cx="63627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 </a:t>
            </a:r>
            <a:r>
              <a: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         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           </a:t>
            </a:r>
            <a:r>
              <a:rPr lang="zh-CN" altLang="en-US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         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684213" y="3789363"/>
            <a:ext cx="23764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476375" y="4437063"/>
            <a:ext cx="12954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3.20</a:t>
            </a:r>
            <a:endParaRPr lang="en-US" altLang="zh-CN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356100" y="4437063"/>
            <a:ext cx="12954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B0F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51.50</a:t>
            </a:r>
            <a:endParaRPr lang="en-US" altLang="zh-CN" sz="3600">
              <a:solidFill>
                <a:srgbClr val="00B0F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3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图片 3" descr="QQ截图20151210210209"/>
          <p:cNvPicPr>
            <a:picLocks noChangeAspect="1" noChangeArrowheads="1"/>
          </p:cNvPicPr>
          <p:nvPr/>
        </p:nvPicPr>
        <p:blipFill>
          <a:blip r:embed="rId1" cstate="email"/>
          <a:srcRect r="-322" b="31621"/>
          <a:stretch>
            <a:fillRect/>
          </a:stretch>
        </p:blipFill>
        <p:spPr bwMode="auto">
          <a:xfrm>
            <a:off x="2182813" y="1828800"/>
            <a:ext cx="396081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2772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3232150" y="4316413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2774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5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2776" name="对象 2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矩形 25"/>
          <p:cNvSpPr>
            <a:spLocks noChangeArrowheads="1"/>
          </p:cNvSpPr>
          <p:nvPr/>
        </p:nvSpPr>
        <p:spPr bwMode="auto">
          <a:xfrm>
            <a:off x="2339975" y="4149725"/>
            <a:ext cx="28098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20.5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18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图片 3" descr="QQ截图20151210210209"/>
          <p:cNvPicPr>
            <a:picLocks noChangeAspect="1" noChangeArrowheads="1"/>
          </p:cNvPicPr>
          <p:nvPr/>
        </p:nvPicPr>
        <p:blipFill>
          <a:blip r:embed="rId1" cstate="email"/>
          <a:srcRect r="-322" b="31621"/>
          <a:stretch>
            <a:fillRect/>
          </a:stretch>
        </p:blipFill>
        <p:spPr bwMode="auto">
          <a:xfrm>
            <a:off x="1979613" y="1773238"/>
            <a:ext cx="3960812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3796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3798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3799" name="对象 2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矩形 10"/>
          <p:cNvSpPr>
            <a:spLocks noChangeArrowheads="1"/>
          </p:cNvSpPr>
          <p:nvPr/>
        </p:nvSpPr>
        <p:spPr bwMode="auto">
          <a:xfrm>
            <a:off x="971550" y="3789363"/>
            <a:ext cx="260508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00113" y="4437063"/>
            <a:ext cx="7370762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因为没有角，所以小数点后面第一位是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，第二位是表示分，写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图片 3" descr="QQ截图20151210210209"/>
          <p:cNvPicPr>
            <a:picLocks noChangeAspect="1" noChangeArrowheads="1"/>
          </p:cNvPicPr>
          <p:nvPr/>
        </p:nvPicPr>
        <p:blipFill>
          <a:blip r:embed="rId1" cstate="email"/>
          <a:srcRect r="-322" b="31621"/>
          <a:stretch>
            <a:fillRect/>
          </a:stretch>
        </p:blipFill>
        <p:spPr bwMode="auto">
          <a:xfrm>
            <a:off x="2339975" y="1485900"/>
            <a:ext cx="3429000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4820" name="例.eps" descr="id:2147501035;FounderC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822450"/>
            <a:ext cx="5048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同侧圆角矩形 12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22" name="直线连接符 21"/>
          <p:cNvSpPr>
            <a:spLocks noChangeShapeType="1"/>
          </p:cNvSpPr>
          <p:nvPr/>
        </p:nvSpPr>
        <p:spPr bwMode="auto">
          <a:xfrm flipV="1">
            <a:off x="466725" y="162877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64" name="矩形 15"/>
          <p:cNvSpPr>
            <a:spLocks noChangeArrowheads="1"/>
          </p:cNvSpPr>
          <p:nvPr/>
        </p:nvSpPr>
        <p:spPr bwMode="auto">
          <a:xfrm rot="-3301957">
            <a:off x="6192838" y="4554538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4824" name="对象 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363" y="3465513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8" name="矩形 19"/>
          <p:cNvSpPr>
            <a:spLocks noChangeArrowheads="1"/>
          </p:cNvSpPr>
          <p:nvPr/>
        </p:nvSpPr>
        <p:spPr bwMode="auto">
          <a:xfrm>
            <a:off x="5003800" y="4076700"/>
            <a:ext cx="27527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20.05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" name="矩形 20"/>
          <p:cNvSpPr>
            <a:spLocks noChangeArrowheads="1"/>
          </p:cNvSpPr>
          <p:nvPr/>
        </p:nvSpPr>
        <p:spPr bwMode="auto">
          <a:xfrm rot="-3301957">
            <a:off x="2512219" y="4172744"/>
            <a:ext cx="2236787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4827" name="对象 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3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2" name="矩形 24"/>
          <p:cNvSpPr>
            <a:spLocks noChangeArrowheads="1"/>
          </p:cNvSpPr>
          <p:nvPr/>
        </p:nvSpPr>
        <p:spPr bwMode="auto">
          <a:xfrm>
            <a:off x="1331913" y="4149725"/>
            <a:ext cx="20367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20.5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元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31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 bldLvl="0" animBg="1"/>
      <p:bldP spid="19468" grpId="0" bldLvl="0"/>
      <p:bldP spid="3" grpId="0" animBg="1"/>
      <p:bldP spid="1947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7411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468313" y="2997200"/>
            <a:ext cx="8021637" cy="283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结合小数乘法的意义，能从多角度计算简单的小数乘整数的结果。培养学生的动手操作能力、观察能力、合作交流能力和概括能力，渗透类推迁移、转化方法的数学思维。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442913" y="1773238"/>
            <a:ext cx="860425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引导学生回顾整数乘法的意义，通过类比、猜想，总结出小数乘整数的意义。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4"/>
          <p:cNvSpPr txBox="1">
            <a:spLocks noChangeArrowheads="1"/>
          </p:cNvSpPr>
          <p:nvPr/>
        </p:nvSpPr>
        <p:spPr bwMode="auto">
          <a:xfrm>
            <a:off x="395288" y="1773238"/>
            <a:ext cx="7667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endParaRPr lang="en-US" altLang="zh-CN" sz="36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5842" name="图片 8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6013" y="1773238"/>
            <a:ext cx="7264400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44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650" y="5084763"/>
            <a:ext cx="7275513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提示：整数部分表示元，小数点右边第一位表示角，第二位表示分。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4"/>
          <p:cNvSpPr txBox="1">
            <a:spLocks noChangeArrowheads="1"/>
          </p:cNvSpPr>
          <p:nvPr/>
        </p:nvSpPr>
        <p:spPr bwMode="auto">
          <a:xfrm>
            <a:off x="395288" y="1773238"/>
            <a:ext cx="76676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b="1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endParaRPr lang="en-US" altLang="zh-CN" sz="3600" b="1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6866" name="图片 8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6013" y="1773238"/>
            <a:ext cx="7264400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0725" y="4799013"/>
            <a:ext cx="7883525" cy="150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699000" y="4710113"/>
            <a:ext cx="100488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3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900738" y="4710113"/>
            <a:ext cx="10048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2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124700" y="4724400"/>
            <a:ext cx="100488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5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716463" y="5281613"/>
            <a:ext cx="1004887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2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918200" y="5281613"/>
            <a:ext cx="100488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9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142163" y="5297488"/>
            <a:ext cx="100488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</a:rPr>
              <a:t>0</a:t>
            </a:r>
            <a:endParaRPr lang="zh-CN" altLang="en-US" sz="2800">
              <a:solidFill>
                <a:srgbClr val="7030A0"/>
              </a:solidFill>
            </a:endParaRPr>
          </a:p>
        </p:txBody>
      </p:sp>
      <p:sp>
        <p:nvSpPr>
          <p:cNvPr id="36874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687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687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11863" y="2708275"/>
            <a:ext cx="2700337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2138" y="2636838"/>
            <a:ext cx="2844800" cy="217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8313" y="2636838"/>
            <a:ext cx="2703512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Box 4"/>
          <p:cNvSpPr txBox="1">
            <a:spLocks noChangeArrowheads="1"/>
          </p:cNvSpPr>
          <p:nvPr/>
        </p:nvSpPr>
        <p:spPr bwMode="auto">
          <a:xfrm>
            <a:off x="539750" y="1628775"/>
            <a:ext cx="47275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写一写，读一读。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54088" y="3865563"/>
            <a:ext cx="11303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3.21</a:t>
            </a:r>
            <a:endParaRPr lang="en-US" altLang="zh-CN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276600" y="3921125"/>
            <a:ext cx="18145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20.05</a:t>
            </a:r>
            <a:endParaRPr lang="zh-CN" altLang="en-US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443663" y="4060825"/>
            <a:ext cx="14001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51.50</a:t>
            </a:r>
            <a:endParaRPr lang="zh-CN" altLang="en-US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896" name="矩形 15370"/>
          <p:cNvSpPr>
            <a:spLocks noChangeArrowheads="1"/>
          </p:cNvSpPr>
          <p:nvPr/>
        </p:nvSpPr>
        <p:spPr bwMode="auto">
          <a:xfrm>
            <a:off x="179388" y="44942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37897" name="矩形 15371"/>
          <p:cNvSpPr>
            <a:spLocks noChangeArrowheads="1"/>
          </p:cNvSpPr>
          <p:nvPr/>
        </p:nvSpPr>
        <p:spPr bwMode="auto">
          <a:xfrm>
            <a:off x="395288" y="47101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37898" name="矩形 15372"/>
          <p:cNvSpPr>
            <a:spLocks noChangeArrowheads="1"/>
          </p:cNvSpPr>
          <p:nvPr/>
        </p:nvSpPr>
        <p:spPr bwMode="auto">
          <a:xfrm>
            <a:off x="611188" y="49260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37899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7900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7901" name="文本框 1"/>
          <p:cNvSpPr txBox="1">
            <a:spLocks noChangeArrowheads="1"/>
          </p:cNvSpPr>
          <p:nvPr/>
        </p:nvSpPr>
        <p:spPr bwMode="auto">
          <a:xfrm>
            <a:off x="323850" y="4797425"/>
            <a:ext cx="8640763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提示：元写在小数点的左边，角写在小数点右边第一位，分写在小数点右边第二位。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90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4"/>
          <p:cNvSpPr txBox="1">
            <a:spLocks noChangeArrowheads="1"/>
          </p:cNvSpPr>
          <p:nvPr/>
        </p:nvSpPr>
        <p:spPr bwMode="auto">
          <a:xfrm>
            <a:off x="539750" y="1639888"/>
            <a:ext cx="47275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森林医生。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8914" name="图片 9" descr="30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125" y="2528888"/>
            <a:ext cx="1266825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图片 11" descr="3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4163" y="2033588"/>
            <a:ext cx="2441575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图片 12" descr="3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738" y="1933575"/>
            <a:ext cx="2297112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图片 13" descr="3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5100" y="2033588"/>
            <a:ext cx="2381250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TextBox 14"/>
          <p:cNvSpPr txBox="1">
            <a:spLocks noChangeArrowheads="1"/>
          </p:cNvSpPr>
          <p:nvPr/>
        </p:nvSpPr>
        <p:spPr bwMode="auto">
          <a:xfrm>
            <a:off x="1725613" y="2928938"/>
            <a:ext cx="20970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7.15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元是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857375" y="3525838"/>
            <a:ext cx="19383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20" name="TextBox 18"/>
          <p:cNvSpPr txBox="1">
            <a:spLocks noChangeArrowheads="1"/>
          </p:cNvSpPr>
          <p:nvPr/>
        </p:nvSpPr>
        <p:spPr bwMode="auto">
          <a:xfrm>
            <a:off x="3995738" y="2786063"/>
            <a:ext cx="25685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分就是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576763" y="3500438"/>
            <a:ext cx="19399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3.20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22" name="TextBox 20"/>
          <p:cNvSpPr txBox="1">
            <a:spLocks noChangeArrowheads="1"/>
          </p:cNvSpPr>
          <p:nvPr/>
        </p:nvSpPr>
        <p:spPr bwMode="auto">
          <a:xfrm>
            <a:off x="6430963" y="2819400"/>
            <a:ext cx="25479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分就是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956425" y="3476625"/>
            <a:ext cx="19399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4.5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687513" y="3548063"/>
            <a:ext cx="24320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572000" y="3429000"/>
            <a:ext cx="2098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3.02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910388" y="3425825"/>
            <a:ext cx="20970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0.45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元。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27" name="矩形 16401"/>
          <p:cNvSpPr>
            <a:spLocks noChangeArrowheads="1"/>
          </p:cNvSpPr>
          <p:nvPr/>
        </p:nvSpPr>
        <p:spPr bwMode="auto">
          <a:xfrm>
            <a:off x="179388" y="44942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38928" name="矩形 16402"/>
          <p:cNvSpPr>
            <a:spLocks noChangeArrowheads="1"/>
          </p:cNvSpPr>
          <p:nvPr/>
        </p:nvSpPr>
        <p:spPr bwMode="auto">
          <a:xfrm>
            <a:off x="395288" y="47101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38929" name="矩形 16403"/>
          <p:cNvSpPr>
            <a:spLocks noChangeArrowheads="1"/>
          </p:cNvSpPr>
          <p:nvPr/>
        </p:nvSpPr>
        <p:spPr bwMode="auto">
          <a:xfrm>
            <a:off x="611188" y="49260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38930" name="同侧圆角矩形 8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893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932" name="文本框 1"/>
          <p:cNvSpPr txBox="1">
            <a:spLocks noChangeArrowheads="1"/>
          </p:cNvSpPr>
          <p:nvPr/>
        </p:nvSpPr>
        <p:spPr bwMode="auto">
          <a:xfrm>
            <a:off x="323850" y="4797425"/>
            <a:ext cx="882015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提示：小数点的左边表示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元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，小数点右边第一位表示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角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，小数点右边第二位表示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分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2" grpId="0"/>
      <p:bldP spid="23" grpId="0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9938" name="同侧圆角矩形 4"/>
          <p:cNvSpPr>
            <a:spLocks noChangeArrowheads="1"/>
          </p:cNvSpPr>
          <p:nvPr/>
        </p:nvSpPr>
        <p:spPr bwMode="auto">
          <a:xfrm>
            <a:off x="466725" y="9810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学以致用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9939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940" name="矩形 2"/>
          <p:cNvSpPr>
            <a:spLocks noChangeArrowheads="1"/>
          </p:cNvSpPr>
          <p:nvPr/>
        </p:nvSpPr>
        <p:spPr bwMode="auto">
          <a:xfrm>
            <a:off x="466725" y="1763713"/>
            <a:ext cx="81375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写一写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9941" name="图片 1" descr="QQ截图20151210211653"/>
          <p:cNvPicPr>
            <a:picLocks noChangeAspect="1" noChangeArrowheads="1"/>
          </p:cNvPicPr>
          <p:nvPr/>
        </p:nvPicPr>
        <p:blipFill>
          <a:blip r:embed="rId1" cstate="email"/>
          <a:srcRect t="12404" r="2223"/>
          <a:stretch>
            <a:fillRect/>
          </a:stretch>
        </p:blipFill>
        <p:spPr bwMode="auto">
          <a:xfrm>
            <a:off x="4140200" y="2852738"/>
            <a:ext cx="3240088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图片 2" descr="QQ截图201512102057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2636838"/>
            <a:ext cx="3460750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文本框 3"/>
          <p:cNvSpPr txBox="1">
            <a:spLocks noChangeArrowheads="1"/>
          </p:cNvSpPr>
          <p:nvPr/>
        </p:nvSpPr>
        <p:spPr bwMode="auto">
          <a:xfrm>
            <a:off x="1044575" y="3933825"/>
            <a:ext cx="63881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lang="en-US" altLang="zh-CN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        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               </a:t>
            </a:r>
            <a:r>
              <a:rPr lang="zh-CN" altLang="en-US" sz="3600" u="sng">
                <a:latin typeface="华文新魏" panose="02010800040101010101" pitchFamily="2" charset="-122"/>
                <a:ea typeface="华文新魏" panose="02010800040101010101" pitchFamily="2" charset="-122"/>
              </a:rPr>
              <a:t>            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23850" y="4797425"/>
            <a:ext cx="8712200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提示：小数点的左边表示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元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，小数点右边第一位表示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角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，小数点右边第二位表示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分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331913" y="3860800"/>
            <a:ext cx="11318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0.12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716463" y="3933825"/>
            <a:ext cx="11318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2.04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0962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096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87363" y="4257675"/>
            <a:ext cx="8313737" cy="206375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当没有角的时候，要在小数点右边第一位写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，当没有分时，要在小数点右边第二位上写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0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 dirty="0"/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40973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0974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23561" name="Group 21"/>
          <p:cNvGrpSpPr/>
          <p:nvPr/>
        </p:nvGrpSpPr>
        <p:grpSpPr bwMode="auto">
          <a:xfrm>
            <a:off x="5721350" y="1412875"/>
            <a:ext cx="2846388" cy="1146175"/>
            <a:chOff x="-142" y="0"/>
            <a:chExt cx="1843" cy="722"/>
          </a:xfrm>
        </p:grpSpPr>
        <p:sp>
          <p:nvSpPr>
            <p:cNvPr id="40971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701" cy="635"/>
            </a:xfrm>
            <a:prstGeom prst="wedgeRoundRectCallout">
              <a:avLst>
                <a:gd name="adj1" fmla="val -73106"/>
                <a:gd name="adj2" fmla="val 24421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latin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0972" name="Rectangle 17"/>
            <p:cNvSpPr>
              <a:spLocks noChangeArrowheads="1"/>
            </p:cNvSpPr>
            <p:nvPr/>
          </p:nvSpPr>
          <p:spPr bwMode="auto">
            <a:xfrm>
              <a:off x="-142" y="127"/>
              <a:ext cx="1772" cy="59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要注意些什么？</a:t>
              </a:r>
              <a:endParaRPr lang="zh-CN" altLang="en-US"/>
            </a:p>
          </p:txBody>
        </p:sp>
      </p:grpSp>
      <p:grpSp>
        <p:nvGrpSpPr>
          <p:cNvPr id="40967" name="Group 23"/>
          <p:cNvGrpSpPr>
            <a:grpSpLocks noChangeAspect="1"/>
          </p:cNvGrpSpPr>
          <p:nvPr/>
        </p:nvGrpSpPr>
        <p:grpSpPr bwMode="auto">
          <a:xfrm>
            <a:off x="3273425" y="1412875"/>
            <a:ext cx="2447925" cy="1871663"/>
            <a:chOff x="0" y="0"/>
            <a:chExt cx="1950" cy="1406"/>
          </a:xfrm>
        </p:grpSpPr>
        <p:pic>
          <p:nvPicPr>
            <p:cNvPr id="40969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70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566738" y="3024188"/>
            <a:ext cx="8281987" cy="1189037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小数点的左边表示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元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，小数点右边第一位表示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角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，小数点右边第二位表示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分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4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5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539750" y="2349500"/>
            <a:ext cx="8021638" cy="2286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营造轻松和谐的课堂氛围，激发学生参与讨论，积极思考的热情。引导学生在全身心的投入中，感受数学知识的魅力，感受数学在生活中无处不在。</a:t>
            </a:r>
            <a:endParaRPr 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7172" name="Text Box 3"/>
          <p:cNvSpPr>
            <a:spLocks noChangeArrowheads="1"/>
          </p:cNvSpPr>
          <p:nvPr/>
        </p:nvSpPr>
        <p:spPr bwMode="auto">
          <a:xfrm>
            <a:off x="611188" y="1700213"/>
            <a:ext cx="45545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口算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9460" name="同侧圆角矩形 9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复习导入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1946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55650" y="2492375"/>
            <a:ext cx="7334250" cy="2835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15+0.4=              1.4+4=         3.7+5.2=            6.3+8.9=        15×4=                125×8=       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1000×2=           7×11=          9+9+9+9+9=（   ）×（   ）=（   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627313" y="2420938"/>
            <a:ext cx="13033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15.4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771775" y="3068638"/>
            <a:ext cx="13033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8.9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339975" y="3573463"/>
            <a:ext cx="1303338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843213" y="4149725"/>
            <a:ext cx="13033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2000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724525" y="2492375"/>
            <a:ext cx="13017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5.4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083300" y="2997200"/>
            <a:ext cx="130333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15.2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940425" y="3573463"/>
            <a:ext cx="13017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1000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580063" y="4076700"/>
            <a:ext cx="130333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77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40200" y="4725988"/>
            <a:ext cx="13017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9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795963" y="4725988"/>
            <a:ext cx="13033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380288" y="4725988"/>
            <a:ext cx="13033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45</a:t>
            </a:r>
            <a:endParaRPr lang="en-US" altLang="zh-CN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ldLvl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8196" name="Text Box 8"/>
          <p:cNvSpPr>
            <a:spLocks noChangeArrowheads="1"/>
          </p:cNvSpPr>
          <p:nvPr/>
        </p:nvSpPr>
        <p:spPr bwMode="auto">
          <a:xfrm>
            <a:off x="611188" y="2205038"/>
            <a:ext cx="78994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en-US" sz="360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你能说说整数乘法的意义吗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？  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0484" name="同侧圆角矩形 6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复习导入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0485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203" name="Text Box 28"/>
          <p:cNvSpPr>
            <a:spLocks noChangeArrowheads="1"/>
          </p:cNvSpPr>
          <p:nvPr/>
        </p:nvSpPr>
        <p:spPr bwMode="auto">
          <a:xfrm>
            <a:off x="827088" y="3357563"/>
            <a:ext cx="65849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B05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求几个相同加数和的简便计算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2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ldLvl="0"/>
      <p:bldP spid="8203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1917700"/>
            <a:ext cx="7488237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矩形 12316"/>
          <p:cNvSpPr>
            <a:spLocks noChangeArrowheads="1"/>
          </p:cNvSpPr>
          <p:nvPr/>
        </p:nvSpPr>
        <p:spPr bwMode="auto">
          <a:xfrm>
            <a:off x="179388" y="44942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1507" name="矩形 12317"/>
          <p:cNvSpPr>
            <a:spLocks noChangeArrowheads="1"/>
          </p:cNvSpPr>
          <p:nvPr/>
        </p:nvSpPr>
        <p:spPr bwMode="auto">
          <a:xfrm>
            <a:off x="395288" y="47101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1508" name="矩形 12318"/>
          <p:cNvSpPr>
            <a:spLocks noChangeArrowheads="1"/>
          </p:cNvSpPr>
          <p:nvPr/>
        </p:nvSpPr>
        <p:spPr bwMode="auto">
          <a:xfrm>
            <a:off x="611188" y="49260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15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grpSp>
        <p:nvGrpSpPr>
          <p:cNvPr id="2151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1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16013" y="4365625"/>
            <a:ext cx="56721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你能得出哪些数学信息？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1844675"/>
            <a:ext cx="7488237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971550" y="3933825"/>
            <a:ext cx="41386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笔记本每本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3.15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971550" y="4581525"/>
            <a:ext cx="44227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铅笔每支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0.5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971550" y="5229225"/>
            <a:ext cx="37338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尺子每把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1.06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900113" y="5805488"/>
            <a:ext cx="50149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钢笔每支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6.66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2534" name="矩形 12316"/>
          <p:cNvSpPr>
            <a:spLocks noChangeArrowheads="1"/>
          </p:cNvSpPr>
          <p:nvPr/>
        </p:nvSpPr>
        <p:spPr bwMode="auto">
          <a:xfrm>
            <a:off x="179388" y="44942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2535" name="矩形 12317"/>
          <p:cNvSpPr>
            <a:spLocks noChangeArrowheads="1"/>
          </p:cNvSpPr>
          <p:nvPr/>
        </p:nvSpPr>
        <p:spPr bwMode="auto">
          <a:xfrm>
            <a:off x="395288" y="47101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2536" name="矩形 12318"/>
          <p:cNvSpPr>
            <a:spLocks noChangeArrowheads="1"/>
          </p:cNvSpPr>
          <p:nvPr/>
        </p:nvSpPr>
        <p:spPr bwMode="auto">
          <a:xfrm>
            <a:off x="611188" y="49260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253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grpSp>
        <p:nvGrpSpPr>
          <p:cNvPr id="2253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4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4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3" grpId="0"/>
      <p:bldP spid="35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1844675"/>
            <a:ext cx="7488237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900113" y="4076700"/>
            <a:ext cx="677703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每个笔记本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3.15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元，就是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角。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1044575" y="4941888"/>
            <a:ext cx="59721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3.15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元应该是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分。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3556" name="矩形 12316"/>
          <p:cNvSpPr>
            <a:spLocks noChangeArrowheads="1"/>
          </p:cNvSpPr>
          <p:nvPr/>
        </p:nvSpPr>
        <p:spPr bwMode="auto">
          <a:xfrm>
            <a:off x="179388" y="44942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3557" name="矩形 12317"/>
          <p:cNvSpPr>
            <a:spLocks noChangeArrowheads="1"/>
          </p:cNvSpPr>
          <p:nvPr/>
        </p:nvSpPr>
        <p:spPr bwMode="auto">
          <a:xfrm>
            <a:off x="395288" y="47101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3558" name="矩形 12318"/>
          <p:cNvSpPr>
            <a:spLocks noChangeArrowheads="1"/>
          </p:cNvSpPr>
          <p:nvPr/>
        </p:nvSpPr>
        <p:spPr bwMode="auto">
          <a:xfrm>
            <a:off x="611188" y="49260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355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grpSp>
        <p:nvGrpSpPr>
          <p:cNvPr id="2356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6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6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740650" y="4076700"/>
            <a:ext cx="122713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/>
              <a:t>×</a:t>
            </a:r>
            <a:endParaRPr lang="zh-CN" altLang="en-US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1844675"/>
            <a:ext cx="7488237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144588" y="3825875"/>
            <a:ext cx="13890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0.5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713163" y="3827463"/>
            <a:ext cx="10493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116013" y="4581525"/>
            <a:ext cx="18208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1.06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275013" y="4581525"/>
            <a:ext cx="24145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分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1116013" y="5302250"/>
            <a:ext cx="17668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6.66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3348038" y="5302250"/>
            <a:ext cx="24145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角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分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4" name="矩形 12316"/>
          <p:cNvSpPr>
            <a:spLocks noChangeArrowheads="1"/>
          </p:cNvSpPr>
          <p:nvPr/>
        </p:nvSpPr>
        <p:spPr bwMode="auto">
          <a:xfrm>
            <a:off x="179388" y="44942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4585" name="矩形 12317"/>
          <p:cNvSpPr>
            <a:spLocks noChangeArrowheads="1"/>
          </p:cNvSpPr>
          <p:nvPr/>
        </p:nvSpPr>
        <p:spPr bwMode="auto">
          <a:xfrm>
            <a:off x="395288" y="47101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4586" name="矩形 12318"/>
          <p:cNvSpPr>
            <a:spLocks noChangeArrowheads="1"/>
          </p:cNvSpPr>
          <p:nvPr/>
        </p:nvSpPr>
        <p:spPr bwMode="auto">
          <a:xfrm>
            <a:off x="611188" y="4926013"/>
            <a:ext cx="309880" cy="368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458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grpSp>
        <p:nvGrpSpPr>
          <p:cNvPr id="2458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590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探索新知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591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2466</Words>
  <Application>WPS 演示</Application>
  <PresentationFormat>全屏显示(4:3)</PresentationFormat>
  <Paragraphs>323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Calibri</vt:lpstr>
      <vt:lpstr>华文楷体</vt:lpstr>
      <vt:lpstr>微软雅黑</vt:lpstr>
      <vt:lpstr>黑体</vt:lpstr>
      <vt:lpstr>Candara</vt:lpstr>
      <vt:lpstr>华文新魏</vt:lpstr>
      <vt:lpstr>Arial Unicode MS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221</cp:revision>
  <dcterms:created xsi:type="dcterms:W3CDTF">2015-10-12T13:43:00Z</dcterms:created>
  <dcterms:modified xsi:type="dcterms:W3CDTF">2023-10-31T06:44:00Z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95620BC9E0AC4E059D7EBC7B14F15BD9_12</vt:lpwstr>
  </property>
  <property fmtid="{D5CDD505-2E9C-101B-9397-08002B2CF9AE}" pid="3" name="KSOProductBuildVer">
    <vt:lpwstr>2052-12.1.0.15712</vt:lpwstr>
  </property>
</Properties>
</file>