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71" r:id="rId3"/>
    <p:sldId id="264" r:id="rId4"/>
    <p:sldId id="315" r:id="rId5"/>
    <p:sldId id="289" r:id="rId6"/>
    <p:sldId id="316" r:id="rId7"/>
    <p:sldId id="317" r:id="rId8"/>
    <p:sldId id="318" r:id="rId9"/>
    <p:sldId id="320" r:id="rId10"/>
    <p:sldId id="319" r:id="rId11"/>
    <p:sldId id="329" r:id="rId12"/>
    <p:sldId id="322" r:id="rId13"/>
    <p:sldId id="293" r:id="rId14"/>
    <p:sldId id="294" r:id="rId15"/>
    <p:sldId id="304" r:id="rId16"/>
    <p:sldId id="323" r:id="rId17"/>
    <p:sldId id="301" r:id="rId18"/>
    <p:sldId id="302" r:id="rId19"/>
    <p:sldId id="303" r:id="rId20"/>
    <p:sldId id="324" r:id="rId21"/>
    <p:sldId id="325" r:id="rId22"/>
    <p:sldId id="326" r:id="rId23"/>
    <p:sldId id="327" r:id="rId24"/>
    <p:sldId id="307" r:id="rId25"/>
    <p:sldId id="300" r:id="rId26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0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803BBC7-9AD6-4215-94B6-47C5EEA12433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250825" y="1124840"/>
            <a:ext cx="475297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8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认识小数</a:t>
            </a:r>
            <a:endParaRPr lang="en-US" altLang="zh-CN" sz="3600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636945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存</a:t>
            </a:r>
            <a:r>
              <a:rPr lang="zh-CN" altLang="en-US" sz="6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零用钱</a:t>
            </a:r>
            <a:endParaRPr lang="zh-CN" altLang="en-US" sz="6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279525" y="3505200"/>
            <a:ext cx="28003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    -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           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4049713" y="3578225"/>
            <a:ext cx="900112" cy="5397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6791325" y="3968750"/>
            <a:ext cx="9699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29.9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72225" y="4406900"/>
            <a:ext cx="425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35775" y="4392613"/>
            <a:ext cx="9699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14.7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6227763" y="4797425"/>
            <a:ext cx="1728787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800850" y="4806950"/>
            <a:ext cx="9683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15.2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6835775" y="3751263"/>
            <a:ext cx="3937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</a:rPr>
              <a:t>元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7321550" y="3738563"/>
            <a:ext cx="3937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</a:rPr>
              <a:t>角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285038" y="4292600"/>
            <a:ext cx="36512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288213" y="4705350"/>
            <a:ext cx="82550" cy="460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7285038" y="5118100"/>
            <a:ext cx="34925" cy="349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049713" y="3570288"/>
            <a:ext cx="20891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15.2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1476375" y="5518150"/>
            <a:ext cx="73279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答：他至少还要再存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15.2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15" name="矩形 1235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561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2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2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42938" y="1916113"/>
            <a:ext cx="7745412" cy="12017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淘气想买一个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29.9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元的书包送给灾区小朋友，他至少还要再存多少钱？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447925" y="3608388"/>
            <a:ext cx="900113" cy="5397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900113" y="3627438"/>
            <a:ext cx="900112" cy="5397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885825" y="3614738"/>
            <a:ext cx="11652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29.9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447925" y="3608388"/>
            <a:ext cx="116522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0" grpId="0" animBg="1"/>
      <p:bldP spid="72" grpId="0"/>
      <p:bldP spid="73" grpId="0"/>
      <p:bldP spid="74" grpId="0"/>
      <p:bldP spid="77" grpId="0"/>
      <p:bldP spid="80" grpId="0"/>
      <p:bldP spid="81" grpId="0"/>
      <p:bldP spid="82" grpId="0" animBg="1"/>
      <p:bldP spid="83" grpId="0" animBg="1"/>
      <p:bldP spid="84" grpId="0" animBg="1"/>
      <p:bldP spid="85" grpId="0"/>
      <p:bldP spid="86" grpId="0"/>
      <p:bldP spid="7" grpId="0"/>
      <p:bldP spid="24" grpId="0" animBg="1"/>
      <p:bldP spid="25" grpId="0" animBg="1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4870450" y="2790825"/>
            <a:ext cx="15430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29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370388" y="3349625"/>
            <a:ext cx="4254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68863" y="3278188"/>
            <a:ext cx="15763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4370388" y="3767138"/>
            <a:ext cx="1728787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875213" y="3781425"/>
            <a:ext cx="19415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4946650" y="2341563"/>
            <a:ext cx="3937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元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5454650" y="2338388"/>
            <a:ext cx="3937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角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27288" y="2790825"/>
            <a:ext cx="15430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27225" y="3349625"/>
            <a:ext cx="4238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55888" y="3278188"/>
            <a:ext cx="15763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927225" y="3767138"/>
            <a:ext cx="1728788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30463" y="3781425"/>
            <a:ext cx="19431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en-US" altLang="zh-CN" sz="2800" spc="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 sz="2800" spc="300" dirty="0"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zh-CN" altLang="en-US" sz="28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503488" y="2373313"/>
            <a:ext cx="3937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元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011488" y="2370138"/>
            <a:ext cx="3937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</a:rPr>
              <a:t>角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6639" name="矩形 14369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6640" name="矩形 14370"/>
          <p:cNvSpPr>
            <a:spLocks noChangeArrowheads="1"/>
          </p:cNvSpPr>
          <p:nvPr/>
        </p:nvSpPr>
        <p:spPr bwMode="auto">
          <a:xfrm>
            <a:off x="395288" y="47101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6641" name="矩形 14371"/>
          <p:cNvSpPr>
            <a:spLocks noChangeArrowheads="1"/>
          </p:cNvSpPr>
          <p:nvPr/>
        </p:nvSpPr>
        <p:spPr bwMode="auto">
          <a:xfrm>
            <a:off x="611188" y="49260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664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4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4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43" name="文本框 2"/>
          <p:cNvSpPr txBox="1">
            <a:spLocks noChangeArrowheads="1"/>
          </p:cNvSpPr>
          <p:nvPr/>
        </p:nvSpPr>
        <p:spPr bwMode="auto">
          <a:xfrm>
            <a:off x="539750" y="1701800"/>
            <a:ext cx="79184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说一说小数点为什么要对齐。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76288" y="4648200"/>
            <a:ext cx="756126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小数点对齐，就是相同单位的数对齐。不对齐就不能直接相加。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725" y="4724400"/>
            <a:ext cx="1938338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7651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708275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7654" name="对象 3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矩形 33"/>
          <p:cNvSpPr>
            <a:spLocks noChangeArrowheads="1"/>
          </p:cNvSpPr>
          <p:nvPr/>
        </p:nvSpPr>
        <p:spPr bwMode="auto">
          <a:xfrm>
            <a:off x="539750" y="1873250"/>
            <a:ext cx="6334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列竖式计算：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4.2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+10.7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827088" y="3357563"/>
            <a:ext cx="7777162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小数点要对齐，按照整数加法的方法进行计算。</a:t>
            </a:r>
            <a:endParaRPr lang="zh-CN" altLang="en-US" sz="3600" dirty="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5363" name="TextBox 11"/>
          <p:cNvSpPr>
            <a:spLocks noChangeArrowheads="1"/>
          </p:cNvSpPr>
          <p:nvPr/>
        </p:nvSpPr>
        <p:spPr bwMode="auto">
          <a:xfrm>
            <a:off x="1028700" y="1844675"/>
            <a:ext cx="11668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：</a:t>
            </a:r>
            <a:endParaRPr lang="zh-CN" altLang="en-US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675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48038" y="2133600"/>
            <a:ext cx="23320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元角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3563938" y="2708275"/>
            <a:ext cx="1166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4.2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2771775" y="3213100"/>
            <a:ext cx="1166813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348038" y="3213100"/>
            <a:ext cx="11668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10.7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843213" y="3789363"/>
            <a:ext cx="1728787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>
            <a:spLocks noChangeArrowheads="1"/>
          </p:cNvSpPr>
          <p:nvPr/>
        </p:nvSpPr>
        <p:spPr bwMode="auto">
          <a:xfrm>
            <a:off x="3348038" y="3860800"/>
            <a:ext cx="1166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14.9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/>
      <p:bldP spid="4" grpId="0"/>
      <p:bldP spid="5" grpId="0" bldLvl="0"/>
      <p:bldP spid="6" grpId="0" bldLvl="0"/>
      <p:bldP spid="7" grpId="0" bldLvl="0"/>
      <p:bldP spid="9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9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1" name="TextBox 10"/>
          <p:cNvSpPr>
            <a:spLocks noChangeArrowheads="1"/>
          </p:cNvSpPr>
          <p:nvPr/>
        </p:nvSpPr>
        <p:spPr bwMode="auto">
          <a:xfrm>
            <a:off x="755650" y="1844675"/>
            <a:ext cx="68627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列竖式计算：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15.8+2.4=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827088" y="3213100"/>
            <a:ext cx="7777162" cy="2560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小数点药对齐，按照整数加法的方法进行计算，哪一位满十，要向前一位进一。</a:t>
            </a:r>
            <a:endParaRPr lang="zh-CN" altLang="en-US" sz="3600" dirty="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5363" name="TextBox 11"/>
          <p:cNvSpPr>
            <a:spLocks noChangeArrowheads="1"/>
          </p:cNvSpPr>
          <p:nvPr/>
        </p:nvSpPr>
        <p:spPr bwMode="auto">
          <a:xfrm>
            <a:off x="1028700" y="1844675"/>
            <a:ext cx="11668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</a:t>
            </a:r>
            <a:r>
              <a:rPr lang="zh-CN" altLang="en-US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：</a:t>
            </a:r>
            <a:endParaRPr lang="zh-CN" altLang="en-US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3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3563938" y="2708275"/>
            <a:ext cx="1166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15.8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2771775" y="3213100"/>
            <a:ext cx="1166813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" name="TextBox 11"/>
          <p:cNvSpPr>
            <a:spLocks noChangeArrowheads="1"/>
          </p:cNvSpPr>
          <p:nvPr/>
        </p:nvSpPr>
        <p:spPr bwMode="auto">
          <a:xfrm>
            <a:off x="3708400" y="3213100"/>
            <a:ext cx="11668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2.4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843213" y="3789363"/>
            <a:ext cx="1728787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/>
          <p:cNvSpPr>
            <a:spLocks noChangeArrowheads="1"/>
          </p:cNvSpPr>
          <p:nvPr/>
        </p:nvSpPr>
        <p:spPr bwMode="auto">
          <a:xfrm>
            <a:off x="4140200" y="3789363"/>
            <a:ext cx="4000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" name="TextBox 11"/>
          <p:cNvSpPr>
            <a:spLocks noChangeArrowheads="1"/>
          </p:cNvSpPr>
          <p:nvPr/>
        </p:nvSpPr>
        <p:spPr bwMode="auto">
          <a:xfrm>
            <a:off x="3851275" y="3573463"/>
            <a:ext cx="26193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endParaRPr lang="en-US" altLang="zh-CN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1" name="TextBox 11"/>
          <p:cNvSpPr>
            <a:spLocks noChangeArrowheads="1"/>
          </p:cNvSpPr>
          <p:nvPr/>
        </p:nvSpPr>
        <p:spPr bwMode="auto">
          <a:xfrm>
            <a:off x="3779838" y="3789363"/>
            <a:ext cx="454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" name="TextBox 11"/>
          <p:cNvSpPr>
            <a:spLocks noChangeArrowheads="1"/>
          </p:cNvSpPr>
          <p:nvPr/>
        </p:nvSpPr>
        <p:spPr bwMode="auto">
          <a:xfrm>
            <a:off x="3563938" y="3789363"/>
            <a:ext cx="1166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3" name="TextBox 11"/>
          <p:cNvSpPr>
            <a:spLocks noChangeArrowheads="1"/>
          </p:cNvSpPr>
          <p:nvPr/>
        </p:nvSpPr>
        <p:spPr bwMode="auto">
          <a:xfrm>
            <a:off x="3995738" y="3789363"/>
            <a:ext cx="1166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en-US" altLang="zh-CN" sz="28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/>
      <p:bldP spid="5" grpId="0" bldLvl="0"/>
      <p:bldP spid="6" grpId="0" bldLvl="0"/>
      <p:bldP spid="7" grpId="0" bldLvl="0"/>
      <p:bldP spid="8" grpId="0" bldLvl="0"/>
      <p:bldP spid="10" grpId="0" bldLvl="0"/>
      <p:bldP spid="11" grpId="0" bldLvl="0"/>
      <p:bldP spid="12" grpId="0" bldLvl="0"/>
      <p:bldP spid="1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1747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矩形 10"/>
          <p:cNvSpPr>
            <a:spLocks noChangeArrowheads="1"/>
          </p:cNvSpPr>
          <p:nvPr/>
        </p:nvSpPr>
        <p:spPr bwMode="auto">
          <a:xfrm>
            <a:off x="1619250" y="1763713"/>
            <a:ext cx="62674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列竖式计算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:15.40-7.8=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808413" y="36925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0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52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2771775" y="2925763"/>
            <a:ext cx="3287713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15.40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     7.8</a:t>
            </a:r>
            <a:endParaRPr lang="en-US" altLang="zh-CN" sz="3200" u="sng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16.18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2771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755650" y="2565400"/>
            <a:ext cx="6299200" cy="1554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小数加减法计算时，要求小数点对齐，然后再进行加减，此题末尾数对齐了，显然不正确。</a:t>
            </a:r>
            <a:endParaRPr lang="zh-CN" altLang="en-US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3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3795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2450"/>
            <a:ext cx="5048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同侧圆角矩形 12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7" name="直线连接符 21"/>
          <p:cNvSpPr>
            <a:spLocks noChangeShapeType="1"/>
          </p:cNvSpPr>
          <p:nvPr/>
        </p:nvSpPr>
        <p:spPr bwMode="auto">
          <a:xfrm flipV="1">
            <a:off x="466725" y="162877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 rot="-3301957">
            <a:off x="5753100" y="408781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3799" name="对象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465513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0"/>
          <p:cNvSpPr>
            <a:spLocks noChangeArrowheads="1"/>
          </p:cNvSpPr>
          <p:nvPr/>
        </p:nvSpPr>
        <p:spPr bwMode="auto">
          <a:xfrm rot="-3301957">
            <a:off x="2370932" y="4194969"/>
            <a:ext cx="2236787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3801" name="对象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1344613" y="3175000"/>
            <a:ext cx="3287712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15.40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     7.8</a:t>
            </a:r>
            <a:endParaRPr lang="en-US" altLang="zh-CN" sz="3600" u="sng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16.18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矩形 27"/>
          <p:cNvSpPr>
            <a:spLocks noChangeArrowheads="1"/>
          </p:cNvSpPr>
          <p:nvPr/>
        </p:nvSpPr>
        <p:spPr bwMode="auto">
          <a:xfrm>
            <a:off x="4716463" y="3357563"/>
            <a:ext cx="3287712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15.40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  7. 8 </a:t>
            </a: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23.20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 animBg="1"/>
      <p:bldP spid="3" grpId="0" animBg="1"/>
      <p:bldP spid="17420" grpId="0" bldLvl="0"/>
      <p:bldP spid="4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468313" y="1773238"/>
            <a:ext cx="2651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图片 13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1412875"/>
            <a:ext cx="355282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3573463"/>
            <a:ext cx="477361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429125" y="1701800"/>
            <a:ext cx="44767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15.4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4.2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19.6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00563" y="2565400"/>
            <a:ext cx="45227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15.4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－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4.2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11.2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2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208588" y="3576638"/>
            <a:ext cx="3436937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提示：求一共用加法，求谁比谁多或少，用减法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682625" y="38608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通过交流活动，让全体学生经历解决问题的过程。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结合“存零用钱买书”的具体生活情境，探索没有进位或退位的小数加减法的算理和算法。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539750" y="1701800"/>
            <a:ext cx="2651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9113" y="2343150"/>
            <a:ext cx="81248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矩形 16389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5844" name="矩形 16390"/>
          <p:cNvSpPr>
            <a:spLocks noChangeArrowheads="1"/>
          </p:cNvSpPr>
          <p:nvPr/>
        </p:nvSpPr>
        <p:spPr bwMode="auto">
          <a:xfrm>
            <a:off x="395288" y="47101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5845" name="矩形 16391"/>
          <p:cNvSpPr>
            <a:spLocks noChangeArrowheads="1"/>
          </p:cNvSpPr>
          <p:nvPr/>
        </p:nvSpPr>
        <p:spPr bwMode="auto">
          <a:xfrm>
            <a:off x="611188" y="49260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5846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60700" y="1412875"/>
            <a:ext cx="45513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提示：小数点要对齐。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20813" y="3641725"/>
            <a:ext cx="8461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6.9</a:t>
            </a:r>
            <a:endParaRPr lang="en-US" altLang="zh-CN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50" name="文本框 3"/>
          <p:cNvSpPr txBox="1">
            <a:spLocks noChangeArrowheads="1"/>
          </p:cNvSpPr>
          <p:nvPr/>
        </p:nvSpPr>
        <p:spPr bwMode="auto">
          <a:xfrm>
            <a:off x="3995738" y="3644900"/>
            <a:ext cx="6921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1.7</a:t>
            </a:r>
            <a:endParaRPr lang="en-US" altLang="en-US" sz="3200" dirty="0"/>
          </a:p>
        </p:txBody>
      </p:sp>
      <p:sp>
        <p:nvSpPr>
          <p:cNvPr id="35851" name="文本框 4"/>
          <p:cNvSpPr txBox="1">
            <a:spLocks noChangeArrowheads="1"/>
          </p:cNvSpPr>
          <p:nvPr/>
        </p:nvSpPr>
        <p:spPr bwMode="auto">
          <a:xfrm>
            <a:off x="6588125" y="3573463"/>
            <a:ext cx="12192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1 2 . 9</a:t>
            </a:r>
            <a:endParaRPr lang="en-US" altLang="en-US" sz="3200"/>
          </a:p>
        </p:txBody>
      </p:sp>
      <p:sp>
        <p:nvSpPr>
          <p:cNvPr id="35852" name="文本框 5"/>
          <p:cNvSpPr txBox="1">
            <a:spLocks noChangeArrowheads="1"/>
          </p:cNvSpPr>
          <p:nvPr/>
        </p:nvSpPr>
        <p:spPr bwMode="auto">
          <a:xfrm>
            <a:off x="1843088" y="5373688"/>
            <a:ext cx="1050925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9 . 8</a:t>
            </a:r>
            <a:endParaRPr lang="en-US" altLang="en-US" sz="3200"/>
          </a:p>
        </p:txBody>
      </p:sp>
      <p:sp>
        <p:nvSpPr>
          <p:cNvPr id="35853" name="文本框 6"/>
          <p:cNvSpPr txBox="1">
            <a:spLocks noChangeArrowheads="1"/>
          </p:cNvSpPr>
          <p:nvPr/>
        </p:nvSpPr>
        <p:spPr bwMode="auto">
          <a:xfrm>
            <a:off x="4514850" y="5384800"/>
            <a:ext cx="820738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1 . 1</a:t>
            </a:r>
            <a:endParaRPr lang="en-US" altLang="en-US" sz="3200"/>
          </a:p>
        </p:txBody>
      </p:sp>
      <p:sp>
        <p:nvSpPr>
          <p:cNvPr id="35854" name="文本框 7"/>
          <p:cNvSpPr txBox="1">
            <a:spLocks noChangeArrowheads="1"/>
          </p:cNvSpPr>
          <p:nvPr/>
        </p:nvSpPr>
        <p:spPr bwMode="auto">
          <a:xfrm>
            <a:off x="7164388" y="5373688"/>
            <a:ext cx="112077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1 7. 4</a:t>
            </a:r>
            <a:endParaRPr lang="en-US" altLang="en-US" sz="3200"/>
          </a:p>
        </p:txBody>
      </p:sp>
      <p:sp>
        <p:nvSpPr>
          <p:cNvPr id="3585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539750" y="1701800"/>
            <a:ext cx="2651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对对碰。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71550" y="2492375"/>
            <a:ext cx="2247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205038"/>
            <a:ext cx="39338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933825"/>
            <a:ext cx="66865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矩形 1741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6870" name="矩形 17416"/>
          <p:cNvSpPr>
            <a:spLocks noChangeArrowheads="1"/>
          </p:cNvSpPr>
          <p:nvPr/>
        </p:nvSpPr>
        <p:spPr bwMode="auto">
          <a:xfrm>
            <a:off x="395288" y="47101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6871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72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7088" y="5589588"/>
            <a:ext cx="7197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提示：计算时要注意小数点要对齐。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611188" y="1701800"/>
            <a:ext cx="7777162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买一个陶瓷杯比买一个玻璃杯少花多少元？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1" cstate="email"/>
          <a:srcRect b="-1559"/>
          <a:stretch>
            <a:fillRect/>
          </a:stretch>
        </p:blipFill>
        <p:spPr bwMode="auto">
          <a:xfrm>
            <a:off x="2482850" y="2276475"/>
            <a:ext cx="25209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矩形 18437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7892" name="矩形 18438"/>
          <p:cNvSpPr>
            <a:spLocks noChangeArrowheads="1"/>
          </p:cNvSpPr>
          <p:nvPr/>
        </p:nvSpPr>
        <p:spPr bwMode="auto">
          <a:xfrm>
            <a:off x="395288" y="47101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37893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7895" name="Picture 2"/>
          <p:cNvPicPr>
            <a:picLocks noChangeAspect="1" noChangeArrowheads="1"/>
          </p:cNvPicPr>
          <p:nvPr/>
        </p:nvPicPr>
        <p:blipFill>
          <a:blip r:embed="rId2" cstate="email"/>
          <a:srcRect r="-9441" b="-1559"/>
          <a:stretch>
            <a:fillRect/>
          </a:stretch>
        </p:blipFill>
        <p:spPr bwMode="auto">
          <a:xfrm>
            <a:off x="5076825" y="2205038"/>
            <a:ext cx="25019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4575" y="4149725"/>
            <a:ext cx="70580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提示：求比多少，用减法计算。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1188" y="4725988"/>
            <a:ext cx="8107362" cy="20113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13.6-11.2=2.4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一个陶瓷杯比买一个玻璃杯少花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2.4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元。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dirty="0"/>
          </a:p>
        </p:txBody>
      </p:sp>
      <p:sp>
        <p:nvSpPr>
          <p:cNvPr id="378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8914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1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6" name="矩形 2"/>
          <p:cNvSpPr>
            <a:spLocks noChangeArrowheads="1"/>
          </p:cNvSpPr>
          <p:nvPr/>
        </p:nvSpPr>
        <p:spPr bwMode="auto">
          <a:xfrm>
            <a:off x="466725" y="1763713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5.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菊花一束的单价是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1.50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满天星一束的单价是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2.40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各买一束，一共要多少元？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2533" name="矩形 17"/>
          <p:cNvSpPr>
            <a:spLocks noChangeArrowheads="1"/>
          </p:cNvSpPr>
          <p:nvPr/>
        </p:nvSpPr>
        <p:spPr bwMode="auto">
          <a:xfrm>
            <a:off x="466725" y="3500438"/>
            <a:ext cx="81375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提示：各买一束的意思是求一束菊花和一束满天星一共多少元？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矩形 17"/>
          <p:cNvSpPr>
            <a:spLocks noChangeArrowheads="1"/>
          </p:cNvSpPr>
          <p:nvPr/>
        </p:nvSpPr>
        <p:spPr bwMode="auto">
          <a:xfrm>
            <a:off x="611188" y="4725988"/>
            <a:ext cx="8137525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1.5+2.4=3.9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（元）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答：一共要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3.9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9938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783138"/>
            <a:ext cx="8281988" cy="1408112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小数点对齐，就是相同单位的数对齐。不对齐就不能直接相加。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9949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9950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940425" y="1412875"/>
            <a:ext cx="2736850" cy="1008063"/>
            <a:chOff x="0" y="0"/>
            <a:chExt cx="1772" cy="635"/>
          </a:xfrm>
        </p:grpSpPr>
        <p:sp>
          <p:nvSpPr>
            <p:cNvPr id="39947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9948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772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小数点为什么要对齐？</a:t>
              </a:r>
              <a:endParaRPr lang="zh-CN" altLang="en-US"/>
            </a:p>
          </p:txBody>
        </p:sp>
      </p:grpSp>
      <p:grpSp>
        <p:nvGrpSpPr>
          <p:cNvPr id="39943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9945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6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189037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小数做竖式加减法时，相同单位的数才能直接相加，所以小数点一定要对齐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经过探索活动，使学生能用小数加减法知识解决一些简单的实际问题，感受数学与现实生活的密切联系。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539750" y="1989138"/>
            <a:ext cx="7599363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填空。</a:t>
            </a:r>
            <a:endParaRPr 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（1）5.9元=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  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 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角=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    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    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（2）3.3元=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 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 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角=</a:t>
            </a:r>
            <a:r>
              <a:rPr lang="zh-CN" altLang="en-US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    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endParaRPr lang="zh-CN" altLang="en-US"/>
          </a:p>
        </p:txBody>
      </p:sp>
      <p:sp>
        <p:nvSpPr>
          <p:cNvPr id="19460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03575" y="2565400"/>
            <a:ext cx="815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64013" y="2552700"/>
            <a:ext cx="815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316538" y="2501900"/>
            <a:ext cx="815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59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48038" y="3573463"/>
            <a:ext cx="8159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92563" y="3633788"/>
            <a:ext cx="815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316538" y="3556000"/>
            <a:ext cx="815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539750" y="1989138"/>
            <a:ext cx="7599363" cy="3109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列竖式计算</a:t>
            </a: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25+11=         69-48=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</a:t>
            </a:r>
            <a:endParaRPr 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   </a:t>
            </a:r>
            <a:endParaRPr 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124-23=        103+28=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0484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048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95513" y="2565400"/>
            <a:ext cx="815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148263" y="2492375"/>
            <a:ext cx="815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39975" y="4221163"/>
            <a:ext cx="10080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08625" y="4149725"/>
            <a:ext cx="815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131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4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2276475"/>
            <a:ext cx="1693862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3490913" y="1485900"/>
          <a:ext cx="4464050" cy="1920102"/>
        </p:xfrm>
        <a:graphic>
          <a:graphicData uri="http://schemas.openxmlformats.org/drawingml/2006/table">
            <a:tbl>
              <a:tblPr/>
              <a:tblGrid>
                <a:gridCol w="2232025"/>
                <a:gridCol w="2232025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月份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存钱数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11.5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3.2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697" marB="45697"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0" name="矩形 1235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152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2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2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7463" y="3898900"/>
            <a:ext cx="58451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你能发现哪些数学信息？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555875" y="4437063"/>
            <a:ext cx="58451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你能提出什么数学问题？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55650" y="5157788"/>
            <a:ext cx="71024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淘气两个月一共存了多少零用钱？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2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916238" y="3860800"/>
            <a:ext cx="28003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 dirty="0">
                <a:latin typeface="宋体" panose="02010600030101010101" pitchFamily="2" charset="-122"/>
              </a:rPr>
              <a:t>11.5</a:t>
            </a:r>
            <a:r>
              <a:rPr lang="zh-CN" altLang="en-US" sz="3600" dirty="0">
                <a:latin typeface="宋体" panose="02010600030101010101" pitchFamily="2" charset="-122"/>
              </a:rPr>
              <a:t>＋</a:t>
            </a:r>
            <a:r>
              <a:rPr lang="en-US" altLang="zh-CN" sz="3600" dirty="0">
                <a:latin typeface="宋体" panose="02010600030101010101" pitchFamily="2" charset="-122"/>
              </a:rPr>
              <a:t>3.2</a:t>
            </a:r>
            <a:r>
              <a:rPr lang="zh-CN" altLang="en-US" sz="3600" dirty="0">
                <a:latin typeface="宋体" panose="02010600030101010101" pitchFamily="2" charset="-122"/>
              </a:rPr>
              <a:t>＝</a:t>
            </a:r>
            <a:endParaRPr lang="zh-CN" altLang="en-US" sz="3600" dirty="0">
              <a:latin typeface="宋体" panose="02010600030101010101" pitchFamily="2" charset="-122"/>
            </a:endParaRPr>
          </a:p>
        </p:txBody>
      </p:sp>
      <p:pic>
        <p:nvPicPr>
          <p:cNvPr id="22530" name="Picture 4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3850" y="1844675"/>
            <a:ext cx="16494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3203575" y="1052513"/>
          <a:ext cx="4464050" cy="192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25"/>
                <a:gridCol w="2232025"/>
              </a:tblGrid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月份</a:t>
                      </a:r>
                      <a:endParaRPr lang="zh-CN" altLang="en-US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存钱数</a:t>
                      </a:r>
                      <a:endParaRPr lang="zh-CN" altLang="en-US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lang="en-US" altLang="zh-CN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11.5</a:t>
                      </a:r>
                      <a:r>
                        <a:rPr lang="zh-CN" altLang="en-US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lang="zh-CN" altLang="en-US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lang="en-US" altLang="zh-CN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3.2</a:t>
                      </a:r>
                      <a:r>
                        <a:rPr lang="zh-CN" altLang="en-US" sz="3600" b="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lang="zh-CN" altLang="en-US" sz="3600" b="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403350" y="4437063"/>
            <a:ext cx="4429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1403350" y="4868863"/>
            <a:ext cx="40290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角＋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角＝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1260475" y="5373688"/>
            <a:ext cx="46910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也就是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5580063" y="3860800"/>
            <a:ext cx="1208087" cy="5397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724525" y="3860800"/>
            <a:ext cx="20891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宋体" panose="02010600030101010101" pitchFamily="2" charset="-122"/>
              </a:rPr>
              <a:t>14.7</a:t>
            </a:r>
            <a:r>
              <a:rPr lang="zh-CN" altLang="en-US" sz="3600" dirty="0">
                <a:latin typeface="宋体" panose="02010600030101010101" pitchFamily="2" charset="-122"/>
              </a:rPr>
              <a:t>（元）</a:t>
            </a:r>
            <a:endParaRPr lang="zh-CN" altLang="en-US" sz="3600" dirty="0">
              <a:latin typeface="宋体" panose="02010600030101010101" pitchFamily="2" charset="-122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900113" y="5805488"/>
            <a:ext cx="82772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答：淘两个月一共存了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51" name="矩形 1235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255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5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5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908175" y="3213100"/>
            <a:ext cx="71024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淘气两个月一共存了多少零用钱？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5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8" grpId="0"/>
      <p:bldP spid="59" grpId="0"/>
      <p:bldP spid="60" grpId="0"/>
      <p:bldP spid="70" grpId="0" bldLvl="0" animBg="1"/>
      <p:bldP spid="85" grpId="0"/>
      <p:bldP spid="8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339975" y="3141663"/>
            <a:ext cx="28003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11.5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3554" name="Picture 4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1773238"/>
            <a:ext cx="1693863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3706813" y="981075"/>
          <a:ext cx="4464050" cy="192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25"/>
                <a:gridCol w="2232025"/>
              </a:tblGrid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月份</a:t>
                      </a:r>
                      <a:endParaRPr lang="zh-CN" altLang="en-US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存钱数</a:t>
                      </a:r>
                      <a:endParaRPr lang="zh-CN" altLang="en-US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lang="en-US" altLang="zh-CN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11.5</a:t>
                      </a:r>
                      <a:r>
                        <a:rPr lang="zh-CN" altLang="en-US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lang="zh-CN" altLang="en-US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29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lang="en-US" altLang="zh-CN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3.2</a:t>
                      </a:r>
                      <a:r>
                        <a:rPr lang="zh-CN" altLang="en-US" sz="3600" dirty="0" smtClean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元</a:t>
                      </a:r>
                      <a:endParaRPr lang="zh-CN" altLang="en-US" sz="3600" dirty="0" smtClean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441" marR="91441" marT="45735" marB="45735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03575" y="3789363"/>
            <a:ext cx="3429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11.5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241675" y="4221163"/>
            <a:ext cx="4076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" name="组合 67"/>
          <p:cNvGrpSpPr/>
          <p:nvPr/>
        </p:nvGrpSpPr>
        <p:grpSpPr bwMode="auto">
          <a:xfrm>
            <a:off x="3546475" y="4595813"/>
            <a:ext cx="1662113" cy="1023937"/>
            <a:chOff x="3545829" y="5138049"/>
            <a:chExt cx="1663016" cy="1023575"/>
          </a:xfrm>
        </p:grpSpPr>
        <p:sp>
          <p:nvSpPr>
            <p:cNvPr id="63" name="TextBox 62"/>
            <p:cNvSpPr txBox="1"/>
            <p:nvPr/>
          </p:nvSpPr>
          <p:spPr>
            <a:xfrm>
              <a:off x="4046164" y="5138049"/>
              <a:ext cx="970489" cy="6411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3600" spc="3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115</a:t>
              </a:r>
              <a:endParaRPr lang="zh-CN" altLang="en-US" sz="3600" spc="3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545829" y="5520501"/>
              <a:ext cx="484451" cy="6411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sz="3600" spc="3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＋</a:t>
              </a:r>
              <a:endParaRPr sz="3600" noProof="1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238355" y="5506219"/>
              <a:ext cx="970490" cy="6411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3600" spc="3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32</a:t>
              </a:r>
              <a:endParaRPr lang="zh-CN" altLang="en-US" sz="3600" spc="3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636366" y="5988648"/>
              <a:ext cx="1207155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3995738" y="5445125"/>
            <a:ext cx="1404937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3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147</a:t>
            </a:r>
            <a:endParaRPr lang="zh-CN" altLang="en-US" sz="3600" spc="3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4859338" y="3141663"/>
            <a:ext cx="1308100" cy="6032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2195513" y="5805488"/>
            <a:ext cx="51387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角也就是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003800" y="3141663"/>
            <a:ext cx="20891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76" name="矩形 1235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357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7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8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7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61" grpId="0"/>
      <p:bldP spid="62" grpId="0"/>
      <p:bldP spid="69" grpId="0"/>
      <p:bldP spid="70" grpId="0" bldLvl="0" animBg="1"/>
      <p:bldP spid="71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979613" y="3500438"/>
            <a:ext cx="28003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11.5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4578" name="Picture 4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3850" y="1916113"/>
            <a:ext cx="1693863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4068763" y="981075"/>
          <a:ext cx="4464050" cy="1554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25"/>
                <a:gridCol w="2232025"/>
              </a:tblGrid>
              <a:tr h="5180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月份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存钱数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0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11.5</a:t>
                      </a:r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元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0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元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11" marB="45711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0" name="圆角矩形 69"/>
          <p:cNvSpPr/>
          <p:nvPr/>
        </p:nvSpPr>
        <p:spPr>
          <a:xfrm>
            <a:off x="4643438" y="3573463"/>
            <a:ext cx="900112" cy="5397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6805613" y="3990975"/>
            <a:ext cx="96996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11.5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72225" y="4406900"/>
            <a:ext cx="425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86588" y="4392613"/>
            <a:ext cx="9699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3.2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6227763" y="4797425"/>
            <a:ext cx="1728787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800850" y="4806950"/>
            <a:ext cx="9683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spc="300" dirty="0">
                <a:latin typeface="宋体" panose="02010600030101010101" pitchFamily="2" charset="-122"/>
                <a:ea typeface="宋体" panose="02010600030101010101" pitchFamily="2" charset="-122"/>
              </a:rPr>
              <a:t>14.7</a:t>
            </a:r>
            <a:endParaRPr lang="zh-CN" altLang="en-US" sz="2400" spc="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6938963" y="3748088"/>
            <a:ext cx="3937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</a:rPr>
              <a:t>元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7321550" y="3738563"/>
            <a:ext cx="3937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</a:rPr>
              <a:t>角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285038" y="4292600"/>
            <a:ext cx="36512" cy="36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288213" y="4705350"/>
            <a:ext cx="36512" cy="349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7285038" y="5118100"/>
            <a:ext cx="34925" cy="349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498975" y="3573463"/>
            <a:ext cx="20891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1476375" y="5518150"/>
            <a:ext cx="7327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答：淘气两个月一共存了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14.7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606" name="矩形 12355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460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61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61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835150" y="2781300"/>
            <a:ext cx="71024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淘气两个月一共存了多少零用钱？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6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0" grpId="0" bldLvl="0" animBg="1"/>
      <p:bldP spid="72" grpId="0"/>
      <p:bldP spid="73" grpId="0"/>
      <p:bldP spid="74" grpId="0"/>
      <p:bldP spid="77" grpId="0"/>
      <p:bldP spid="80" grpId="0"/>
      <p:bldP spid="81" grpId="0"/>
      <p:bldP spid="82" grpId="0" bldLvl="0" animBg="1"/>
      <p:bldP spid="83" grpId="0" bldLvl="0" animBg="1"/>
      <p:bldP spid="84" grpId="0" bldLvl="0" animBg="1"/>
      <p:bldP spid="85" grpId="0"/>
      <p:bldP spid="86" grpId="0"/>
      <p:bldP spid="7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2030</Words>
  <Application>WPS 演示</Application>
  <PresentationFormat>全屏显示(4:3)</PresentationFormat>
  <Paragraphs>443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</vt:lpstr>
      <vt:lpstr>华文楷体</vt:lpstr>
      <vt:lpstr>黑体</vt:lpstr>
      <vt:lpstr>微软雅黑</vt:lpstr>
      <vt:lpstr>Candara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230</cp:revision>
  <dcterms:created xsi:type="dcterms:W3CDTF">2015-10-12T13:43:00Z</dcterms:created>
  <dcterms:modified xsi:type="dcterms:W3CDTF">2023-10-31T06:45:32Z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55FC117D9D974AB0ABE9E1FC563D6CC4_12</vt:lpwstr>
  </property>
</Properties>
</file>