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03" r:id="rId3"/>
    <p:sldId id="307" r:id="rId5"/>
    <p:sldId id="330" r:id="rId6"/>
    <p:sldId id="327" r:id="rId7"/>
    <p:sldId id="326" r:id="rId8"/>
    <p:sldId id="331" r:id="rId9"/>
    <p:sldId id="325" r:id="rId10"/>
    <p:sldId id="323" r:id="rId11"/>
    <p:sldId id="324" r:id="rId12"/>
    <p:sldId id="328" r:id="rId13"/>
    <p:sldId id="329" r:id="rId14"/>
    <p:sldId id="333" r:id="rId15"/>
    <p:sldId id="332" r:id="rId16"/>
    <p:sldId id="335" r:id="rId17"/>
    <p:sldId id="319" r:id="rId18"/>
    <p:sldId id="336" r:id="rId19"/>
    <p:sldId id="310" r:id="rId20"/>
    <p:sldId id="314" r:id="rId21"/>
    <p:sldId id="317" r:id="rId22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/>
    <p:restoredTop sz="94117"/>
  </p:normalViewPr>
  <p:slideViewPr>
    <p:cSldViewPr showGuides="1">
      <p:cViewPr varScale="1">
        <p:scale>
          <a:sx n="145" d="100"/>
          <a:sy n="145" d="100"/>
        </p:scale>
        <p:origin x="-654" y="-96"/>
      </p:cViewPr>
      <p:guideLst>
        <p:guide orient="horz" pos="1620"/>
        <p:guide pos="285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 varScale="1"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6509401-F920-4BEF-8328-32AF7BEF4939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619DFA2-DD42-44F1-AA67-DBA10DA5954A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3B3473-42E7-4A4E-A716-69B40EDC93A6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情景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95288" y="86931"/>
            <a:ext cx="4608513" cy="4140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1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情景导入</a:t>
            </a:r>
            <a:endParaRPr kumimoji="1" lang="zh-CN" altLang="en-US" sz="21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3B3473-42E7-4A4E-A716-69B40EDC93A6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复习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95288" y="86931"/>
            <a:ext cx="4608513" cy="4140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1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复习导入</a:t>
            </a:r>
            <a:endParaRPr kumimoji="1" lang="zh-CN" altLang="en-US" sz="21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3B3473-42E7-4A4E-A716-69B40EDC93A6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新知探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95288" y="86931"/>
            <a:ext cx="4608513" cy="4140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1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新知探究</a:t>
            </a:r>
            <a:endParaRPr kumimoji="1" lang="zh-CN" altLang="en-US" sz="21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3B3473-42E7-4A4E-A716-69B40EDC93A6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新知探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95288" y="86931"/>
            <a:ext cx="4608513" cy="4140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1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拓展提升 </a:t>
            </a:r>
            <a:endParaRPr kumimoji="1" lang="zh-CN" altLang="en-US" sz="21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3B3473-42E7-4A4E-A716-69B40EDC93A6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95288" y="86931"/>
            <a:ext cx="4608513" cy="4140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1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巩固练习</a:t>
            </a:r>
            <a:endParaRPr kumimoji="1" lang="zh-CN" altLang="en-US" sz="21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3B3473-42E7-4A4E-A716-69B40EDC93A6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395288" y="86931"/>
            <a:ext cx="4608513" cy="4140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1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课堂小结</a:t>
            </a:r>
            <a:endParaRPr kumimoji="1" lang="zh-CN" altLang="en-US" sz="21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3B3473-42E7-4A4E-A716-69B40EDC93A6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95288" y="86931"/>
            <a:ext cx="4608513" cy="4140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1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课堂小结</a:t>
            </a:r>
            <a:endParaRPr kumimoji="1" lang="zh-CN" altLang="en-US" sz="21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3B3473-42E7-4A4E-A716-69B40EDC93A6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file:///D:\qq&#25991;&#20214;\712321467\Image\C2C\Image2\%7b75232B38-A165-1FB7-499C-2E1C792CACB5%7d.png" TargetMode="External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9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85800" y="457280"/>
            <a:ext cx="7772400" cy="857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85800" y="1486160"/>
            <a:ext cx="7772400" cy="308664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7120"/>
            <a:ext cx="1905000" cy="3429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defRPr sz="1050">
                <a:solidFill>
                  <a:srgbClr val="000000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7120"/>
            <a:ext cx="2895600" cy="3429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050">
                <a:solidFill>
                  <a:srgbClr val="000000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7120"/>
            <a:ext cx="1905000" cy="3429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050" smtClean="0">
                <a:solidFill>
                  <a:srgbClr val="000000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3B3473-42E7-4A4E-A716-69B40EDC93A6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31" name="图片 1073743875" descr="学科网 zxxk.com"/>
          <p:cNvPicPr>
            <a:picLocks noChangeAspect="1"/>
          </p:cNvPicPr>
          <p:nvPr/>
        </p:nvPicPr>
        <p:blipFill>
          <a:blip r:embed="rId10" r:link="rId1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rtl="0" eaLnBrk="0" fontAlgn="base" hangingPunct="0">
        <a:spcBef>
          <a:spcPct val="15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kumimoji="1" sz="18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5pPr>
      <a:lvl6pPr marL="1886585" indent="-171450" algn="l" rtl="0" eaLnBrk="1" fontAlgn="base" hangingPunct="1">
        <a:spcBef>
          <a:spcPct val="15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229485" indent="-171450" algn="l" rtl="0" eaLnBrk="1" fontAlgn="base" hangingPunct="1">
        <a:spcBef>
          <a:spcPct val="15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572385" indent="-171450" algn="l" rtl="0" eaLnBrk="1" fontAlgn="base" hangingPunct="1">
        <a:spcBef>
          <a:spcPct val="15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2915285" indent="-171450" algn="l" rtl="0" eaLnBrk="1" fontAlgn="base" hangingPunct="1">
        <a:spcBef>
          <a:spcPct val="15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slideLayout" Target="../slideLayouts/slideLayout2.xml"/><Relationship Id="rId24" Type="http://schemas.openxmlformats.org/officeDocument/2006/relationships/image" Target="../media/image4.jpeg"/><Relationship Id="rId23" Type="http://schemas.openxmlformats.org/officeDocument/2006/relationships/image" Target="../media/image3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GIF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7" Type="http://schemas.openxmlformats.org/officeDocument/2006/relationships/audio" Target="../media/audio2.wav"/><Relationship Id="rId6" Type="http://schemas.openxmlformats.org/officeDocument/2006/relationships/audio" Target="../media/audio1.wav"/><Relationship Id="rId5" Type="http://schemas.openxmlformats.org/officeDocument/2006/relationships/image" Target="../media/image12.jpe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audio" Target="../media/audio2.wav"/><Relationship Id="rId5" Type="http://schemas.openxmlformats.org/officeDocument/2006/relationships/image" Target="../media/image17.png"/><Relationship Id="rId4" Type="http://schemas.openxmlformats.org/officeDocument/2006/relationships/image" Target="../media/image16.jpeg"/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.xml"/><Relationship Id="rId8" Type="http://schemas.openxmlformats.org/officeDocument/2006/relationships/image" Target="../media/image27.png"/><Relationship Id="rId7" Type="http://schemas.openxmlformats.org/officeDocument/2006/relationships/image" Target="../media/image26.png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png"/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2"/>
          <p:cNvSpPr txBox="1"/>
          <p:nvPr/>
        </p:nvSpPr>
        <p:spPr>
          <a:xfrm>
            <a:off x="0" y="1635646"/>
            <a:ext cx="9144000" cy="784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500" dirty="0">
                <a:latin typeface="黑体" panose="02010609060101010101" pitchFamily="49" charset="-122"/>
                <a:ea typeface="黑体" panose="02010609060101010101" pitchFamily="49" charset="-122"/>
              </a:rPr>
              <a:t>数一数</a:t>
            </a:r>
            <a:endParaRPr lang="zh-CN" altLang="en-US" sz="45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副标题 4"/>
          <p:cNvSpPr txBox="1"/>
          <p:nvPr/>
        </p:nvSpPr>
        <p:spPr bwMode="auto">
          <a:xfrm>
            <a:off x="467544" y="306419"/>
            <a:ext cx="3922395" cy="4286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1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北师大版四年级上册第一单元</a:t>
            </a:r>
            <a:endParaRPr kumimoji="1" lang="zh-CN" altLang="en-US" sz="21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78"/>
          <p:cNvGrpSpPr/>
          <p:nvPr/>
        </p:nvGrpSpPr>
        <p:grpSpPr>
          <a:xfrm>
            <a:off x="2665476" y="1113429"/>
            <a:ext cx="3942849" cy="3076842"/>
            <a:chOff x="1912938" y="1544648"/>
            <a:chExt cx="5256213" cy="4100878"/>
          </a:xfrm>
        </p:grpSpPr>
        <p:sp>
          <p:nvSpPr>
            <p:cNvPr id="8" name="Rectangle 2"/>
            <p:cNvSpPr>
              <a:spLocks noChangeArrowheads="1"/>
            </p:cNvSpPr>
            <p:nvPr/>
          </p:nvSpPr>
          <p:spPr bwMode="auto">
            <a:xfrm>
              <a:off x="1912938" y="4712634"/>
              <a:ext cx="5256213" cy="86500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5513389" y="4928488"/>
              <a:ext cx="550237" cy="4908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十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4643439" y="4928488"/>
              <a:ext cx="664517" cy="4908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 </a:t>
              </a: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百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3857625" y="4928488"/>
              <a:ext cx="550237" cy="4908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千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3065463" y="4928488"/>
              <a:ext cx="539750" cy="4908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万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2214563" y="4785643"/>
              <a:ext cx="550237" cy="85988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十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万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>
              <a:off x="3303588" y="1544648"/>
              <a:ext cx="28575" cy="316798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6" name="Line 11"/>
            <p:cNvSpPr>
              <a:spLocks noChangeShapeType="1"/>
            </p:cNvSpPr>
            <p:nvPr/>
          </p:nvSpPr>
          <p:spPr bwMode="auto">
            <a:xfrm flipH="1">
              <a:off x="2489200" y="1544648"/>
              <a:ext cx="0" cy="316798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8" name="Line 13"/>
            <p:cNvSpPr>
              <a:spLocks noChangeShapeType="1"/>
            </p:cNvSpPr>
            <p:nvPr/>
          </p:nvSpPr>
          <p:spPr bwMode="auto">
            <a:xfrm flipH="1">
              <a:off x="4148138" y="1544648"/>
              <a:ext cx="0" cy="316798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9" name="Line 14"/>
            <p:cNvSpPr>
              <a:spLocks noChangeShapeType="1"/>
            </p:cNvSpPr>
            <p:nvPr/>
          </p:nvSpPr>
          <p:spPr bwMode="auto">
            <a:xfrm flipH="1">
              <a:off x="4962526" y="1544648"/>
              <a:ext cx="0" cy="316798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0" name="Line 15"/>
            <p:cNvSpPr>
              <a:spLocks noChangeShapeType="1"/>
            </p:cNvSpPr>
            <p:nvPr/>
          </p:nvSpPr>
          <p:spPr bwMode="auto">
            <a:xfrm flipH="1">
              <a:off x="5778501" y="1544648"/>
              <a:ext cx="0" cy="316798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1" name="Line 16"/>
            <p:cNvSpPr>
              <a:spLocks noChangeShapeType="1"/>
            </p:cNvSpPr>
            <p:nvPr/>
          </p:nvSpPr>
          <p:spPr bwMode="auto">
            <a:xfrm flipH="1">
              <a:off x="6594476" y="1544648"/>
              <a:ext cx="0" cy="316798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6305551" y="4928488"/>
              <a:ext cx="550237" cy="4908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个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3653868" y="519203"/>
            <a:ext cx="3911887" cy="575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2100" b="1" kern="1200" cap="none" spc="0" normalizeH="0" baseline="0" noProof="0">
                <a:solidFill>
                  <a:schemeClr val="accent4"/>
                </a:solidFill>
                <a:latin typeface="+mj-ea"/>
                <a:ea typeface="+mj-ea"/>
                <a:cs typeface="+mn-cs"/>
              </a:rPr>
              <a:t>男生一起随计数器数数</a:t>
            </a:r>
            <a:endParaRPr kumimoji="0" lang="zh-CN" altLang="en-US" sz="2100" b="1" kern="1200" cap="none" spc="0" normalizeH="0" baseline="0" noProof="0">
              <a:solidFill>
                <a:schemeClr val="accent4"/>
              </a:solidFill>
              <a:latin typeface="+mj-ea"/>
              <a:ea typeface="+mj-ea"/>
              <a:cs typeface="+mn-cs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3534785" y="1562373"/>
            <a:ext cx="377494" cy="1938677"/>
            <a:chOff x="3065463" y="2130435"/>
            <a:chExt cx="503238" cy="2584450"/>
          </a:xfrm>
        </p:grpSpPr>
        <p:sp>
          <p:nvSpPr>
            <p:cNvPr id="17" name="Oval 12"/>
            <p:cNvSpPr>
              <a:spLocks noChangeArrowheads="1"/>
            </p:cNvSpPr>
            <p:nvPr/>
          </p:nvSpPr>
          <p:spPr bwMode="auto">
            <a:xfrm>
              <a:off x="3065463" y="4425960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3065463" y="4146560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3" name="Oval 19"/>
            <p:cNvSpPr>
              <a:spLocks noChangeArrowheads="1"/>
            </p:cNvSpPr>
            <p:nvPr/>
          </p:nvSpPr>
          <p:spPr bwMode="auto">
            <a:xfrm>
              <a:off x="3065463" y="3857635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4" name="Oval 20"/>
            <p:cNvSpPr>
              <a:spLocks noChangeArrowheads="1"/>
            </p:cNvSpPr>
            <p:nvPr/>
          </p:nvSpPr>
          <p:spPr bwMode="auto">
            <a:xfrm>
              <a:off x="3065463" y="3570298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5" name="Oval 21"/>
            <p:cNvSpPr>
              <a:spLocks noChangeArrowheads="1"/>
            </p:cNvSpPr>
            <p:nvPr/>
          </p:nvSpPr>
          <p:spPr bwMode="auto">
            <a:xfrm>
              <a:off x="3065463" y="3281373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8" name="Oval 22"/>
            <p:cNvSpPr>
              <a:spLocks noChangeArrowheads="1"/>
            </p:cNvSpPr>
            <p:nvPr/>
          </p:nvSpPr>
          <p:spPr bwMode="auto">
            <a:xfrm>
              <a:off x="3065463" y="2994035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9" name="Oval 23"/>
            <p:cNvSpPr>
              <a:spLocks noChangeArrowheads="1"/>
            </p:cNvSpPr>
            <p:nvPr/>
          </p:nvSpPr>
          <p:spPr bwMode="auto">
            <a:xfrm>
              <a:off x="3065463" y="2706698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31" name="Oval 24"/>
            <p:cNvSpPr>
              <a:spLocks noChangeArrowheads="1"/>
            </p:cNvSpPr>
            <p:nvPr/>
          </p:nvSpPr>
          <p:spPr bwMode="auto">
            <a:xfrm>
              <a:off x="3065463" y="2419360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32" name="Oval 25"/>
            <p:cNvSpPr>
              <a:spLocks noChangeArrowheads="1"/>
            </p:cNvSpPr>
            <p:nvPr/>
          </p:nvSpPr>
          <p:spPr bwMode="auto">
            <a:xfrm>
              <a:off x="3065463" y="2130435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3437136" y="4246511"/>
            <a:ext cx="259461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九万九千九百九十六</a:t>
            </a:r>
            <a:endParaRPr kumimoji="0" lang="zh-CN" altLang="en-US" sz="21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184979" y="4246511"/>
            <a:ext cx="677584" cy="7372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十万</a:t>
            </a:r>
            <a:endParaRPr kumimoji="0" lang="zh-CN" altLang="en-US" sz="21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4124247" y="1562373"/>
            <a:ext cx="377495" cy="1938677"/>
            <a:chOff x="3857620" y="2138357"/>
            <a:chExt cx="503238" cy="2584450"/>
          </a:xfrm>
        </p:grpSpPr>
        <p:sp>
          <p:nvSpPr>
            <p:cNvPr id="37" name="Oval 12"/>
            <p:cNvSpPr>
              <a:spLocks noChangeArrowheads="1"/>
            </p:cNvSpPr>
            <p:nvPr/>
          </p:nvSpPr>
          <p:spPr bwMode="auto">
            <a:xfrm>
              <a:off x="3857620" y="4433882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38" name="Oval 18"/>
            <p:cNvSpPr>
              <a:spLocks noChangeArrowheads="1"/>
            </p:cNvSpPr>
            <p:nvPr/>
          </p:nvSpPr>
          <p:spPr bwMode="auto">
            <a:xfrm>
              <a:off x="3857620" y="4154482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39" name="Oval 19"/>
            <p:cNvSpPr>
              <a:spLocks noChangeArrowheads="1"/>
            </p:cNvSpPr>
            <p:nvPr/>
          </p:nvSpPr>
          <p:spPr bwMode="auto">
            <a:xfrm>
              <a:off x="3857620" y="3865557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40" name="Oval 20"/>
            <p:cNvSpPr>
              <a:spLocks noChangeArrowheads="1"/>
            </p:cNvSpPr>
            <p:nvPr/>
          </p:nvSpPr>
          <p:spPr bwMode="auto">
            <a:xfrm>
              <a:off x="3857620" y="3578220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41" name="Oval 21"/>
            <p:cNvSpPr>
              <a:spLocks noChangeArrowheads="1"/>
            </p:cNvSpPr>
            <p:nvPr/>
          </p:nvSpPr>
          <p:spPr bwMode="auto">
            <a:xfrm>
              <a:off x="3857620" y="3289295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42" name="Oval 22"/>
            <p:cNvSpPr>
              <a:spLocks noChangeArrowheads="1"/>
            </p:cNvSpPr>
            <p:nvPr/>
          </p:nvSpPr>
          <p:spPr bwMode="auto">
            <a:xfrm>
              <a:off x="3857620" y="3001957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43" name="Oval 23"/>
            <p:cNvSpPr>
              <a:spLocks noChangeArrowheads="1"/>
            </p:cNvSpPr>
            <p:nvPr/>
          </p:nvSpPr>
          <p:spPr bwMode="auto">
            <a:xfrm>
              <a:off x="3857620" y="2714620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44" name="Oval 24"/>
            <p:cNvSpPr>
              <a:spLocks noChangeArrowheads="1"/>
            </p:cNvSpPr>
            <p:nvPr/>
          </p:nvSpPr>
          <p:spPr bwMode="auto">
            <a:xfrm>
              <a:off x="3857620" y="2427282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45" name="Oval 25"/>
            <p:cNvSpPr>
              <a:spLocks noChangeArrowheads="1"/>
            </p:cNvSpPr>
            <p:nvPr/>
          </p:nvSpPr>
          <p:spPr bwMode="auto">
            <a:xfrm>
              <a:off x="3857620" y="2138357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767297" y="1562373"/>
            <a:ext cx="377495" cy="1938677"/>
            <a:chOff x="4714876" y="2136772"/>
            <a:chExt cx="503238" cy="2584450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4714876" y="4432297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47" name="Oval 18"/>
            <p:cNvSpPr>
              <a:spLocks noChangeArrowheads="1"/>
            </p:cNvSpPr>
            <p:nvPr/>
          </p:nvSpPr>
          <p:spPr bwMode="auto">
            <a:xfrm>
              <a:off x="4714876" y="4152897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48" name="Oval 19"/>
            <p:cNvSpPr>
              <a:spLocks noChangeArrowheads="1"/>
            </p:cNvSpPr>
            <p:nvPr/>
          </p:nvSpPr>
          <p:spPr bwMode="auto">
            <a:xfrm>
              <a:off x="4714876" y="3863972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49" name="Oval 20"/>
            <p:cNvSpPr>
              <a:spLocks noChangeArrowheads="1"/>
            </p:cNvSpPr>
            <p:nvPr/>
          </p:nvSpPr>
          <p:spPr bwMode="auto">
            <a:xfrm>
              <a:off x="4714876" y="3576635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50" name="Oval 21"/>
            <p:cNvSpPr>
              <a:spLocks noChangeArrowheads="1"/>
            </p:cNvSpPr>
            <p:nvPr/>
          </p:nvSpPr>
          <p:spPr bwMode="auto">
            <a:xfrm>
              <a:off x="4714876" y="3287710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51" name="Oval 22"/>
            <p:cNvSpPr>
              <a:spLocks noChangeArrowheads="1"/>
            </p:cNvSpPr>
            <p:nvPr/>
          </p:nvSpPr>
          <p:spPr bwMode="auto">
            <a:xfrm>
              <a:off x="4714876" y="3000372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52" name="Oval 23"/>
            <p:cNvSpPr>
              <a:spLocks noChangeArrowheads="1"/>
            </p:cNvSpPr>
            <p:nvPr/>
          </p:nvSpPr>
          <p:spPr bwMode="auto">
            <a:xfrm>
              <a:off x="4714876" y="2713035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53" name="Oval 24"/>
            <p:cNvSpPr>
              <a:spLocks noChangeArrowheads="1"/>
            </p:cNvSpPr>
            <p:nvPr/>
          </p:nvSpPr>
          <p:spPr bwMode="auto">
            <a:xfrm>
              <a:off x="4714876" y="2425697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54" name="Oval 25"/>
            <p:cNvSpPr>
              <a:spLocks noChangeArrowheads="1"/>
            </p:cNvSpPr>
            <p:nvPr/>
          </p:nvSpPr>
          <p:spPr bwMode="auto">
            <a:xfrm>
              <a:off x="4714876" y="2136772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356760" y="1562373"/>
            <a:ext cx="377494" cy="1938677"/>
            <a:chOff x="5500694" y="2136772"/>
            <a:chExt cx="503238" cy="2584450"/>
          </a:xfrm>
        </p:grpSpPr>
        <p:sp>
          <p:nvSpPr>
            <p:cNvPr id="55" name="Oval 12"/>
            <p:cNvSpPr>
              <a:spLocks noChangeArrowheads="1"/>
            </p:cNvSpPr>
            <p:nvPr/>
          </p:nvSpPr>
          <p:spPr bwMode="auto">
            <a:xfrm>
              <a:off x="5500694" y="4432297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56" name="Oval 18"/>
            <p:cNvSpPr>
              <a:spLocks noChangeArrowheads="1"/>
            </p:cNvSpPr>
            <p:nvPr/>
          </p:nvSpPr>
          <p:spPr bwMode="auto">
            <a:xfrm>
              <a:off x="5500694" y="4152897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57" name="Oval 19"/>
            <p:cNvSpPr>
              <a:spLocks noChangeArrowheads="1"/>
            </p:cNvSpPr>
            <p:nvPr/>
          </p:nvSpPr>
          <p:spPr bwMode="auto">
            <a:xfrm>
              <a:off x="5500694" y="3863972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58" name="Oval 20"/>
            <p:cNvSpPr>
              <a:spLocks noChangeArrowheads="1"/>
            </p:cNvSpPr>
            <p:nvPr/>
          </p:nvSpPr>
          <p:spPr bwMode="auto">
            <a:xfrm>
              <a:off x="5500694" y="3576635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59" name="Oval 21"/>
            <p:cNvSpPr>
              <a:spLocks noChangeArrowheads="1"/>
            </p:cNvSpPr>
            <p:nvPr/>
          </p:nvSpPr>
          <p:spPr bwMode="auto">
            <a:xfrm>
              <a:off x="5500694" y="3287710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60" name="Oval 22"/>
            <p:cNvSpPr>
              <a:spLocks noChangeArrowheads="1"/>
            </p:cNvSpPr>
            <p:nvPr/>
          </p:nvSpPr>
          <p:spPr bwMode="auto">
            <a:xfrm>
              <a:off x="5500694" y="3000372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61" name="Oval 23"/>
            <p:cNvSpPr>
              <a:spLocks noChangeArrowheads="1"/>
            </p:cNvSpPr>
            <p:nvPr/>
          </p:nvSpPr>
          <p:spPr bwMode="auto">
            <a:xfrm>
              <a:off x="5500694" y="2713035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62" name="Oval 24"/>
            <p:cNvSpPr>
              <a:spLocks noChangeArrowheads="1"/>
            </p:cNvSpPr>
            <p:nvPr/>
          </p:nvSpPr>
          <p:spPr bwMode="auto">
            <a:xfrm>
              <a:off x="5500694" y="2425697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63" name="Oval 25"/>
            <p:cNvSpPr>
              <a:spLocks noChangeArrowheads="1"/>
            </p:cNvSpPr>
            <p:nvPr/>
          </p:nvSpPr>
          <p:spPr bwMode="auto">
            <a:xfrm>
              <a:off x="5500694" y="2136772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999809" y="2205423"/>
            <a:ext cx="377494" cy="1290863"/>
            <a:chOff x="6357950" y="2998786"/>
            <a:chExt cx="503238" cy="1720850"/>
          </a:xfrm>
        </p:grpSpPr>
        <p:sp>
          <p:nvSpPr>
            <p:cNvPr id="64" name="Oval 12"/>
            <p:cNvSpPr>
              <a:spLocks noChangeArrowheads="1"/>
            </p:cNvSpPr>
            <p:nvPr/>
          </p:nvSpPr>
          <p:spPr bwMode="auto">
            <a:xfrm>
              <a:off x="6357950" y="4430711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65" name="Oval 18"/>
            <p:cNvSpPr>
              <a:spLocks noChangeArrowheads="1"/>
            </p:cNvSpPr>
            <p:nvPr/>
          </p:nvSpPr>
          <p:spPr bwMode="auto">
            <a:xfrm>
              <a:off x="6357950" y="4151311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66" name="Oval 19"/>
            <p:cNvSpPr>
              <a:spLocks noChangeArrowheads="1"/>
            </p:cNvSpPr>
            <p:nvPr/>
          </p:nvSpPr>
          <p:spPr bwMode="auto">
            <a:xfrm>
              <a:off x="6357950" y="3862386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67" name="Oval 20"/>
            <p:cNvSpPr>
              <a:spLocks noChangeArrowheads="1"/>
            </p:cNvSpPr>
            <p:nvPr/>
          </p:nvSpPr>
          <p:spPr bwMode="auto">
            <a:xfrm>
              <a:off x="6357950" y="3575049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68" name="Oval 21"/>
            <p:cNvSpPr>
              <a:spLocks noChangeArrowheads="1"/>
            </p:cNvSpPr>
            <p:nvPr/>
          </p:nvSpPr>
          <p:spPr bwMode="auto">
            <a:xfrm>
              <a:off x="6357950" y="3286124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69" name="Oval 22"/>
            <p:cNvSpPr>
              <a:spLocks noChangeArrowheads="1"/>
            </p:cNvSpPr>
            <p:nvPr/>
          </p:nvSpPr>
          <p:spPr bwMode="auto">
            <a:xfrm>
              <a:off x="6357950" y="2998786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sp>
        <p:nvSpPr>
          <p:cNvPr id="80" name="Oval 22"/>
          <p:cNvSpPr>
            <a:spLocks noChangeArrowheads="1"/>
          </p:cNvSpPr>
          <p:nvPr/>
        </p:nvSpPr>
        <p:spPr bwMode="auto">
          <a:xfrm>
            <a:off x="5999809" y="1991073"/>
            <a:ext cx="377494" cy="216732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81" name="Oval 22"/>
          <p:cNvSpPr>
            <a:spLocks noChangeArrowheads="1"/>
          </p:cNvSpPr>
          <p:nvPr/>
        </p:nvSpPr>
        <p:spPr bwMode="auto">
          <a:xfrm>
            <a:off x="5999809" y="1776723"/>
            <a:ext cx="377494" cy="216732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82" name="Oval 22"/>
          <p:cNvSpPr>
            <a:spLocks noChangeArrowheads="1"/>
          </p:cNvSpPr>
          <p:nvPr/>
        </p:nvSpPr>
        <p:spPr bwMode="auto">
          <a:xfrm>
            <a:off x="5999809" y="1562373"/>
            <a:ext cx="377494" cy="216732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83" name="Oval 22"/>
          <p:cNvSpPr>
            <a:spLocks noChangeArrowheads="1"/>
          </p:cNvSpPr>
          <p:nvPr/>
        </p:nvSpPr>
        <p:spPr bwMode="auto">
          <a:xfrm>
            <a:off x="5999809" y="1348023"/>
            <a:ext cx="377494" cy="216732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84" name="Oval 22"/>
          <p:cNvSpPr>
            <a:spLocks noChangeArrowheads="1"/>
          </p:cNvSpPr>
          <p:nvPr/>
        </p:nvSpPr>
        <p:spPr bwMode="auto">
          <a:xfrm>
            <a:off x="5356759" y="1348023"/>
            <a:ext cx="377494" cy="216732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85" name="Oval 22"/>
          <p:cNvSpPr>
            <a:spLocks noChangeArrowheads="1"/>
          </p:cNvSpPr>
          <p:nvPr/>
        </p:nvSpPr>
        <p:spPr bwMode="auto">
          <a:xfrm>
            <a:off x="4767297" y="1348023"/>
            <a:ext cx="377494" cy="216732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86" name="Oval 22"/>
          <p:cNvSpPr>
            <a:spLocks noChangeArrowheads="1"/>
          </p:cNvSpPr>
          <p:nvPr/>
        </p:nvSpPr>
        <p:spPr bwMode="auto">
          <a:xfrm>
            <a:off x="4124247" y="1348023"/>
            <a:ext cx="377494" cy="216732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87" name="Oval 22"/>
          <p:cNvSpPr>
            <a:spLocks noChangeArrowheads="1"/>
          </p:cNvSpPr>
          <p:nvPr/>
        </p:nvSpPr>
        <p:spPr bwMode="auto">
          <a:xfrm>
            <a:off x="3534784" y="1348023"/>
            <a:ext cx="377494" cy="216732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88" name="Oval 22"/>
          <p:cNvSpPr>
            <a:spLocks noChangeArrowheads="1"/>
          </p:cNvSpPr>
          <p:nvPr/>
        </p:nvSpPr>
        <p:spPr bwMode="auto">
          <a:xfrm>
            <a:off x="2891734" y="3277173"/>
            <a:ext cx="377494" cy="216732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pSp>
        <p:nvGrpSpPr>
          <p:cNvPr id="91" name="组合 57"/>
          <p:cNvGrpSpPr/>
          <p:nvPr/>
        </p:nvGrpSpPr>
        <p:grpSpPr>
          <a:xfrm>
            <a:off x="6845301" y="1327779"/>
            <a:ext cx="643050" cy="2900152"/>
            <a:chOff x="714348" y="1857364"/>
            <a:chExt cx="857256" cy="3865487"/>
          </a:xfrm>
        </p:grpSpPr>
        <p:sp>
          <p:nvSpPr>
            <p:cNvPr id="93" name="竖卷形 92"/>
            <p:cNvSpPr/>
            <p:nvPr/>
          </p:nvSpPr>
          <p:spPr bwMode="auto">
            <a:xfrm>
              <a:off x="714348" y="1857364"/>
              <a:ext cx="857256" cy="3642646"/>
            </a:xfrm>
            <a:prstGeom prst="verticalScroll">
              <a:avLst/>
            </a:prstGeom>
            <a:solidFill>
              <a:srgbClr val="FFFF66"/>
            </a:solidFill>
            <a:ln>
              <a:solidFill>
                <a:srgbClr val="0070C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731315" y="2071637"/>
              <a:ext cx="797426" cy="3651214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 marR="0" defTabSz="914400" eaLnBrk="1" hangingPunct="1">
                <a:lnSpc>
                  <a:spcPct val="150000"/>
                </a:lnSpc>
                <a:buClrTx/>
                <a:buSzTx/>
                <a:buFontTx/>
                <a:buNone/>
                <a:defRPr/>
              </a:pPr>
              <a:r>
                <a:rPr kumimoji="0" lang="zh-CN" altLang="en-US" sz="1800" b="1" kern="1200" cap="none" spc="0" normalizeH="0" baseline="0" noProof="0">
                  <a:solidFill>
                    <a:srgbClr val="0070C0"/>
                  </a:solidFill>
                  <a:latin typeface="+mj-ea"/>
                  <a:ea typeface="+mj-ea"/>
                  <a:cs typeface="+mn-cs"/>
                </a:rPr>
                <a:t>满 十 向 前 一 位 进 一</a:t>
              </a:r>
              <a:endParaRPr kumimoji="0" lang="zh-CN" altLang="en-US" sz="1800" b="1" kern="1200" cap="none" spc="0" normalizeH="0" baseline="0" noProof="0">
                <a:solidFill>
                  <a:srgbClr val="0070C0"/>
                </a:solidFill>
                <a:latin typeface="+mj-ea"/>
                <a:ea typeface="+mj-ea"/>
                <a:cs typeface="+mn-cs"/>
              </a:endParaRPr>
            </a:p>
          </p:txBody>
        </p:sp>
      </p:grpSp>
      <p:pic>
        <p:nvPicPr>
          <p:cNvPr id="95" name="图片 3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97688" y="412028"/>
            <a:ext cx="857400" cy="68473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1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1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3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8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0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80" grpId="0" animBg="1"/>
      <p:bldP spid="80" grpId="1" animBg="1"/>
      <p:bldP spid="81" grpId="0" animBg="1"/>
      <p:bldP spid="81" grpId="1" animBg="1"/>
      <p:bldP spid="82" grpId="0" animBg="1"/>
      <p:bldP spid="82" grpId="1" animBg="1"/>
      <p:bldP spid="83" grpId="0" animBg="1"/>
      <p:bldP spid="83" grpId="1" animBg="1"/>
      <p:bldP spid="84" grpId="0" animBg="1"/>
      <p:bldP spid="84" grpId="1" animBg="1"/>
      <p:bldP spid="85" grpId="0" animBg="1"/>
      <p:bldP spid="85" grpId="1" animBg="1"/>
      <p:bldP spid="86" grpId="0" animBg="1"/>
      <p:bldP spid="86" grpId="1" animBg="1"/>
      <p:bldP spid="87" grpId="0" animBg="1"/>
      <p:bldP spid="87" grpId="1" animBg="1"/>
      <p:bldP spid="8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875363" y="589462"/>
            <a:ext cx="3911887" cy="575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2100" b="1" kern="1200" cap="none" spc="0" normalizeH="0" baseline="0" noProof="0">
                <a:solidFill>
                  <a:schemeClr val="accent4"/>
                </a:solidFill>
                <a:latin typeface="+mj-ea"/>
                <a:ea typeface="+mj-ea"/>
                <a:cs typeface="+mn-cs"/>
              </a:rPr>
              <a:t>女生一起随计数器</a:t>
            </a:r>
            <a:r>
              <a:rPr kumimoji="0" lang="zh-CN" altLang="en-US" sz="2100" b="1" kern="1200" cap="none" spc="0" normalizeH="0" baseline="0" noProof="0" smtClean="0">
                <a:solidFill>
                  <a:schemeClr val="accent4"/>
                </a:solidFill>
                <a:latin typeface="+mj-ea"/>
                <a:ea typeface="+mj-ea"/>
                <a:cs typeface="+mn-cs"/>
              </a:rPr>
              <a:t>数数</a:t>
            </a:r>
            <a:endParaRPr kumimoji="0" lang="zh-CN" altLang="en-US" sz="2100" b="1" kern="1200" cap="none" spc="0" normalizeH="0" baseline="0" noProof="0">
              <a:solidFill>
                <a:schemeClr val="accent4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96888" y="4300099"/>
            <a:ext cx="125476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四万八千</a:t>
            </a:r>
            <a:endParaRPr kumimoji="0" lang="zh-CN" altLang="en-US" sz="21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089713" y="4300099"/>
            <a:ext cx="125476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五万三千</a:t>
            </a:r>
            <a:endParaRPr kumimoji="0" lang="zh-CN" altLang="en-US" sz="21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696438" y="1339688"/>
            <a:ext cx="3942849" cy="3033971"/>
            <a:chOff x="1912938" y="1544648"/>
            <a:chExt cx="5256213" cy="4116220"/>
          </a:xfrm>
        </p:grpSpPr>
        <p:sp>
          <p:nvSpPr>
            <p:cNvPr id="14" name="Rectangle 2"/>
            <p:cNvSpPr>
              <a:spLocks noChangeArrowheads="1"/>
            </p:cNvSpPr>
            <p:nvPr/>
          </p:nvSpPr>
          <p:spPr bwMode="auto">
            <a:xfrm>
              <a:off x="1912938" y="4712870"/>
              <a:ext cx="5256213" cy="86435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5" name="Rectangle 5"/>
            <p:cNvSpPr>
              <a:spLocks noChangeArrowheads="1"/>
            </p:cNvSpPr>
            <p:nvPr/>
          </p:nvSpPr>
          <p:spPr bwMode="auto">
            <a:xfrm>
              <a:off x="5513389" y="4929363"/>
              <a:ext cx="550237" cy="49967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十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>
              <a:off x="4643439" y="4929363"/>
              <a:ext cx="664517" cy="49967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 </a:t>
              </a: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百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3857625" y="4929363"/>
              <a:ext cx="550237" cy="49967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千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8" name="Rectangle 8"/>
            <p:cNvSpPr>
              <a:spLocks noChangeArrowheads="1"/>
            </p:cNvSpPr>
            <p:nvPr/>
          </p:nvSpPr>
          <p:spPr bwMode="auto">
            <a:xfrm>
              <a:off x="3065463" y="4929363"/>
              <a:ext cx="539750" cy="49967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万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9" name="Rectangle 9"/>
            <p:cNvSpPr>
              <a:spLocks noChangeArrowheads="1"/>
            </p:cNvSpPr>
            <p:nvPr/>
          </p:nvSpPr>
          <p:spPr bwMode="auto">
            <a:xfrm>
              <a:off x="2214563" y="4785573"/>
              <a:ext cx="550237" cy="8752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十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万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0" name="Line 10"/>
            <p:cNvSpPr>
              <a:spLocks noChangeShapeType="1"/>
            </p:cNvSpPr>
            <p:nvPr/>
          </p:nvSpPr>
          <p:spPr bwMode="auto">
            <a:xfrm>
              <a:off x="3303588" y="1544648"/>
              <a:ext cx="28575" cy="31682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1" name="Line 11"/>
            <p:cNvSpPr>
              <a:spLocks noChangeShapeType="1"/>
            </p:cNvSpPr>
            <p:nvPr/>
          </p:nvSpPr>
          <p:spPr bwMode="auto">
            <a:xfrm flipH="1">
              <a:off x="2489200" y="1544648"/>
              <a:ext cx="0" cy="31682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2" name="Line 13"/>
            <p:cNvSpPr>
              <a:spLocks noChangeShapeType="1"/>
            </p:cNvSpPr>
            <p:nvPr/>
          </p:nvSpPr>
          <p:spPr bwMode="auto">
            <a:xfrm flipH="1">
              <a:off x="4148138" y="1544648"/>
              <a:ext cx="0" cy="31682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3" name="Line 14"/>
            <p:cNvSpPr>
              <a:spLocks noChangeShapeType="1"/>
            </p:cNvSpPr>
            <p:nvPr/>
          </p:nvSpPr>
          <p:spPr bwMode="auto">
            <a:xfrm flipH="1">
              <a:off x="4962526" y="1544648"/>
              <a:ext cx="0" cy="31682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4" name="Line 15"/>
            <p:cNvSpPr>
              <a:spLocks noChangeShapeType="1"/>
            </p:cNvSpPr>
            <p:nvPr/>
          </p:nvSpPr>
          <p:spPr bwMode="auto">
            <a:xfrm flipH="1">
              <a:off x="5778501" y="1544648"/>
              <a:ext cx="0" cy="31682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5" name="Line 16"/>
            <p:cNvSpPr>
              <a:spLocks noChangeShapeType="1"/>
            </p:cNvSpPr>
            <p:nvPr/>
          </p:nvSpPr>
          <p:spPr bwMode="auto">
            <a:xfrm flipH="1">
              <a:off x="6594476" y="1544648"/>
              <a:ext cx="0" cy="31682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8" name="Rectangle 4"/>
            <p:cNvSpPr>
              <a:spLocks noChangeArrowheads="1"/>
            </p:cNvSpPr>
            <p:nvPr/>
          </p:nvSpPr>
          <p:spPr bwMode="auto">
            <a:xfrm>
              <a:off x="6305551" y="4929363"/>
              <a:ext cx="550237" cy="49967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个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553838" y="2786550"/>
            <a:ext cx="377494" cy="858591"/>
            <a:chOff x="3065463" y="3570298"/>
            <a:chExt cx="503238" cy="1144587"/>
          </a:xfrm>
        </p:grpSpPr>
        <p:sp>
          <p:nvSpPr>
            <p:cNvPr id="31" name="Oval 12"/>
            <p:cNvSpPr>
              <a:spLocks noChangeArrowheads="1"/>
            </p:cNvSpPr>
            <p:nvPr/>
          </p:nvSpPr>
          <p:spPr bwMode="auto">
            <a:xfrm>
              <a:off x="3065463" y="4425960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32" name="Oval 18"/>
            <p:cNvSpPr>
              <a:spLocks noChangeArrowheads="1"/>
            </p:cNvSpPr>
            <p:nvPr/>
          </p:nvSpPr>
          <p:spPr bwMode="auto">
            <a:xfrm>
              <a:off x="3065463" y="4146560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33" name="Oval 19"/>
            <p:cNvSpPr>
              <a:spLocks noChangeArrowheads="1"/>
            </p:cNvSpPr>
            <p:nvPr/>
          </p:nvSpPr>
          <p:spPr bwMode="auto">
            <a:xfrm>
              <a:off x="3065463" y="3857636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34" name="Oval 20"/>
            <p:cNvSpPr>
              <a:spLocks noChangeArrowheads="1"/>
            </p:cNvSpPr>
            <p:nvPr/>
          </p:nvSpPr>
          <p:spPr bwMode="auto">
            <a:xfrm>
              <a:off x="3065463" y="3570298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196888" y="1931532"/>
            <a:ext cx="377494" cy="1721945"/>
            <a:chOff x="3065463" y="2419360"/>
            <a:chExt cx="503238" cy="2295525"/>
          </a:xfrm>
        </p:grpSpPr>
        <p:sp>
          <p:nvSpPr>
            <p:cNvPr id="41" name="Oval 12"/>
            <p:cNvSpPr>
              <a:spLocks noChangeArrowheads="1"/>
            </p:cNvSpPr>
            <p:nvPr/>
          </p:nvSpPr>
          <p:spPr bwMode="auto">
            <a:xfrm>
              <a:off x="3065463" y="4425960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3065463" y="4146560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43" name="Oval 19"/>
            <p:cNvSpPr>
              <a:spLocks noChangeArrowheads="1"/>
            </p:cNvSpPr>
            <p:nvPr/>
          </p:nvSpPr>
          <p:spPr bwMode="auto">
            <a:xfrm>
              <a:off x="3065463" y="3857635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44" name="Oval 20"/>
            <p:cNvSpPr>
              <a:spLocks noChangeArrowheads="1"/>
            </p:cNvSpPr>
            <p:nvPr/>
          </p:nvSpPr>
          <p:spPr bwMode="auto">
            <a:xfrm>
              <a:off x="3065463" y="3570298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45" name="Oval 21"/>
            <p:cNvSpPr>
              <a:spLocks noChangeArrowheads="1"/>
            </p:cNvSpPr>
            <p:nvPr/>
          </p:nvSpPr>
          <p:spPr bwMode="auto">
            <a:xfrm>
              <a:off x="3065463" y="3281373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46" name="Oval 22"/>
            <p:cNvSpPr>
              <a:spLocks noChangeArrowheads="1"/>
            </p:cNvSpPr>
            <p:nvPr/>
          </p:nvSpPr>
          <p:spPr bwMode="auto">
            <a:xfrm>
              <a:off x="3065463" y="2994035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47" name="Oval 23"/>
            <p:cNvSpPr>
              <a:spLocks noChangeArrowheads="1"/>
            </p:cNvSpPr>
            <p:nvPr/>
          </p:nvSpPr>
          <p:spPr bwMode="auto">
            <a:xfrm>
              <a:off x="3065463" y="2706698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48" name="Oval 24"/>
            <p:cNvSpPr>
              <a:spLocks noChangeArrowheads="1"/>
            </p:cNvSpPr>
            <p:nvPr/>
          </p:nvSpPr>
          <p:spPr bwMode="auto">
            <a:xfrm>
              <a:off x="3065463" y="2419360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sp>
        <p:nvSpPr>
          <p:cNvPr id="50" name="Oval 22"/>
          <p:cNvSpPr>
            <a:spLocks noChangeArrowheads="1"/>
          </p:cNvSpPr>
          <p:nvPr/>
        </p:nvSpPr>
        <p:spPr bwMode="auto">
          <a:xfrm>
            <a:off x="4196888" y="1714800"/>
            <a:ext cx="377494" cy="216732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51" name="Oval 22"/>
          <p:cNvSpPr>
            <a:spLocks noChangeArrowheads="1"/>
          </p:cNvSpPr>
          <p:nvPr/>
        </p:nvSpPr>
        <p:spPr bwMode="auto">
          <a:xfrm>
            <a:off x="4196888" y="1500450"/>
            <a:ext cx="377494" cy="216732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52" name="Oval 22"/>
          <p:cNvSpPr>
            <a:spLocks noChangeArrowheads="1"/>
          </p:cNvSpPr>
          <p:nvPr/>
        </p:nvSpPr>
        <p:spPr bwMode="auto">
          <a:xfrm>
            <a:off x="3553838" y="2572200"/>
            <a:ext cx="377494" cy="216732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53" name="Oval 22"/>
          <p:cNvSpPr>
            <a:spLocks noChangeArrowheads="1"/>
          </p:cNvSpPr>
          <p:nvPr/>
        </p:nvSpPr>
        <p:spPr bwMode="auto">
          <a:xfrm>
            <a:off x="4196888" y="3439127"/>
            <a:ext cx="377494" cy="216732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54" name="Oval 22"/>
          <p:cNvSpPr>
            <a:spLocks noChangeArrowheads="1"/>
          </p:cNvSpPr>
          <p:nvPr/>
        </p:nvSpPr>
        <p:spPr bwMode="auto">
          <a:xfrm>
            <a:off x="4196888" y="3215250"/>
            <a:ext cx="377494" cy="216732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55" name="Oval 22"/>
          <p:cNvSpPr>
            <a:spLocks noChangeArrowheads="1"/>
          </p:cNvSpPr>
          <p:nvPr/>
        </p:nvSpPr>
        <p:spPr bwMode="auto">
          <a:xfrm>
            <a:off x="4196888" y="3010427"/>
            <a:ext cx="377494" cy="216732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49" name="图片 2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964375" y="250075"/>
            <a:ext cx="926468" cy="81095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1" grpId="1"/>
      <p:bldP spid="12" grpId="0"/>
      <p:bldP spid="50" grpId="0" animBg="1"/>
      <p:bldP spid="50" grpId="1" animBg="1"/>
      <p:bldP spid="51" grpId="0" animBg="1"/>
      <p:bldP spid="51" grpId="1" animBg="1"/>
      <p:bldP spid="52" grpId="0" animBg="1"/>
      <p:bldP spid="53" grpId="0" animBg="1"/>
      <p:bldP spid="54" grpId="0" animBg="1"/>
      <p:bldP spid="5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589263" y="1339688"/>
            <a:ext cx="3942849" cy="3076841"/>
            <a:chOff x="1912938" y="1544648"/>
            <a:chExt cx="5256213" cy="4102477"/>
          </a:xfrm>
        </p:grpSpPr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1912938" y="4713869"/>
              <a:ext cx="5256213" cy="86375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513389" y="4929808"/>
              <a:ext cx="550237" cy="4910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十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4643439" y="4929808"/>
              <a:ext cx="664517" cy="4910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 </a:t>
              </a: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百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857625" y="4929808"/>
              <a:ext cx="550237" cy="4910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千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065463" y="4929808"/>
              <a:ext cx="539750" cy="4910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万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2214563" y="4786907"/>
              <a:ext cx="550237" cy="8602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十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万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3303588" y="1544648"/>
              <a:ext cx="28575" cy="316922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 flipH="1">
              <a:off x="2489200" y="1544648"/>
              <a:ext cx="0" cy="316922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 flipH="1">
              <a:off x="4148138" y="1544648"/>
              <a:ext cx="0" cy="316922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 flipH="1">
              <a:off x="4962526" y="1544648"/>
              <a:ext cx="0" cy="316922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 flipH="1">
              <a:off x="5778501" y="1544648"/>
              <a:ext cx="0" cy="316922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 flipH="1">
              <a:off x="6594476" y="1544648"/>
              <a:ext cx="0" cy="316922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8" name="Rectangle 4"/>
            <p:cNvSpPr>
              <a:spLocks noChangeArrowheads="1"/>
            </p:cNvSpPr>
            <p:nvPr/>
          </p:nvSpPr>
          <p:spPr bwMode="auto">
            <a:xfrm>
              <a:off x="6305551" y="4929808"/>
              <a:ext cx="550237" cy="4910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个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4250475" y="4447762"/>
            <a:ext cx="71882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七万</a:t>
            </a:r>
            <a:endParaRPr kumimoji="0" lang="zh-CN" altLang="en-US" sz="21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250475" y="4447762"/>
            <a:ext cx="71882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十万</a:t>
            </a:r>
            <a:endParaRPr kumimoji="0" lang="zh-CN" altLang="en-US" sz="21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446663" y="2200660"/>
            <a:ext cx="377494" cy="1506404"/>
            <a:chOff x="3065463" y="2706698"/>
            <a:chExt cx="503238" cy="2008187"/>
          </a:xfrm>
        </p:grpSpPr>
        <p:sp>
          <p:nvSpPr>
            <p:cNvPr id="23" name="Oval 12"/>
            <p:cNvSpPr>
              <a:spLocks noChangeArrowheads="1"/>
            </p:cNvSpPr>
            <p:nvPr/>
          </p:nvSpPr>
          <p:spPr bwMode="auto">
            <a:xfrm>
              <a:off x="3065463" y="4425960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4" name="Oval 18"/>
            <p:cNvSpPr>
              <a:spLocks noChangeArrowheads="1"/>
            </p:cNvSpPr>
            <p:nvPr/>
          </p:nvSpPr>
          <p:spPr bwMode="auto">
            <a:xfrm>
              <a:off x="3065463" y="4146560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5" name="Oval 19"/>
            <p:cNvSpPr>
              <a:spLocks noChangeArrowheads="1"/>
            </p:cNvSpPr>
            <p:nvPr/>
          </p:nvSpPr>
          <p:spPr bwMode="auto">
            <a:xfrm>
              <a:off x="3065463" y="3857635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8" name="Oval 20"/>
            <p:cNvSpPr>
              <a:spLocks noChangeArrowheads="1"/>
            </p:cNvSpPr>
            <p:nvPr/>
          </p:nvSpPr>
          <p:spPr bwMode="auto">
            <a:xfrm>
              <a:off x="3065463" y="3570298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9" name="Oval 21"/>
            <p:cNvSpPr>
              <a:spLocks noChangeArrowheads="1"/>
            </p:cNvSpPr>
            <p:nvPr/>
          </p:nvSpPr>
          <p:spPr bwMode="auto">
            <a:xfrm>
              <a:off x="3065463" y="3281373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30" name="Oval 22"/>
            <p:cNvSpPr>
              <a:spLocks noChangeArrowheads="1"/>
            </p:cNvSpPr>
            <p:nvPr/>
          </p:nvSpPr>
          <p:spPr bwMode="auto">
            <a:xfrm>
              <a:off x="3065463" y="2994036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31" name="Oval 23"/>
            <p:cNvSpPr>
              <a:spLocks noChangeArrowheads="1"/>
            </p:cNvSpPr>
            <p:nvPr/>
          </p:nvSpPr>
          <p:spPr bwMode="auto">
            <a:xfrm>
              <a:off x="3065463" y="2706698"/>
              <a:ext cx="503238" cy="2889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sp>
        <p:nvSpPr>
          <p:cNvPr id="34" name="Oval 22"/>
          <p:cNvSpPr>
            <a:spLocks noChangeArrowheads="1"/>
          </p:cNvSpPr>
          <p:nvPr/>
        </p:nvSpPr>
        <p:spPr bwMode="auto">
          <a:xfrm>
            <a:off x="3446663" y="1982737"/>
            <a:ext cx="377494" cy="216732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5" name="Oval 22"/>
          <p:cNvSpPr>
            <a:spLocks noChangeArrowheads="1"/>
          </p:cNvSpPr>
          <p:nvPr/>
        </p:nvSpPr>
        <p:spPr bwMode="auto">
          <a:xfrm>
            <a:off x="3446663" y="1768387"/>
            <a:ext cx="377494" cy="216732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6" name="Oval 22"/>
          <p:cNvSpPr>
            <a:spLocks noChangeArrowheads="1"/>
          </p:cNvSpPr>
          <p:nvPr/>
        </p:nvSpPr>
        <p:spPr bwMode="auto">
          <a:xfrm>
            <a:off x="3446663" y="1554037"/>
            <a:ext cx="377494" cy="216732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7" name="Oval 22"/>
          <p:cNvSpPr>
            <a:spLocks noChangeArrowheads="1"/>
          </p:cNvSpPr>
          <p:nvPr/>
        </p:nvSpPr>
        <p:spPr bwMode="auto">
          <a:xfrm>
            <a:off x="2803613" y="3483187"/>
            <a:ext cx="377494" cy="216732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3034634" y="626378"/>
            <a:ext cx="3911887" cy="575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2100" b="1" kern="1200" cap="none" spc="0" normalizeH="0" baseline="0" noProof="0">
                <a:solidFill>
                  <a:schemeClr val="accent4"/>
                </a:solidFill>
                <a:latin typeface="+mj-ea"/>
                <a:ea typeface="+mj-ea"/>
                <a:cs typeface="+mn-cs"/>
              </a:rPr>
              <a:t>全班一起随计数器数数</a:t>
            </a:r>
            <a:endParaRPr kumimoji="0" lang="zh-CN" altLang="en-US" sz="2100" b="1" kern="1200" cap="none" spc="0" normalizeH="0" baseline="0" noProof="0">
              <a:solidFill>
                <a:schemeClr val="accent4"/>
              </a:solidFill>
              <a:latin typeface="+mj-ea"/>
              <a:ea typeface="+mj-ea"/>
              <a:cs typeface="+mn-cs"/>
            </a:endParaRPr>
          </a:p>
        </p:txBody>
      </p:sp>
      <p:pic>
        <p:nvPicPr>
          <p:cNvPr id="39" name="Picture 3"/>
          <p:cNvPicPr>
            <a:picLocks noChangeAspect="1"/>
          </p:cNvPicPr>
          <p:nvPr/>
        </p:nvPicPr>
        <p:blipFill>
          <a:blip r:embed="rId1" cstate="email"/>
          <a:srcRect b="-98"/>
          <a:stretch>
            <a:fillRect/>
          </a:stretch>
        </p:blipFill>
        <p:spPr>
          <a:xfrm>
            <a:off x="5975993" y="195297"/>
            <a:ext cx="970529" cy="112652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1" grpId="0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844101" y="573982"/>
            <a:ext cx="3911887" cy="575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2100" b="1" kern="1200" cap="none" spc="0" normalizeH="0" baseline="0" noProof="0">
                <a:solidFill>
                  <a:schemeClr val="accent4"/>
                </a:solidFill>
                <a:latin typeface="+mj-ea"/>
                <a:ea typeface="+mj-ea"/>
                <a:cs typeface="+mn-cs"/>
              </a:rPr>
              <a:t>你知道一万有多大吗？十万呢？</a:t>
            </a:r>
            <a:endParaRPr kumimoji="0" lang="zh-CN" altLang="en-US" sz="2100" b="1" kern="1200" cap="none" spc="0" normalizeH="0" baseline="0" noProof="0">
              <a:solidFill>
                <a:schemeClr val="accent4"/>
              </a:solidFill>
              <a:latin typeface="+mj-ea"/>
              <a:ea typeface="+mj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2127053" y="1109507"/>
            <a:ext cx="4983673" cy="29632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091794" y="4164344"/>
            <a:ext cx="3911887" cy="506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1800" b="1" kern="1200" cap="none" spc="0" normalizeH="0" baseline="0" noProof="0">
                <a:latin typeface="+mj-ea"/>
                <a:ea typeface="+mj-ea"/>
                <a:cs typeface="+mn-cs"/>
              </a:rPr>
              <a:t>在</a:t>
            </a:r>
            <a:r>
              <a:rPr kumimoji="0" lang="en-US" altLang="zh-CN" sz="1800" b="1" kern="1200" cap="none" spc="0" normalizeH="0" baseline="0" noProof="0">
                <a:latin typeface="+mj-ea"/>
                <a:ea typeface="+mj-ea"/>
                <a:cs typeface="+mn-cs"/>
              </a:rPr>
              <a:t>400</a:t>
            </a:r>
            <a:r>
              <a:rPr kumimoji="0" lang="zh-CN" altLang="en-US" sz="1800" b="1" kern="1200" cap="none" spc="0" normalizeH="0" baseline="0" noProof="0">
                <a:latin typeface="+mj-ea"/>
                <a:ea typeface="+mj-ea"/>
                <a:cs typeface="+mn-cs"/>
              </a:rPr>
              <a:t>米跑道上绕</a:t>
            </a:r>
            <a:r>
              <a:rPr kumimoji="0" lang="en-US" altLang="zh-CN" sz="1800" b="1" kern="1200" cap="none" spc="0" normalizeH="0" baseline="0" noProof="0">
                <a:latin typeface="+mj-ea"/>
                <a:ea typeface="+mj-ea"/>
                <a:cs typeface="+mn-cs"/>
              </a:rPr>
              <a:t>25</a:t>
            </a:r>
            <a:r>
              <a:rPr kumimoji="0" lang="zh-CN" altLang="en-US" sz="1800" b="1" kern="1200" cap="none" spc="0" normalizeH="0" baseline="0" noProof="0">
                <a:latin typeface="+mj-ea"/>
                <a:ea typeface="+mj-ea"/>
                <a:cs typeface="+mn-cs"/>
              </a:rPr>
              <a:t>圈是一万米。</a:t>
            </a:r>
            <a:endParaRPr kumimoji="0" lang="zh-CN" altLang="en-US" sz="1800" b="1" kern="1200" cap="none" spc="0" normalizeH="0" baseline="0" noProof="0">
              <a:latin typeface="+mj-ea"/>
              <a:ea typeface="+mj-ea"/>
              <a:cs typeface="+mn-cs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234229" y="1163095"/>
            <a:ext cx="4662146" cy="29933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038207" y="4164344"/>
            <a:ext cx="3911887" cy="506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en-US" altLang="zh-CN" sz="1800" b="1" kern="1200" cap="none" spc="0" normalizeH="0" baseline="0" noProof="0">
                <a:latin typeface="+mj-ea"/>
                <a:ea typeface="+mj-ea"/>
                <a:cs typeface="+mn-cs"/>
              </a:rPr>
              <a:t>2500</a:t>
            </a:r>
            <a:r>
              <a:rPr kumimoji="0" lang="zh-CN" altLang="en-US" sz="1800" b="1" kern="1200" cap="none" spc="0" normalizeH="0" baseline="0" noProof="0">
                <a:latin typeface="+mj-ea"/>
                <a:ea typeface="+mj-ea"/>
                <a:cs typeface="+mn-cs"/>
              </a:rPr>
              <a:t>个班级大约有十万名学生</a:t>
            </a:r>
            <a:endParaRPr kumimoji="0" lang="zh-CN" altLang="en-US" sz="1800" b="1" kern="1200" cap="none" spc="0" normalizeH="0" baseline="0" noProof="0"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941749" y="519203"/>
            <a:ext cx="3911887" cy="575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2100" b="1" kern="1200" cap="none" spc="0" normalizeH="0" baseline="0" noProof="0">
                <a:solidFill>
                  <a:schemeClr val="accent4"/>
                </a:solidFill>
                <a:latin typeface="+mj-ea"/>
                <a:ea typeface="+mj-ea"/>
                <a:cs typeface="+mn-cs"/>
              </a:rPr>
              <a:t>你知道一万有多大吗？十万呢？</a:t>
            </a:r>
            <a:endParaRPr kumimoji="0" lang="zh-CN" altLang="en-US" sz="2100" b="1" kern="1200" cap="none" spc="0" normalizeH="0" baseline="0" noProof="0">
              <a:solidFill>
                <a:schemeClr val="accent4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1709237" y="4109566"/>
            <a:ext cx="257220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1800" b="1" kern="1200" cap="none" spc="0" normalizeH="0" baseline="0" noProof="0">
                <a:latin typeface="+mj-ea"/>
                <a:ea typeface="+mj-ea"/>
                <a:cs typeface="+mn-cs"/>
              </a:rPr>
              <a:t>1</a:t>
            </a:r>
            <a:r>
              <a:rPr kumimoji="0" lang="zh-CN" altLang="en-US" sz="1800" b="1" kern="1200" cap="none" spc="0" normalizeH="0" baseline="0" noProof="0">
                <a:latin typeface="+mj-ea"/>
                <a:ea typeface="+mj-ea"/>
                <a:cs typeface="+mn-cs"/>
              </a:rPr>
              <a:t>大盒</a:t>
            </a:r>
            <a:r>
              <a:rPr kumimoji="0" lang="en-US" altLang="zh-CN" sz="18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10000</a:t>
            </a:r>
            <a:r>
              <a:rPr kumimoji="0" lang="zh-CN" altLang="en-US" sz="1800" b="1" kern="1200" cap="none" spc="0" normalizeH="0" baseline="0" noProof="0">
                <a:latin typeface="+mj-ea"/>
                <a:ea typeface="+mj-ea"/>
                <a:cs typeface="+mn-cs"/>
              </a:rPr>
              <a:t>个订书钉</a:t>
            </a:r>
            <a:endParaRPr kumimoji="0" lang="zh-CN" altLang="en-US" sz="1800" b="1" kern="1200" cap="none" spc="0" normalizeH="0" baseline="0" noProof="0">
              <a:latin typeface="+mj-ea"/>
              <a:ea typeface="+mj-ea"/>
              <a:cs typeface="+mn-cs"/>
            </a:endParaRPr>
          </a:p>
        </p:txBody>
      </p:sp>
      <p:pic>
        <p:nvPicPr>
          <p:cNvPr id="10" name="Picture 3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245112" y="2823466"/>
            <a:ext cx="1512358" cy="77880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</p:pic>
      <p:grpSp>
        <p:nvGrpSpPr>
          <p:cNvPr id="22" name="组合 21"/>
          <p:cNvGrpSpPr/>
          <p:nvPr/>
        </p:nvGrpSpPr>
        <p:grpSpPr>
          <a:xfrm>
            <a:off x="4710137" y="1108666"/>
            <a:ext cx="1512358" cy="2966365"/>
            <a:chOff x="5643570" y="1771652"/>
            <a:chExt cx="2016125" cy="3954462"/>
          </a:xfrm>
        </p:grpSpPr>
        <p:pic>
          <p:nvPicPr>
            <p:cNvPr id="25607" name="Picture 24" descr="图片4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5643570" y="4687889"/>
              <a:ext cx="2016125" cy="103822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>
              <a:noFill/>
            </a:ln>
          </p:spPr>
        </p:pic>
        <p:pic>
          <p:nvPicPr>
            <p:cNvPr id="25608" name="Picture 25" descr="图片4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5643570" y="4364039"/>
              <a:ext cx="2016125" cy="103822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>
              <a:noFill/>
            </a:ln>
          </p:spPr>
        </p:pic>
        <p:pic>
          <p:nvPicPr>
            <p:cNvPr id="25609" name="Picture 26" descr="图片4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5643570" y="4040189"/>
              <a:ext cx="2016125" cy="103822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>
              <a:noFill/>
            </a:ln>
          </p:spPr>
        </p:pic>
        <p:pic>
          <p:nvPicPr>
            <p:cNvPr id="25610" name="Picture 27" descr="图片4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5643570" y="3714752"/>
              <a:ext cx="2016125" cy="103822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>
              <a:noFill/>
            </a:ln>
          </p:spPr>
        </p:pic>
        <p:pic>
          <p:nvPicPr>
            <p:cNvPr id="25611" name="Picture 28" descr="图片4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5643570" y="3392489"/>
              <a:ext cx="2016125" cy="103822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>
              <a:noFill/>
            </a:ln>
          </p:spPr>
        </p:pic>
        <p:pic>
          <p:nvPicPr>
            <p:cNvPr id="25612" name="Picture 29" descr="图片4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5643570" y="3067052"/>
              <a:ext cx="2016125" cy="103822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>
              <a:noFill/>
            </a:ln>
          </p:spPr>
        </p:pic>
        <p:pic>
          <p:nvPicPr>
            <p:cNvPr id="25613" name="Picture 30" descr="图片4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5643570" y="2743202"/>
              <a:ext cx="2016125" cy="103822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>
              <a:noFill/>
            </a:ln>
          </p:spPr>
        </p:pic>
        <p:pic>
          <p:nvPicPr>
            <p:cNvPr id="25614" name="Picture 31" descr="图片4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5643570" y="2419352"/>
              <a:ext cx="2016125" cy="103822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>
              <a:noFill/>
            </a:ln>
          </p:spPr>
        </p:pic>
        <p:pic>
          <p:nvPicPr>
            <p:cNvPr id="25615" name="Picture 32" descr="图片4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5643570" y="2095502"/>
              <a:ext cx="2016125" cy="103822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>
              <a:noFill/>
            </a:ln>
          </p:spPr>
        </p:pic>
        <p:pic>
          <p:nvPicPr>
            <p:cNvPr id="25616" name="Picture 33" descr="图片4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5643570" y="1771652"/>
              <a:ext cx="2016125" cy="103822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>
              <a:noFill/>
            </a:ln>
          </p:spPr>
        </p:pic>
      </p:grpSp>
      <p:sp>
        <p:nvSpPr>
          <p:cNvPr id="21" name="Text Box 34"/>
          <p:cNvSpPr txBox="1">
            <a:spLocks noChangeArrowheads="1"/>
          </p:cNvSpPr>
          <p:nvPr/>
        </p:nvSpPr>
        <p:spPr bwMode="auto">
          <a:xfrm>
            <a:off x="4281437" y="4084558"/>
            <a:ext cx="271272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18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10</a:t>
            </a:r>
            <a:r>
              <a:rPr kumimoji="0" lang="zh-CN" altLang="en-US" sz="18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大盒</a:t>
            </a:r>
            <a:r>
              <a:rPr kumimoji="0" lang="zh-CN" altLang="en-US" sz="1800" b="1" kern="1200" cap="none" spc="0" normalizeH="0" baseline="0" noProof="0">
                <a:latin typeface="+mj-ea"/>
                <a:ea typeface="+mj-ea"/>
                <a:cs typeface="+mn-cs"/>
              </a:rPr>
              <a:t>就是</a:t>
            </a:r>
            <a:r>
              <a:rPr kumimoji="0" lang="zh-CN" altLang="en-US" sz="18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十万</a:t>
            </a:r>
            <a:r>
              <a:rPr kumimoji="0" lang="zh-CN" altLang="en-US" sz="1800" b="1" kern="1200" cap="none" spc="0" normalizeH="0" baseline="0" noProof="0">
                <a:latin typeface="+mj-ea"/>
                <a:ea typeface="+mj-ea"/>
                <a:cs typeface="+mn-cs"/>
              </a:rPr>
              <a:t>个订书钉</a:t>
            </a:r>
            <a:endParaRPr kumimoji="0" lang="zh-CN" altLang="en-US" sz="1800" b="1" kern="1200" cap="none" spc="0" normalizeH="0" baseline="0" noProof="0"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053388" y="964575"/>
            <a:ext cx="5197987" cy="2103088"/>
            <a:chOff x="1142976" y="1428736"/>
            <a:chExt cx="6929486" cy="2570009"/>
          </a:xfrm>
        </p:grpSpPr>
        <p:pic>
          <p:nvPicPr>
            <p:cNvPr id="26630" name="Picture 9" descr="C:\Users\Administrator\Desktop\t01e3ddc9a5cdeed2c2_副本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42976" y="1428736"/>
              <a:ext cx="6929486" cy="23574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矩形 3"/>
            <p:cNvSpPr/>
            <p:nvPr/>
          </p:nvSpPr>
          <p:spPr>
            <a:xfrm>
              <a:off x="1500166" y="1756161"/>
              <a:ext cx="6429420" cy="224258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34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有一个五位数，它的万位上的数字是个位上的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4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倍，千位上的数字是个位上的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2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倍，百位上的数字等于万位上的数字，十位上的数字等于百位和个位上的数字和，这个五位数是多少？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339488" y="2893725"/>
            <a:ext cx="2786550" cy="1947013"/>
            <a:chOff x="785786" y="2428868"/>
            <a:chExt cx="4035425" cy="3095625"/>
          </a:xfrm>
        </p:grpSpPr>
        <p:pic>
          <p:nvPicPr>
            <p:cNvPr id="26628" name="Picture 2" descr="C:\Users\Administrator\Desktop\图片6_副本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85786" y="2428868"/>
              <a:ext cx="4035425" cy="309562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29" name="矩形 9"/>
            <p:cNvSpPr/>
            <p:nvPr/>
          </p:nvSpPr>
          <p:spPr>
            <a:xfrm>
              <a:off x="1928794" y="3714752"/>
              <a:ext cx="2178750" cy="168604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21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小组讨</a:t>
              </a:r>
              <a:endParaRPr lang="en-US" altLang="zh-CN" sz="21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indent="0" eaLnBrk="1" hangingPunct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21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论交流</a:t>
              </a:r>
              <a:endParaRPr lang="zh-CN" altLang="en-US" sz="21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839038" y="1339688"/>
            <a:ext cx="2465025" cy="3377678"/>
            <a:chOff x="1285852" y="1500175"/>
            <a:chExt cx="3286148" cy="4502812"/>
          </a:xfrm>
        </p:grpSpPr>
        <p:grpSp>
          <p:nvGrpSpPr>
            <p:cNvPr id="27659" name="组合 24"/>
            <p:cNvGrpSpPr/>
            <p:nvPr/>
          </p:nvGrpSpPr>
          <p:grpSpPr>
            <a:xfrm>
              <a:off x="1285852" y="1500175"/>
              <a:ext cx="3286148" cy="3786212"/>
              <a:chOff x="2208994" y="1940321"/>
              <a:chExt cx="2169901" cy="2150003"/>
            </a:xfrm>
          </p:grpSpPr>
          <p:sp>
            <p:nvSpPr>
              <p:cNvPr id="13" name="AutoShape 13"/>
              <p:cNvSpPr>
                <a:spLocks noChangeArrowheads="1"/>
              </p:cNvSpPr>
              <p:nvPr/>
            </p:nvSpPr>
            <p:spPr bwMode="gray">
              <a:xfrm>
                <a:off x="2208994" y="2161181"/>
                <a:ext cx="2169901" cy="1929143"/>
              </a:xfrm>
              <a:prstGeom prst="roundRect">
                <a:avLst>
                  <a:gd name="adj" fmla="val 4639"/>
                </a:avLst>
              </a:prstGeom>
              <a:gradFill rotWithShape="1">
                <a:gsLst>
                  <a:gs pos="0">
                    <a:srgbClr val="FDFDFD"/>
                  </a:gs>
                  <a:gs pos="100000">
                    <a:srgbClr val="D7D7D7"/>
                  </a:gs>
                </a:gsLst>
                <a:lin ang="5400000" scaled="1"/>
              </a:gradFill>
              <a:ln w="19050">
                <a:solidFill>
                  <a:srgbClr val="C0C0C0"/>
                </a:solidFill>
                <a:round/>
              </a:ln>
              <a:effectLst>
                <a:outerShdw dist="53882" dir="2700000" algn="ctr" rotWithShape="0">
                  <a:srgbClr val="292929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4" name="AutoShape 14"/>
              <p:cNvSpPr>
                <a:spLocks noChangeArrowheads="1"/>
              </p:cNvSpPr>
              <p:nvPr/>
            </p:nvSpPr>
            <p:spPr bwMode="ltGray">
              <a:xfrm>
                <a:off x="2303338" y="1940321"/>
                <a:ext cx="2024565" cy="365095"/>
              </a:xfrm>
              <a:prstGeom prst="roundRect">
                <a:avLst>
                  <a:gd name="adj" fmla="val 16667"/>
                </a:avLst>
              </a:prstGeom>
              <a:solidFill>
                <a:srgbClr val="00B0F0"/>
              </a:solidFill>
              <a:ln w="38100" algn="ctr">
                <a:noFill/>
                <a:round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C1E062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5" name="Rectangle 12"/>
              <p:cNvSpPr>
                <a:spLocks noChangeArrowheads="1"/>
              </p:cNvSpPr>
              <p:nvPr/>
            </p:nvSpPr>
            <p:spPr bwMode="black">
              <a:xfrm>
                <a:off x="2348412" y="1962857"/>
                <a:ext cx="1790430" cy="313416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+mj-ea"/>
                    <a:ea typeface="+mj-ea"/>
                    <a:cs typeface="Arial" panose="020B0604020202020204" pitchFamily="34" charset="0"/>
                  </a:rPr>
                  <a:t>分 析</a:t>
                </a:r>
                <a:endParaRPr kumimoji="0" lang="en-US" altLang="zh-CN" sz="21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1400153" y="2290979"/>
              <a:ext cx="3171847" cy="37120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它的个位数字是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1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或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2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，万位数字是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4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或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8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， 千位数字是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2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或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4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；百位上的数字是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4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或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8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；由题意得：十位上的数字是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4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＋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1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＝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5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或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2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＋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8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＝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10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（舍去）。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732763" y="1339688"/>
            <a:ext cx="2465025" cy="2983655"/>
            <a:chOff x="1285852" y="1500173"/>
            <a:chExt cx="3286148" cy="3977537"/>
          </a:xfrm>
        </p:grpSpPr>
        <p:grpSp>
          <p:nvGrpSpPr>
            <p:cNvPr id="27652" name="组合 24"/>
            <p:cNvGrpSpPr/>
            <p:nvPr/>
          </p:nvGrpSpPr>
          <p:grpSpPr>
            <a:xfrm>
              <a:off x="1285852" y="1500173"/>
              <a:ext cx="3286148" cy="3786212"/>
              <a:chOff x="2208994" y="1940321"/>
              <a:chExt cx="2169901" cy="2150003"/>
            </a:xfrm>
          </p:grpSpPr>
          <p:sp>
            <p:nvSpPr>
              <p:cNvPr id="20" name="AutoShape 13"/>
              <p:cNvSpPr>
                <a:spLocks noChangeArrowheads="1"/>
              </p:cNvSpPr>
              <p:nvPr/>
            </p:nvSpPr>
            <p:spPr bwMode="gray">
              <a:xfrm>
                <a:off x="2208994" y="2161181"/>
                <a:ext cx="2169901" cy="1929143"/>
              </a:xfrm>
              <a:prstGeom prst="roundRect">
                <a:avLst>
                  <a:gd name="adj" fmla="val 4639"/>
                </a:avLst>
              </a:prstGeom>
              <a:gradFill rotWithShape="1">
                <a:gsLst>
                  <a:gs pos="0">
                    <a:srgbClr val="FDFDFD"/>
                  </a:gs>
                  <a:gs pos="100000">
                    <a:srgbClr val="D7D7D7"/>
                  </a:gs>
                </a:gsLst>
                <a:lin ang="5400000" scaled="1"/>
              </a:gradFill>
              <a:ln w="19050">
                <a:solidFill>
                  <a:srgbClr val="C0C0C0"/>
                </a:solidFill>
                <a:round/>
              </a:ln>
              <a:effectLst>
                <a:outerShdw dist="53882" dir="2700000" algn="ctr" rotWithShape="0">
                  <a:srgbClr val="292929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21" name="AutoShape 14"/>
              <p:cNvSpPr>
                <a:spLocks noChangeArrowheads="1"/>
              </p:cNvSpPr>
              <p:nvPr/>
            </p:nvSpPr>
            <p:spPr bwMode="ltGray">
              <a:xfrm>
                <a:off x="2303338" y="1940321"/>
                <a:ext cx="2024565" cy="365095"/>
              </a:xfrm>
              <a:prstGeom prst="roundRect">
                <a:avLst>
                  <a:gd name="adj" fmla="val 16667"/>
                </a:avLst>
              </a:prstGeom>
              <a:solidFill>
                <a:srgbClr val="00B0F0"/>
              </a:solidFill>
              <a:ln w="38100" algn="ctr">
                <a:noFill/>
                <a:round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C1E062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22" name="Rectangle 12"/>
              <p:cNvSpPr>
                <a:spLocks noChangeArrowheads="1"/>
              </p:cNvSpPr>
              <p:nvPr/>
            </p:nvSpPr>
            <p:spPr bwMode="black">
              <a:xfrm>
                <a:off x="2415501" y="1962857"/>
                <a:ext cx="1791479" cy="313416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1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+mj-ea"/>
                    <a:ea typeface="+mj-ea"/>
                    <a:cs typeface="Arial" panose="020B0604020202020204" pitchFamily="34" charset="0"/>
                  </a:rPr>
                  <a:t>答 案</a:t>
                </a:r>
                <a:endParaRPr kumimoji="0" lang="en-US" altLang="zh-CN" sz="2100" b="1" i="0" u="none" strike="noStrike" kern="120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1598591" y="2278695"/>
              <a:ext cx="2928957" cy="319901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这个五位数万位上是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4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，千位上的数字是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2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，百位上的数字是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4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，十位上的数字是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5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，个位上是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1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，这个五位数是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42451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。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817603" y="945522"/>
            <a:ext cx="5525466" cy="3484245"/>
            <a:chOff x="857224" y="1571612"/>
            <a:chExt cx="7500990" cy="4717625"/>
          </a:xfrm>
        </p:grpSpPr>
        <p:sp>
          <p:nvSpPr>
            <p:cNvPr id="33" name="矩形 32"/>
            <p:cNvSpPr/>
            <p:nvPr/>
          </p:nvSpPr>
          <p:spPr bwMode="auto">
            <a:xfrm>
              <a:off x="2171513" y="3893430"/>
              <a:ext cx="4777032" cy="68610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800" b="0" i="0" u="none" strike="noStrike" kern="0" cap="none" spc="0" normalizeH="0" baseline="0" noProof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9" name="Text Box 5"/>
            <p:cNvSpPr txBox="1">
              <a:spLocks noChangeArrowheads="1"/>
            </p:cNvSpPr>
            <p:nvPr/>
          </p:nvSpPr>
          <p:spPr bwMode="auto">
            <a:xfrm>
              <a:off x="857224" y="1571612"/>
              <a:ext cx="7500990" cy="47176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lnSpc>
                  <a:spcPct val="150000"/>
                </a:lnSpc>
                <a:buClrTx/>
                <a:buSzTx/>
                <a:buFontTx/>
                <a:buNone/>
                <a:defRPr/>
              </a:pPr>
              <a:r>
                <a:rPr kumimoji="0" lang="en-US" altLang="zh-CN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rPr>
                <a:t>1.</a:t>
              </a:r>
              <a:r>
                <a:rPr kumimoji="0" lang="zh-CN" altLang="en-US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rPr>
                <a:t>从个位起，第（   ）位是万位，第（   ）位是十万位。</a:t>
              </a:r>
              <a:endParaRPr kumimoji="0" lang="en-US" altLang="zh-CN" sz="2100" b="1" kern="1200" cap="none" spc="0" normalizeH="0" baseline="0" noProof="0" dirty="0">
                <a:solidFill>
                  <a:schemeClr val="accent4"/>
                </a:solidFill>
                <a:latin typeface="+mj-ea"/>
                <a:ea typeface="+mj-ea"/>
                <a:cs typeface="+mn-cs"/>
              </a:endParaRPr>
            </a:p>
            <a:p>
              <a:pPr marR="0" defTabSz="914400" eaLnBrk="1" hangingPunct="1">
                <a:lnSpc>
                  <a:spcPct val="150000"/>
                </a:lnSpc>
                <a:buClrTx/>
                <a:buSzTx/>
                <a:buFontTx/>
                <a:buNone/>
                <a:defRPr/>
              </a:pPr>
              <a:r>
                <a:rPr kumimoji="0" lang="en-US" altLang="zh-CN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rPr>
                <a:t>2.</a:t>
              </a:r>
              <a:r>
                <a:rPr kumimoji="0" lang="zh-CN" altLang="en-US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rPr>
                <a:t>十万有（   ）个万，（   ）个千是一万。</a:t>
              </a:r>
              <a:endParaRPr kumimoji="0" lang="en-US" altLang="zh-CN" sz="2100" b="1" kern="1200" cap="none" spc="0" normalizeH="0" baseline="0" noProof="0" dirty="0">
                <a:solidFill>
                  <a:schemeClr val="accent4"/>
                </a:solidFill>
                <a:latin typeface="+mj-ea"/>
                <a:ea typeface="+mj-ea"/>
                <a:cs typeface="+mn-cs"/>
              </a:endParaRPr>
            </a:p>
            <a:p>
              <a:pPr marR="0" defTabSz="914400" eaLnBrk="1" hangingPunct="1">
                <a:lnSpc>
                  <a:spcPct val="150000"/>
                </a:lnSpc>
                <a:buClrTx/>
                <a:buSzTx/>
                <a:buFontTx/>
                <a:buNone/>
                <a:defRPr/>
              </a:pPr>
              <a:r>
                <a:rPr kumimoji="0" lang="en-US" altLang="zh-CN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rPr>
                <a:t>3.</a:t>
              </a:r>
              <a:r>
                <a:rPr kumimoji="0" lang="zh-CN" altLang="en-US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rPr>
                <a:t>万位的计数单位是（   ），十万位的计数单位是（     ）。</a:t>
              </a:r>
              <a:endParaRPr kumimoji="0" lang="en-US" altLang="zh-CN" sz="2100" b="1" kern="1200" cap="none" spc="0" normalizeH="0" baseline="0" noProof="0" dirty="0">
                <a:solidFill>
                  <a:schemeClr val="accent4"/>
                </a:solidFill>
                <a:latin typeface="+mj-ea"/>
                <a:ea typeface="+mj-ea"/>
                <a:cs typeface="+mn-cs"/>
              </a:endParaRPr>
            </a:p>
            <a:p>
              <a:pPr marR="0" defTabSz="914400" eaLnBrk="1" hangingPunct="1">
                <a:lnSpc>
                  <a:spcPct val="150000"/>
                </a:lnSpc>
                <a:buClrTx/>
                <a:buSzTx/>
                <a:buFontTx/>
                <a:buNone/>
                <a:defRPr/>
              </a:pPr>
              <a:r>
                <a:rPr kumimoji="0" lang="en-US" altLang="zh-CN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rPr>
                <a:t>4.</a:t>
              </a:r>
              <a:r>
                <a:rPr kumimoji="0" lang="zh-CN" altLang="en-US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rPr>
                <a:t>一个数由</a:t>
              </a:r>
              <a:r>
                <a:rPr kumimoji="0" lang="en-US" altLang="zh-CN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rPr>
                <a:t>5</a:t>
              </a:r>
              <a:r>
                <a:rPr kumimoji="0" lang="zh-CN" altLang="en-US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rPr>
                <a:t>个</a:t>
              </a:r>
              <a:r>
                <a:rPr kumimoji="0" lang="en-US" altLang="zh-CN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rPr>
                <a:t>9</a:t>
              </a:r>
              <a:r>
                <a:rPr kumimoji="0" lang="zh-CN" altLang="en-US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rPr>
                <a:t>组成，它的最高位是（    ）位，加上</a:t>
              </a:r>
              <a:r>
                <a:rPr kumimoji="0" lang="en-US" altLang="zh-CN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rPr>
                <a:t>1</a:t>
              </a:r>
              <a:r>
                <a:rPr kumimoji="0" lang="zh-CN" altLang="en-US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rPr>
                <a:t>就是（       ）。</a:t>
              </a:r>
              <a:endParaRPr kumimoji="0" lang="zh-CN" altLang="en-US" sz="2100" b="1" kern="1200" cap="none" spc="0" normalizeH="0" baseline="0" noProof="0" dirty="0">
                <a:solidFill>
                  <a:schemeClr val="accent4"/>
                </a:solidFill>
                <a:latin typeface="+mj-ea"/>
                <a:ea typeface="+mj-ea"/>
                <a:cs typeface="+mn-cs"/>
              </a:endParaRPr>
            </a:p>
          </p:txBody>
        </p:sp>
      </p:grp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4143300" y="945522"/>
            <a:ext cx="428700" cy="575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en-US" altLang="zh-CN" sz="21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5</a:t>
            </a:r>
            <a:endParaRPr kumimoji="0" lang="zh-CN" altLang="en-US" sz="2100" b="1" kern="1200" cap="none" spc="0" normalizeH="0" baseline="0" noProof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48" name="Text Box 5"/>
          <p:cNvSpPr txBox="1">
            <a:spLocks noChangeArrowheads="1"/>
          </p:cNvSpPr>
          <p:nvPr/>
        </p:nvSpPr>
        <p:spPr bwMode="auto">
          <a:xfrm>
            <a:off x="6682157" y="945522"/>
            <a:ext cx="428700" cy="575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en-US" altLang="zh-CN" sz="21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6</a:t>
            </a:r>
            <a:endParaRPr kumimoji="0" lang="zh-CN" altLang="en-US" sz="2100" b="1" kern="1200" cap="none" spc="0" normalizeH="0" baseline="0" noProof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49" name="Text Box 5"/>
          <p:cNvSpPr txBox="1">
            <a:spLocks noChangeArrowheads="1"/>
          </p:cNvSpPr>
          <p:nvPr/>
        </p:nvSpPr>
        <p:spPr bwMode="auto">
          <a:xfrm>
            <a:off x="3226358" y="1910097"/>
            <a:ext cx="643050" cy="575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en-US" altLang="zh-CN" sz="21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10</a:t>
            </a:r>
            <a:endParaRPr kumimoji="0" lang="zh-CN" altLang="en-US" sz="2100" b="1" kern="1200" cap="none" spc="0" normalizeH="0" baseline="0" noProof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50" name="Text Box 5"/>
          <p:cNvSpPr txBox="1">
            <a:spLocks noChangeArrowheads="1"/>
          </p:cNvSpPr>
          <p:nvPr/>
        </p:nvSpPr>
        <p:spPr bwMode="auto">
          <a:xfrm>
            <a:off x="4955448" y="1910097"/>
            <a:ext cx="643050" cy="575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en-US" altLang="zh-CN" sz="21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10</a:t>
            </a:r>
            <a:endParaRPr kumimoji="0" lang="zh-CN" altLang="en-US" sz="2100" b="1" kern="1200" cap="none" spc="0" normalizeH="0" baseline="0" noProof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4576763" y="2392384"/>
            <a:ext cx="643050" cy="575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21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万</a:t>
            </a:r>
            <a:endParaRPr kumimoji="0" lang="zh-CN" altLang="en-US" sz="2100" b="1" kern="1200" cap="none" spc="0" normalizeH="0" baseline="0" noProof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52" name="Text Box 5"/>
          <p:cNvSpPr txBox="1">
            <a:spLocks noChangeArrowheads="1"/>
          </p:cNvSpPr>
          <p:nvPr/>
        </p:nvSpPr>
        <p:spPr bwMode="auto">
          <a:xfrm>
            <a:off x="2959612" y="2874672"/>
            <a:ext cx="964575" cy="575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21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十万</a:t>
            </a:r>
            <a:endParaRPr kumimoji="0" lang="zh-CN" altLang="en-US" sz="2100" b="1" kern="1200" cap="none" spc="0" normalizeH="0" baseline="0" noProof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53" name="Text Box 5"/>
          <p:cNvSpPr txBox="1">
            <a:spLocks noChangeArrowheads="1"/>
          </p:cNvSpPr>
          <p:nvPr/>
        </p:nvSpPr>
        <p:spPr bwMode="auto">
          <a:xfrm>
            <a:off x="6521394" y="3356959"/>
            <a:ext cx="643050" cy="575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21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万</a:t>
            </a:r>
            <a:endParaRPr kumimoji="0" lang="zh-CN" altLang="en-US" sz="2100" b="1" kern="1200" cap="none" spc="0" normalizeH="0" baseline="0" noProof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54" name="Text Box 5"/>
          <p:cNvSpPr txBox="1">
            <a:spLocks noChangeArrowheads="1"/>
          </p:cNvSpPr>
          <p:nvPr/>
        </p:nvSpPr>
        <p:spPr bwMode="auto">
          <a:xfrm>
            <a:off x="3881317" y="3814239"/>
            <a:ext cx="1393275" cy="575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en-US" altLang="zh-CN" sz="21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100000</a:t>
            </a:r>
            <a:endParaRPr kumimoji="0" lang="zh-CN" altLang="en-US" sz="2100" b="1" kern="1200" cap="none" spc="0" normalizeH="0" baseline="0" noProof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组合 77"/>
          <p:cNvGrpSpPr/>
          <p:nvPr/>
        </p:nvGrpSpPr>
        <p:grpSpPr>
          <a:xfrm>
            <a:off x="2642850" y="1178925"/>
            <a:ext cx="3942849" cy="2569547"/>
            <a:chOff x="1857356" y="1714488"/>
            <a:chExt cx="5256213" cy="3425038"/>
          </a:xfrm>
        </p:grpSpPr>
        <p:grpSp>
          <p:nvGrpSpPr>
            <p:cNvPr id="29713" name="组合 4"/>
            <p:cNvGrpSpPr/>
            <p:nvPr/>
          </p:nvGrpSpPr>
          <p:grpSpPr>
            <a:xfrm>
              <a:off x="1857356" y="1714488"/>
              <a:ext cx="5256213" cy="3425038"/>
              <a:chOff x="1912938" y="1544648"/>
              <a:chExt cx="5256213" cy="4327198"/>
            </a:xfrm>
          </p:grpSpPr>
          <p:sp>
            <p:nvSpPr>
              <p:cNvPr id="6" name="Rectangle 2"/>
              <p:cNvSpPr>
                <a:spLocks noChangeArrowheads="1"/>
              </p:cNvSpPr>
              <p:nvPr/>
            </p:nvSpPr>
            <p:spPr bwMode="auto">
              <a:xfrm>
                <a:off x="1912938" y="4713181"/>
                <a:ext cx="5256213" cy="107289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5513388" y="4929765"/>
                <a:ext cx="550237" cy="62022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j-ea"/>
                    <a:ea typeface="+mj-ea"/>
                    <a:cs typeface="+mn-cs"/>
                  </a:rPr>
                  <a:t>十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643438" y="4929765"/>
                <a:ext cx="664517" cy="62022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j-ea"/>
                    <a:ea typeface="+mj-ea"/>
                    <a:cs typeface="+mn-cs"/>
                  </a:rPr>
                  <a:t> </a:t>
                </a: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j-ea"/>
                    <a:ea typeface="+mj-ea"/>
                    <a:cs typeface="+mn-cs"/>
                  </a:rPr>
                  <a:t>百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3857626" y="4929765"/>
                <a:ext cx="550237" cy="62022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j-ea"/>
                    <a:ea typeface="+mj-ea"/>
                    <a:cs typeface="+mn-cs"/>
                  </a:rPr>
                  <a:t>千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2" name="Rectangle 8"/>
              <p:cNvSpPr>
                <a:spLocks noChangeArrowheads="1"/>
              </p:cNvSpPr>
              <p:nvPr/>
            </p:nvSpPr>
            <p:spPr bwMode="auto">
              <a:xfrm>
                <a:off x="3065463" y="4929765"/>
                <a:ext cx="539750" cy="62022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j-ea"/>
                    <a:ea typeface="+mj-ea"/>
                    <a:cs typeface="+mn-cs"/>
                  </a:rPr>
                  <a:t>万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3" name="Rectangle 9"/>
              <p:cNvSpPr>
                <a:spLocks noChangeArrowheads="1"/>
              </p:cNvSpPr>
              <p:nvPr/>
            </p:nvSpPr>
            <p:spPr bwMode="auto">
              <a:xfrm>
                <a:off x="2214563" y="4785376"/>
                <a:ext cx="550237" cy="108647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j-ea"/>
                    <a:ea typeface="+mj-ea"/>
                    <a:cs typeface="+mn-cs"/>
                  </a:rPr>
                  <a:t>十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j-ea"/>
                    <a:ea typeface="+mj-ea"/>
                    <a:cs typeface="+mn-cs"/>
                  </a:rPr>
                  <a:t>万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4" name="Line 10"/>
              <p:cNvSpPr>
                <a:spLocks noChangeShapeType="1"/>
              </p:cNvSpPr>
              <p:nvPr/>
            </p:nvSpPr>
            <p:spPr bwMode="auto">
              <a:xfrm>
                <a:off x="3303588" y="1544648"/>
                <a:ext cx="28575" cy="316853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5" name="Line 11"/>
              <p:cNvSpPr>
                <a:spLocks noChangeShapeType="1"/>
              </p:cNvSpPr>
              <p:nvPr/>
            </p:nvSpPr>
            <p:spPr bwMode="auto">
              <a:xfrm flipH="1">
                <a:off x="2489201" y="1544648"/>
                <a:ext cx="0" cy="316853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6" name="Line 13"/>
              <p:cNvSpPr>
                <a:spLocks noChangeShapeType="1"/>
              </p:cNvSpPr>
              <p:nvPr/>
            </p:nvSpPr>
            <p:spPr bwMode="auto">
              <a:xfrm flipH="1">
                <a:off x="4148138" y="1544648"/>
                <a:ext cx="0" cy="316853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7" name="Line 14"/>
              <p:cNvSpPr>
                <a:spLocks noChangeShapeType="1"/>
              </p:cNvSpPr>
              <p:nvPr/>
            </p:nvSpPr>
            <p:spPr bwMode="auto">
              <a:xfrm flipH="1">
                <a:off x="4962526" y="1544648"/>
                <a:ext cx="0" cy="316853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8" name="Line 15"/>
              <p:cNvSpPr>
                <a:spLocks noChangeShapeType="1"/>
              </p:cNvSpPr>
              <p:nvPr/>
            </p:nvSpPr>
            <p:spPr bwMode="auto">
              <a:xfrm flipH="1">
                <a:off x="5778501" y="1544648"/>
                <a:ext cx="0" cy="316853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9" name="Line 16"/>
              <p:cNvSpPr>
                <a:spLocks noChangeShapeType="1"/>
              </p:cNvSpPr>
              <p:nvPr/>
            </p:nvSpPr>
            <p:spPr bwMode="auto">
              <a:xfrm flipH="1">
                <a:off x="6594476" y="1544648"/>
                <a:ext cx="0" cy="316853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20" name="Rectangle 4"/>
              <p:cNvSpPr>
                <a:spLocks noChangeArrowheads="1"/>
              </p:cNvSpPr>
              <p:nvPr/>
            </p:nvSpPr>
            <p:spPr bwMode="auto">
              <a:xfrm>
                <a:off x="6305551" y="4929765"/>
                <a:ext cx="550237" cy="62022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j-ea"/>
                    <a:ea typeface="+mj-ea"/>
                    <a:cs typeface="+mn-cs"/>
                  </a:rPr>
                  <a:t>个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grpSp>
          <p:nvGrpSpPr>
            <p:cNvPr id="29714" name="组合 20"/>
            <p:cNvGrpSpPr/>
            <p:nvPr/>
          </p:nvGrpSpPr>
          <p:grpSpPr>
            <a:xfrm>
              <a:off x="2214546" y="1928802"/>
              <a:ext cx="503238" cy="2295525"/>
              <a:chOff x="3065463" y="2419360"/>
              <a:chExt cx="503238" cy="2295525"/>
            </a:xfrm>
          </p:grpSpPr>
          <p:sp>
            <p:nvSpPr>
              <p:cNvPr id="22" name="Oval 12"/>
              <p:cNvSpPr>
                <a:spLocks noChangeArrowheads="1"/>
              </p:cNvSpPr>
              <p:nvPr/>
            </p:nvSpPr>
            <p:spPr bwMode="auto">
              <a:xfrm>
                <a:off x="3065461" y="4425683"/>
                <a:ext cx="503237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23" name="Oval 18"/>
              <p:cNvSpPr>
                <a:spLocks noChangeArrowheads="1"/>
              </p:cNvSpPr>
              <p:nvPr/>
            </p:nvSpPr>
            <p:spPr bwMode="auto">
              <a:xfrm>
                <a:off x="3065461" y="4146318"/>
                <a:ext cx="503237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24" name="Oval 19"/>
              <p:cNvSpPr>
                <a:spLocks noChangeArrowheads="1"/>
              </p:cNvSpPr>
              <p:nvPr/>
            </p:nvSpPr>
            <p:spPr bwMode="auto">
              <a:xfrm>
                <a:off x="3065461" y="3857428"/>
                <a:ext cx="503237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25" name="Oval 20"/>
              <p:cNvSpPr>
                <a:spLocks noChangeArrowheads="1"/>
              </p:cNvSpPr>
              <p:nvPr/>
            </p:nvSpPr>
            <p:spPr bwMode="auto">
              <a:xfrm>
                <a:off x="3065461" y="3570126"/>
                <a:ext cx="503237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26" name="Oval 21"/>
              <p:cNvSpPr>
                <a:spLocks noChangeArrowheads="1"/>
              </p:cNvSpPr>
              <p:nvPr/>
            </p:nvSpPr>
            <p:spPr bwMode="auto">
              <a:xfrm>
                <a:off x="3065461" y="3281237"/>
                <a:ext cx="503237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27" name="Oval 22"/>
              <p:cNvSpPr>
                <a:spLocks noChangeArrowheads="1"/>
              </p:cNvSpPr>
              <p:nvPr/>
            </p:nvSpPr>
            <p:spPr bwMode="auto">
              <a:xfrm>
                <a:off x="3065461" y="2993936"/>
                <a:ext cx="503237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28" name="Oval 23"/>
              <p:cNvSpPr>
                <a:spLocks noChangeArrowheads="1"/>
              </p:cNvSpPr>
              <p:nvPr/>
            </p:nvSpPr>
            <p:spPr bwMode="auto">
              <a:xfrm>
                <a:off x="3065461" y="2706633"/>
                <a:ext cx="503237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29" name="Oval 24"/>
              <p:cNvSpPr>
                <a:spLocks noChangeArrowheads="1"/>
              </p:cNvSpPr>
              <p:nvPr/>
            </p:nvSpPr>
            <p:spPr bwMode="auto">
              <a:xfrm>
                <a:off x="3065461" y="2419332"/>
                <a:ext cx="503237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grpSp>
          <p:nvGrpSpPr>
            <p:cNvPr id="29715" name="组合 30"/>
            <p:cNvGrpSpPr/>
            <p:nvPr/>
          </p:nvGrpSpPr>
          <p:grpSpPr>
            <a:xfrm>
              <a:off x="3000364" y="1928802"/>
              <a:ext cx="503238" cy="2295525"/>
              <a:chOff x="3065463" y="2419360"/>
              <a:chExt cx="503238" cy="2295525"/>
            </a:xfrm>
          </p:grpSpPr>
          <p:sp>
            <p:nvSpPr>
              <p:cNvPr id="32" name="Oval 12"/>
              <p:cNvSpPr>
                <a:spLocks noChangeArrowheads="1"/>
              </p:cNvSpPr>
              <p:nvPr/>
            </p:nvSpPr>
            <p:spPr bwMode="auto">
              <a:xfrm>
                <a:off x="3065455" y="4425683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33" name="Oval 18"/>
              <p:cNvSpPr>
                <a:spLocks noChangeArrowheads="1"/>
              </p:cNvSpPr>
              <p:nvPr/>
            </p:nvSpPr>
            <p:spPr bwMode="auto">
              <a:xfrm>
                <a:off x="3065455" y="4146318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34" name="Oval 19"/>
              <p:cNvSpPr>
                <a:spLocks noChangeArrowheads="1"/>
              </p:cNvSpPr>
              <p:nvPr/>
            </p:nvSpPr>
            <p:spPr bwMode="auto">
              <a:xfrm>
                <a:off x="3065455" y="3857428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35" name="Oval 20"/>
              <p:cNvSpPr>
                <a:spLocks noChangeArrowheads="1"/>
              </p:cNvSpPr>
              <p:nvPr/>
            </p:nvSpPr>
            <p:spPr bwMode="auto">
              <a:xfrm>
                <a:off x="3065455" y="3570126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36" name="Oval 21"/>
              <p:cNvSpPr>
                <a:spLocks noChangeArrowheads="1"/>
              </p:cNvSpPr>
              <p:nvPr/>
            </p:nvSpPr>
            <p:spPr bwMode="auto">
              <a:xfrm>
                <a:off x="3065455" y="3281237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37" name="Oval 22"/>
              <p:cNvSpPr>
                <a:spLocks noChangeArrowheads="1"/>
              </p:cNvSpPr>
              <p:nvPr/>
            </p:nvSpPr>
            <p:spPr bwMode="auto">
              <a:xfrm>
                <a:off x="3065455" y="2993936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38" name="Oval 23"/>
              <p:cNvSpPr>
                <a:spLocks noChangeArrowheads="1"/>
              </p:cNvSpPr>
              <p:nvPr/>
            </p:nvSpPr>
            <p:spPr bwMode="auto">
              <a:xfrm>
                <a:off x="3065455" y="2706633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39" name="Oval 24"/>
              <p:cNvSpPr>
                <a:spLocks noChangeArrowheads="1"/>
              </p:cNvSpPr>
              <p:nvPr/>
            </p:nvSpPr>
            <p:spPr bwMode="auto">
              <a:xfrm>
                <a:off x="3065455" y="2419332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grpSp>
          <p:nvGrpSpPr>
            <p:cNvPr id="29716" name="组合 39"/>
            <p:cNvGrpSpPr/>
            <p:nvPr/>
          </p:nvGrpSpPr>
          <p:grpSpPr>
            <a:xfrm>
              <a:off x="3857620" y="1928802"/>
              <a:ext cx="503238" cy="2295525"/>
              <a:chOff x="3065463" y="2419360"/>
              <a:chExt cx="503238" cy="2295525"/>
            </a:xfrm>
          </p:grpSpPr>
          <p:sp>
            <p:nvSpPr>
              <p:cNvPr id="41" name="Oval 12"/>
              <p:cNvSpPr>
                <a:spLocks noChangeArrowheads="1"/>
              </p:cNvSpPr>
              <p:nvPr/>
            </p:nvSpPr>
            <p:spPr bwMode="auto">
              <a:xfrm>
                <a:off x="3065449" y="4425683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42" name="Oval 18"/>
              <p:cNvSpPr>
                <a:spLocks noChangeArrowheads="1"/>
              </p:cNvSpPr>
              <p:nvPr/>
            </p:nvSpPr>
            <p:spPr bwMode="auto">
              <a:xfrm>
                <a:off x="3065449" y="4146318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43" name="Oval 19"/>
              <p:cNvSpPr>
                <a:spLocks noChangeArrowheads="1"/>
              </p:cNvSpPr>
              <p:nvPr/>
            </p:nvSpPr>
            <p:spPr bwMode="auto">
              <a:xfrm>
                <a:off x="3065449" y="3857428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44" name="Oval 20"/>
              <p:cNvSpPr>
                <a:spLocks noChangeArrowheads="1"/>
              </p:cNvSpPr>
              <p:nvPr/>
            </p:nvSpPr>
            <p:spPr bwMode="auto">
              <a:xfrm>
                <a:off x="3065449" y="3570126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45" name="Oval 21"/>
              <p:cNvSpPr>
                <a:spLocks noChangeArrowheads="1"/>
              </p:cNvSpPr>
              <p:nvPr/>
            </p:nvSpPr>
            <p:spPr bwMode="auto">
              <a:xfrm>
                <a:off x="3065449" y="3281237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46" name="Oval 22"/>
              <p:cNvSpPr>
                <a:spLocks noChangeArrowheads="1"/>
              </p:cNvSpPr>
              <p:nvPr/>
            </p:nvSpPr>
            <p:spPr bwMode="auto">
              <a:xfrm>
                <a:off x="3065449" y="2993936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47" name="Oval 23"/>
              <p:cNvSpPr>
                <a:spLocks noChangeArrowheads="1"/>
              </p:cNvSpPr>
              <p:nvPr/>
            </p:nvSpPr>
            <p:spPr bwMode="auto">
              <a:xfrm>
                <a:off x="3065449" y="2706633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48" name="Oval 24"/>
              <p:cNvSpPr>
                <a:spLocks noChangeArrowheads="1"/>
              </p:cNvSpPr>
              <p:nvPr/>
            </p:nvSpPr>
            <p:spPr bwMode="auto">
              <a:xfrm>
                <a:off x="3065449" y="2419332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grpSp>
          <p:nvGrpSpPr>
            <p:cNvPr id="29717" name="组合 48"/>
            <p:cNvGrpSpPr/>
            <p:nvPr/>
          </p:nvGrpSpPr>
          <p:grpSpPr>
            <a:xfrm>
              <a:off x="4643438" y="1928802"/>
              <a:ext cx="503238" cy="2295525"/>
              <a:chOff x="3065463" y="2419360"/>
              <a:chExt cx="503238" cy="2295525"/>
            </a:xfrm>
          </p:grpSpPr>
          <p:sp>
            <p:nvSpPr>
              <p:cNvPr id="50" name="Oval 12"/>
              <p:cNvSpPr>
                <a:spLocks noChangeArrowheads="1"/>
              </p:cNvSpPr>
              <p:nvPr/>
            </p:nvSpPr>
            <p:spPr bwMode="auto">
              <a:xfrm>
                <a:off x="3065444" y="4425683"/>
                <a:ext cx="503237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51" name="Oval 18"/>
              <p:cNvSpPr>
                <a:spLocks noChangeArrowheads="1"/>
              </p:cNvSpPr>
              <p:nvPr/>
            </p:nvSpPr>
            <p:spPr bwMode="auto">
              <a:xfrm>
                <a:off x="3065444" y="4146318"/>
                <a:ext cx="503237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52" name="Oval 19"/>
              <p:cNvSpPr>
                <a:spLocks noChangeArrowheads="1"/>
              </p:cNvSpPr>
              <p:nvPr/>
            </p:nvSpPr>
            <p:spPr bwMode="auto">
              <a:xfrm>
                <a:off x="3065444" y="3857428"/>
                <a:ext cx="503237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53" name="Oval 20"/>
              <p:cNvSpPr>
                <a:spLocks noChangeArrowheads="1"/>
              </p:cNvSpPr>
              <p:nvPr/>
            </p:nvSpPr>
            <p:spPr bwMode="auto">
              <a:xfrm>
                <a:off x="3065444" y="3570126"/>
                <a:ext cx="503237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54" name="Oval 21"/>
              <p:cNvSpPr>
                <a:spLocks noChangeArrowheads="1"/>
              </p:cNvSpPr>
              <p:nvPr/>
            </p:nvSpPr>
            <p:spPr bwMode="auto">
              <a:xfrm>
                <a:off x="3065444" y="3281237"/>
                <a:ext cx="503237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55" name="Oval 22"/>
              <p:cNvSpPr>
                <a:spLocks noChangeArrowheads="1"/>
              </p:cNvSpPr>
              <p:nvPr/>
            </p:nvSpPr>
            <p:spPr bwMode="auto">
              <a:xfrm>
                <a:off x="3065444" y="2993936"/>
                <a:ext cx="503237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56" name="Oval 23"/>
              <p:cNvSpPr>
                <a:spLocks noChangeArrowheads="1"/>
              </p:cNvSpPr>
              <p:nvPr/>
            </p:nvSpPr>
            <p:spPr bwMode="auto">
              <a:xfrm>
                <a:off x="3065444" y="2706633"/>
                <a:ext cx="503237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57" name="Oval 24"/>
              <p:cNvSpPr>
                <a:spLocks noChangeArrowheads="1"/>
              </p:cNvSpPr>
              <p:nvPr/>
            </p:nvSpPr>
            <p:spPr bwMode="auto">
              <a:xfrm>
                <a:off x="3065444" y="2419332"/>
                <a:ext cx="503237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grpSp>
          <p:nvGrpSpPr>
            <p:cNvPr id="29718" name="组合 57"/>
            <p:cNvGrpSpPr/>
            <p:nvPr/>
          </p:nvGrpSpPr>
          <p:grpSpPr>
            <a:xfrm>
              <a:off x="5429256" y="1928802"/>
              <a:ext cx="503238" cy="2295525"/>
              <a:chOff x="3065463" y="2419360"/>
              <a:chExt cx="503238" cy="2295525"/>
            </a:xfrm>
          </p:grpSpPr>
          <p:sp>
            <p:nvSpPr>
              <p:cNvPr id="59" name="Oval 12"/>
              <p:cNvSpPr>
                <a:spLocks noChangeArrowheads="1"/>
              </p:cNvSpPr>
              <p:nvPr/>
            </p:nvSpPr>
            <p:spPr bwMode="auto">
              <a:xfrm>
                <a:off x="3065438" y="4425683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60" name="Oval 18"/>
              <p:cNvSpPr>
                <a:spLocks noChangeArrowheads="1"/>
              </p:cNvSpPr>
              <p:nvPr/>
            </p:nvSpPr>
            <p:spPr bwMode="auto">
              <a:xfrm>
                <a:off x="3065438" y="4146318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61" name="Oval 19"/>
              <p:cNvSpPr>
                <a:spLocks noChangeArrowheads="1"/>
              </p:cNvSpPr>
              <p:nvPr/>
            </p:nvSpPr>
            <p:spPr bwMode="auto">
              <a:xfrm>
                <a:off x="3065438" y="3857428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62" name="Oval 20"/>
              <p:cNvSpPr>
                <a:spLocks noChangeArrowheads="1"/>
              </p:cNvSpPr>
              <p:nvPr/>
            </p:nvSpPr>
            <p:spPr bwMode="auto">
              <a:xfrm>
                <a:off x="3065438" y="3570126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63" name="Oval 21"/>
              <p:cNvSpPr>
                <a:spLocks noChangeArrowheads="1"/>
              </p:cNvSpPr>
              <p:nvPr/>
            </p:nvSpPr>
            <p:spPr bwMode="auto">
              <a:xfrm>
                <a:off x="3065438" y="3281237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64" name="Oval 22"/>
              <p:cNvSpPr>
                <a:spLocks noChangeArrowheads="1"/>
              </p:cNvSpPr>
              <p:nvPr/>
            </p:nvSpPr>
            <p:spPr bwMode="auto">
              <a:xfrm>
                <a:off x="3065438" y="2993936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65" name="Oval 23"/>
              <p:cNvSpPr>
                <a:spLocks noChangeArrowheads="1"/>
              </p:cNvSpPr>
              <p:nvPr/>
            </p:nvSpPr>
            <p:spPr bwMode="auto">
              <a:xfrm>
                <a:off x="3065438" y="2706633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66" name="Oval 24"/>
              <p:cNvSpPr>
                <a:spLocks noChangeArrowheads="1"/>
              </p:cNvSpPr>
              <p:nvPr/>
            </p:nvSpPr>
            <p:spPr bwMode="auto">
              <a:xfrm>
                <a:off x="3065438" y="2419332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grpSp>
          <p:nvGrpSpPr>
            <p:cNvPr id="29719" name="组合 66"/>
            <p:cNvGrpSpPr/>
            <p:nvPr/>
          </p:nvGrpSpPr>
          <p:grpSpPr>
            <a:xfrm>
              <a:off x="6286512" y="1928802"/>
              <a:ext cx="503238" cy="2295525"/>
              <a:chOff x="3065463" y="2419360"/>
              <a:chExt cx="503238" cy="2295525"/>
            </a:xfrm>
          </p:grpSpPr>
          <p:sp>
            <p:nvSpPr>
              <p:cNvPr id="68" name="Oval 12"/>
              <p:cNvSpPr>
                <a:spLocks noChangeArrowheads="1"/>
              </p:cNvSpPr>
              <p:nvPr/>
            </p:nvSpPr>
            <p:spPr bwMode="auto">
              <a:xfrm>
                <a:off x="3065432" y="4425683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69" name="Oval 18"/>
              <p:cNvSpPr>
                <a:spLocks noChangeArrowheads="1"/>
              </p:cNvSpPr>
              <p:nvPr/>
            </p:nvSpPr>
            <p:spPr bwMode="auto">
              <a:xfrm>
                <a:off x="3065432" y="4146318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70" name="Oval 19"/>
              <p:cNvSpPr>
                <a:spLocks noChangeArrowheads="1"/>
              </p:cNvSpPr>
              <p:nvPr/>
            </p:nvSpPr>
            <p:spPr bwMode="auto">
              <a:xfrm>
                <a:off x="3065432" y="3857428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71" name="Oval 20"/>
              <p:cNvSpPr>
                <a:spLocks noChangeArrowheads="1"/>
              </p:cNvSpPr>
              <p:nvPr/>
            </p:nvSpPr>
            <p:spPr bwMode="auto">
              <a:xfrm>
                <a:off x="3065432" y="3570126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72" name="Oval 21"/>
              <p:cNvSpPr>
                <a:spLocks noChangeArrowheads="1"/>
              </p:cNvSpPr>
              <p:nvPr/>
            </p:nvSpPr>
            <p:spPr bwMode="auto">
              <a:xfrm>
                <a:off x="3065432" y="3281237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73" name="Oval 22"/>
              <p:cNvSpPr>
                <a:spLocks noChangeArrowheads="1"/>
              </p:cNvSpPr>
              <p:nvPr/>
            </p:nvSpPr>
            <p:spPr bwMode="auto">
              <a:xfrm>
                <a:off x="3065432" y="2993936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74" name="Oval 23"/>
              <p:cNvSpPr>
                <a:spLocks noChangeArrowheads="1"/>
              </p:cNvSpPr>
              <p:nvPr/>
            </p:nvSpPr>
            <p:spPr bwMode="auto">
              <a:xfrm>
                <a:off x="3065432" y="2706633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75" name="Oval 24"/>
              <p:cNvSpPr>
                <a:spLocks noChangeArrowheads="1"/>
              </p:cNvSpPr>
              <p:nvPr/>
            </p:nvSpPr>
            <p:spPr bwMode="auto">
              <a:xfrm>
                <a:off x="3065432" y="2419332"/>
                <a:ext cx="503238" cy="2888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</p:grpSp>
      <p:sp>
        <p:nvSpPr>
          <p:cNvPr id="76" name="Text Box 5"/>
          <p:cNvSpPr txBox="1">
            <a:spLocks noChangeArrowheads="1"/>
          </p:cNvSpPr>
          <p:nvPr/>
        </p:nvSpPr>
        <p:spPr bwMode="auto">
          <a:xfrm>
            <a:off x="1330552" y="681157"/>
            <a:ext cx="5037225" cy="506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1800" b="1" kern="1200" cap="none" spc="0" normalizeH="0" baseline="0" noProof="0">
                <a:solidFill>
                  <a:schemeClr val="tx2"/>
                </a:solidFill>
                <a:latin typeface="+mj-ea"/>
                <a:ea typeface="+mj-ea"/>
                <a:cs typeface="+mn-cs"/>
              </a:rPr>
              <a:t>读一读，并说出每位数字表示的意义。</a:t>
            </a:r>
            <a:endParaRPr kumimoji="0" lang="zh-CN" altLang="en-US" sz="1800" b="1" kern="1200" cap="none" spc="0" normalizeH="0" baseline="0" noProof="0">
              <a:solidFill>
                <a:schemeClr val="tx2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77" name="Rectangle 8"/>
          <p:cNvSpPr>
            <a:spLocks noChangeArrowheads="1"/>
          </p:cNvSpPr>
          <p:nvPr/>
        </p:nvSpPr>
        <p:spPr bwMode="auto">
          <a:xfrm>
            <a:off x="2910788" y="3652286"/>
            <a:ext cx="3552256" cy="414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1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8    8    8   8    8   8</a:t>
            </a:r>
            <a:endParaRPr kumimoji="0" lang="zh-CN" altLang="en-US" sz="2100" b="1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80" name="直接连接符 79"/>
          <p:cNvCxnSpPr/>
          <p:nvPr/>
        </p:nvCxnSpPr>
        <p:spPr>
          <a:xfrm rot="5400000">
            <a:off x="2898284" y="4136359"/>
            <a:ext cx="321525" cy="1191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4"/>
          <p:cNvSpPr>
            <a:spLocks noChangeArrowheads="1"/>
          </p:cNvSpPr>
          <p:nvPr/>
        </p:nvSpPr>
        <p:spPr bwMode="auto">
          <a:xfrm>
            <a:off x="2535675" y="4246511"/>
            <a:ext cx="98806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8</a:t>
            </a: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个十万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83" name="直接连接符 82"/>
          <p:cNvCxnSpPr/>
          <p:nvPr/>
        </p:nvCxnSpPr>
        <p:spPr>
          <a:xfrm rot="5400000">
            <a:off x="3561578" y="4136359"/>
            <a:ext cx="321525" cy="1191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4"/>
          <p:cNvSpPr>
            <a:spLocks noChangeArrowheads="1"/>
          </p:cNvSpPr>
          <p:nvPr/>
        </p:nvSpPr>
        <p:spPr bwMode="auto">
          <a:xfrm>
            <a:off x="3393075" y="4246511"/>
            <a:ext cx="75819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8</a:t>
            </a: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个万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85" name="直接连接符 84"/>
          <p:cNvCxnSpPr/>
          <p:nvPr/>
        </p:nvCxnSpPr>
        <p:spPr>
          <a:xfrm rot="5400000">
            <a:off x="4245116" y="4136359"/>
            <a:ext cx="321525" cy="1191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4"/>
          <p:cNvSpPr>
            <a:spLocks noChangeArrowheads="1"/>
          </p:cNvSpPr>
          <p:nvPr/>
        </p:nvSpPr>
        <p:spPr bwMode="auto">
          <a:xfrm>
            <a:off x="4036125" y="4246511"/>
            <a:ext cx="75819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8</a:t>
            </a: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个千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87" name="直接连接符 86"/>
          <p:cNvCxnSpPr/>
          <p:nvPr/>
        </p:nvCxnSpPr>
        <p:spPr>
          <a:xfrm rot="5400000">
            <a:off x="4775037" y="4136359"/>
            <a:ext cx="321525" cy="1191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4"/>
          <p:cNvSpPr>
            <a:spLocks noChangeArrowheads="1"/>
          </p:cNvSpPr>
          <p:nvPr/>
        </p:nvSpPr>
        <p:spPr bwMode="auto">
          <a:xfrm>
            <a:off x="4625587" y="4246511"/>
            <a:ext cx="75819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8</a:t>
            </a: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个百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89" name="直接连接符 88"/>
          <p:cNvCxnSpPr/>
          <p:nvPr/>
        </p:nvCxnSpPr>
        <p:spPr>
          <a:xfrm rot="5400000">
            <a:off x="5438331" y="4136359"/>
            <a:ext cx="321525" cy="1191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 rot="5400000">
            <a:off x="5977779" y="4136359"/>
            <a:ext cx="321525" cy="1191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4"/>
          <p:cNvSpPr>
            <a:spLocks noChangeArrowheads="1"/>
          </p:cNvSpPr>
          <p:nvPr/>
        </p:nvSpPr>
        <p:spPr bwMode="auto">
          <a:xfrm>
            <a:off x="5268637" y="4246511"/>
            <a:ext cx="75819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8</a:t>
            </a: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个十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92" name="Rectangle 4"/>
          <p:cNvSpPr>
            <a:spLocks noChangeArrowheads="1"/>
          </p:cNvSpPr>
          <p:nvPr/>
        </p:nvSpPr>
        <p:spPr bwMode="auto">
          <a:xfrm>
            <a:off x="5858100" y="4246511"/>
            <a:ext cx="75819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8</a:t>
            </a: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个一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7" grpId="0"/>
      <p:bldP spid="82" grpId="0"/>
      <p:bldP spid="84" grpId="0"/>
      <p:bldP spid="86" grpId="0"/>
      <p:bldP spid="88" grpId="0"/>
      <p:bldP spid="91" grpId="0"/>
      <p:bldP spid="9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039098" y="1924387"/>
            <a:ext cx="5057469" cy="2168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en-US" altLang="zh-CN" sz="1800" b="1" kern="1200" cap="none" spc="0" normalizeH="0" baseline="0" noProof="0" dirty="0">
                <a:solidFill>
                  <a:schemeClr val="tx2"/>
                </a:solidFill>
                <a:latin typeface="+mj-ea"/>
                <a:ea typeface="+mj-ea"/>
                <a:cs typeface="+mn-cs"/>
              </a:rPr>
              <a:t>1.10</a:t>
            </a:r>
            <a:r>
              <a:rPr kumimoji="0" lang="zh-CN" altLang="en-US" sz="1800" b="1" kern="1200" cap="none" spc="0" normalizeH="0" baseline="0" noProof="0" dirty="0">
                <a:solidFill>
                  <a:schemeClr val="tx2"/>
                </a:solidFill>
                <a:latin typeface="+mj-ea"/>
                <a:ea typeface="+mj-ea"/>
                <a:cs typeface="+mn-cs"/>
              </a:rPr>
              <a:t>个一是十，</a:t>
            </a:r>
            <a:r>
              <a:rPr kumimoji="0" lang="en-US" altLang="zh-CN" sz="1800" b="1" kern="1200" cap="none" spc="0" normalizeH="0" baseline="0" noProof="0" dirty="0">
                <a:solidFill>
                  <a:schemeClr val="tx2"/>
                </a:solidFill>
                <a:latin typeface="+mj-ea"/>
                <a:ea typeface="+mj-ea"/>
                <a:cs typeface="+mn-cs"/>
              </a:rPr>
              <a:t>10</a:t>
            </a:r>
            <a:r>
              <a:rPr kumimoji="0" lang="zh-CN" altLang="en-US" sz="1800" b="1" kern="1200" cap="none" spc="0" normalizeH="0" baseline="0" noProof="0" dirty="0">
                <a:solidFill>
                  <a:schemeClr val="tx2"/>
                </a:solidFill>
                <a:latin typeface="+mj-ea"/>
                <a:ea typeface="+mj-ea"/>
                <a:cs typeface="+mn-cs"/>
              </a:rPr>
              <a:t>个十是一百，</a:t>
            </a:r>
            <a:r>
              <a:rPr kumimoji="0" lang="en-US" altLang="zh-CN" sz="1800" b="1" kern="1200" cap="none" spc="0" normalizeH="0" baseline="0" noProof="0" dirty="0">
                <a:solidFill>
                  <a:schemeClr val="tx2"/>
                </a:solidFill>
                <a:latin typeface="+mj-ea"/>
                <a:ea typeface="+mj-ea"/>
                <a:cs typeface="+mn-cs"/>
              </a:rPr>
              <a:t>10</a:t>
            </a:r>
            <a:r>
              <a:rPr kumimoji="0" lang="zh-CN" altLang="en-US" sz="1800" b="1" kern="1200" cap="none" spc="0" normalizeH="0" baseline="0" noProof="0" dirty="0">
                <a:solidFill>
                  <a:schemeClr val="tx2"/>
                </a:solidFill>
                <a:latin typeface="+mj-ea"/>
                <a:ea typeface="+mj-ea"/>
                <a:cs typeface="+mn-cs"/>
              </a:rPr>
              <a:t>个一千是一万，</a:t>
            </a:r>
            <a:endParaRPr kumimoji="0" lang="en-US" altLang="zh-CN" sz="1800" b="1" kern="1200" cap="none" spc="0" normalizeH="0" baseline="0" noProof="0" dirty="0">
              <a:solidFill>
                <a:schemeClr val="tx2"/>
              </a:solidFill>
              <a:latin typeface="+mj-ea"/>
              <a:ea typeface="+mj-ea"/>
              <a:cs typeface="+mn-cs"/>
            </a:endParaRPr>
          </a:p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en-US" altLang="zh-CN" sz="1800" b="1" kern="1200" cap="none" spc="0" normalizeH="0" baseline="0" noProof="0" dirty="0">
                <a:solidFill>
                  <a:schemeClr val="tx2"/>
                </a:solidFill>
                <a:latin typeface="+mj-ea"/>
                <a:ea typeface="+mj-ea"/>
                <a:cs typeface="+mn-cs"/>
              </a:rPr>
              <a:t>  10</a:t>
            </a:r>
            <a:r>
              <a:rPr kumimoji="0" lang="zh-CN" altLang="en-US" sz="1800" b="1" kern="1200" cap="none" spc="0" normalizeH="0" baseline="0" noProof="0" dirty="0">
                <a:solidFill>
                  <a:schemeClr val="tx2"/>
                </a:solidFill>
                <a:latin typeface="+mj-ea"/>
                <a:ea typeface="+mj-ea"/>
                <a:cs typeface="+mn-cs"/>
              </a:rPr>
              <a:t>个一万是十万。</a:t>
            </a:r>
            <a:endParaRPr kumimoji="0" lang="en-US" altLang="zh-CN" sz="1800" b="1" kern="1200" cap="none" spc="0" normalizeH="0" baseline="0" noProof="0" dirty="0">
              <a:solidFill>
                <a:schemeClr val="tx2"/>
              </a:solidFill>
              <a:latin typeface="+mj-ea"/>
              <a:ea typeface="+mj-ea"/>
              <a:cs typeface="+mn-cs"/>
            </a:endParaRPr>
          </a:p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en-US" altLang="zh-CN" sz="1800" b="1" kern="1200" cap="none" spc="0" normalizeH="0" baseline="0" noProof="0" dirty="0">
                <a:solidFill>
                  <a:schemeClr val="tx2"/>
                </a:solidFill>
                <a:latin typeface="+mj-ea"/>
                <a:ea typeface="+mj-ea"/>
                <a:cs typeface="+mn-cs"/>
              </a:rPr>
              <a:t>2.</a:t>
            </a:r>
            <a:r>
              <a:rPr kumimoji="0" lang="zh-CN" altLang="en-US" sz="1800" b="1" kern="1200" cap="none" spc="0" normalizeH="0" baseline="0" noProof="0" dirty="0">
                <a:solidFill>
                  <a:schemeClr val="tx2"/>
                </a:solidFill>
                <a:latin typeface="+mj-ea"/>
                <a:ea typeface="+mj-ea"/>
                <a:cs typeface="+mn-cs"/>
              </a:rPr>
              <a:t>感受一万、十万有多大。</a:t>
            </a:r>
            <a:endParaRPr kumimoji="0" lang="en-US" altLang="zh-CN" sz="1800" b="1" kern="1200" cap="none" spc="0" normalizeH="0" baseline="0" noProof="0" dirty="0">
              <a:solidFill>
                <a:schemeClr val="tx2"/>
              </a:solidFill>
              <a:latin typeface="+mj-ea"/>
              <a:ea typeface="+mj-ea"/>
              <a:cs typeface="+mn-cs"/>
            </a:endParaRPr>
          </a:p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en-US" altLang="zh-CN" sz="1800" b="1" kern="1200" cap="none" spc="0" normalizeH="0" baseline="0" noProof="0" dirty="0">
                <a:solidFill>
                  <a:schemeClr val="tx2"/>
                </a:solidFill>
                <a:latin typeface="+mj-ea"/>
                <a:ea typeface="+mj-ea"/>
                <a:cs typeface="+mn-cs"/>
              </a:rPr>
              <a:t>3.</a:t>
            </a:r>
            <a:r>
              <a:rPr kumimoji="0" lang="zh-CN" altLang="en-US" sz="1800" b="1" kern="1200" cap="none" spc="0" normalizeH="0" baseline="0" noProof="0" dirty="0">
                <a:solidFill>
                  <a:schemeClr val="tx2"/>
                </a:solidFill>
                <a:latin typeface="+mj-ea"/>
                <a:ea typeface="+mj-ea"/>
                <a:cs typeface="+mn-cs"/>
              </a:rPr>
              <a:t>用计数器拨数时要满十进一。</a:t>
            </a:r>
            <a:endParaRPr kumimoji="0" lang="en-US" altLang="zh-CN" sz="1800" b="1" kern="1200" cap="none" spc="0" normalizeH="0" baseline="0" noProof="0" dirty="0">
              <a:solidFill>
                <a:schemeClr val="tx2"/>
              </a:solidFill>
              <a:latin typeface="+mj-ea"/>
              <a:ea typeface="+mj-ea"/>
              <a:cs typeface="+mn-cs"/>
            </a:endParaRPr>
          </a:p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en-US" altLang="zh-CN" sz="1800" b="1" kern="1200" cap="none" spc="0" normalizeH="0" baseline="0" noProof="0" dirty="0">
                <a:solidFill>
                  <a:schemeClr val="tx2"/>
                </a:solidFill>
                <a:latin typeface="+mj-ea"/>
                <a:ea typeface="+mj-ea"/>
                <a:cs typeface="+mn-cs"/>
              </a:rPr>
              <a:t>4.</a:t>
            </a:r>
            <a:r>
              <a:rPr kumimoji="0" lang="zh-CN" altLang="en-US" sz="1800" b="1" kern="1200" cap="none" spc="0" normalizeH="0" baseline="0" noProof="0" dirty="0">
                <a:solidFill>
                  <a:schemeClr val="tx2"/>
                </a:solidFill>
                <a:latin typeface="+mj-ea"/>
                <a:ea typeface="+mj-ea"/>
                <a:cs typeface="+mn-cs"/>
              </a:rPr>
              <a:t>每位上的数字是几就表示有几个计数单位。</a:t>
            </a:r>
            <a:endParaRPr kumimoji="0" lang="zh-CN" altLang="en-US" sz="2100" b="1" kern="1200" cap="none" spc="0" normalizeH="0" baseline="0" noProof="0" dirty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2039098" y="1221795"/>
            <a:ext cx="2947312" cy="5067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通过学习，你有什么收获？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22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166600" y="123190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918066" y="3151223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3" cstate="email"/>
          <a:stretch>
            <a:fillRect/>
          </a:stretch>
        </p:blipFill>
        <p:spPr bwMode="auto">
          <a:xfrm>
            <a:off x="2303351" y="735674"/>
            <a:ext cx="4608557" cy="32335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945322" y="4030971"/>
            <a:ext cx="3911887" cy="506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1800" b="1" kern="1200" cap="none" spc="0" normalizeH="0" baseline="0" noProof="0">
                <a:solidFill>
                  <a:schemeClr val="accent4"/>
                </a:solidFill>
                <a:latin typeface="+mj-ea"/>
                <a:ea typeface="+mj-ea"/>
                <a:cs typeface="+mn-cs"/>
              </a:rPr>
              <a:t>人民大会堂可容纳</a:t>
            </a:r>
            <a:r>
              <a:rPr kumimoji="0" lang="zh-CN" altLang="en-US" sz="18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一万</a:t>
            </a:r>
            <a:r>
              <a:rPr kumimoji="0" lang="zh-CN" altLang="en-US" sz="1800" b="1" kern="1200" cap="none" spc="0" normalizeH="0" baseline="0" noProof="0">
                <a:solidFill>
                  <a:schemeClr val="accent4"/>
                </a:solidFill>
                <a:latin typeface="+mj-ea"/>
                <a:ea typeface="+mj-ea"/>
                <a:cs typeface="+mn-cs"/>
              </a:rPr>
              <a:t>人。</a:t>
            </a:r>
            <a:endParaRPr kumimoji="0" lang="zh-CN" altLang="en-US" sz="1800" b="1" kern="1200" cap="none" spc="0" normalizeH="0" baseline="0" noProof="0">
              <a:solidFill>
                <a:schemeClr val="accent4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249875" y="4030971"/>
            <a:ext cx="4983637" cy="506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1800" b="1" kern="1200" cap="none" spc="0" normalizeH="0" baseline="0" noProof="0">
                <a:solidFill>
                  <a:schemeClr val="accent4"/>
                </a:solidFill>
                <a:latin typeface="+mj-ea"/>
                <a:ea typeface="+mj-ea"/>
                <a:cs typeface="+mn-cs"/>
              </a:rPr>
              <a:t>“水立方”整体建筑的表面积达</a:t>
            </a:r>
            <a:r>
              <a:rPr kumimoji="0" lang="zh-CN" altLang="en-US" sz="18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十万</a:t>
            </a:r>
            <a:r>
              <a:rPr kumimoji="0" lang="zh-CN" altLang="en-US" sz="1800" b="1" kern="1200" cap="none" spc="0" normalizeH="0" baseline="0" noProof="0">
                <a:solidFill>
                  <a:schemeClr val="accent4"/>
                </a:solidFill>
                <a:latin typeface="+mj-ea"/>
                <a:ea typeface="+mj-ea"/>
                <a:cs typeface="+mn-cs"/>
              </a:rPr>
              <a:t>平方米。</a:t>
            </a:r>
            <a:endParaRPr kumimoji="0" lang="zh-CN" altLang="en-US" sz="1800" b="1" kern="1200" cap="none" spc="0" normalizeH="0" baseline="0" noProof="0">
              <a:solidFill>
                <a:schemeClr val="accent4"/>
              </a:solidFill>
              <a:latin typeface="+mj-ea"/>
              <a:ea typeface="+mj-ea"/>
              <a:cs typeface="+mn-cs"/>
            </a:endParaRPr>
          </a:p>
        </p:txBody>
      </p:sp>
      <p:pic>
        <p:nvPicPr>
          <p:cNvPr id="11" name="Picture 31"/>
          <p:cNvPicPr>
            <a:picLocks noChangeAspect="1" noChangeArrowheads="1"/>
          </p:cNvPicPr>
          <p:nvPr/>
        </p:nvPicPr>
        <p:blipFill>
          <a:blip r:embed="rId24" cstate="email"/>
          <a:stretch>
            <a:fillRect/>
          </a:stretch>
        </p:blipFill>
        <p:spPr bwMode="auto">
          <a:xfrm>
            <a:off x="1871228" y="735674"/>
            <a:ext cx="5403867" cy="32116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573782" y="1175353"/>
            <a:ext cx="3911888" cy="1101089"/>
            <a:chOff x="2643174" y="714324"/>
            <a:chExt cx="5214973" cy="1468034"/>
          </a:xfrm>
        </p:grpSpPr>
        <p:sp>
          <p:nvSpPr>
            <p:cNvPr id="8" name="AutoShape 27"/>
            <p:cNvSpPr>
              <a:spLocks noChangeArrowheads="1"/>
            </p:cNvSpPr>
            <p:nvPr/>
          </p:nvSpPr>
          <p:spPr bwMode="auto">
            <a:xfrm>
              <a:off x="2643174" y="714324"/>
              <a:ext cx="5214973" cy="1428918"/>
            </a:xfrm>
            <a:prstGeom prst="roundRect">
              <a:avLst/>
            </a:prstGeom>
            <a:solidFill>
              <a:srgbClr val="FFFF99"/>
            </a:solidFill>
            <a:ln w="19050">
              <a:solidFill>
                <a:srgbClr val="0070C0"/>
              </a:solidFill>
              <a:miter lim="800000"/>
            </a:ln>
          </p:spPr>
          <p:txBody>
            <a:bodyPr/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500" b="1" i="0" u="none" strike="noStrike" kern="120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9" name="文本框 6155"/>
            <p:cNvSpPr txBox="1">
              <a:spLocks noChangeArrowheads="1"/>
            </p:cNvSpPr>
            <p:nvPr/>
          </p:nvSpPr>
          <p:spPr bwMode="auto">
            <a:xfrm>
              <a:off x="3214678" y="857216"/>
              <a:ext cx="4372004" cy="1325142"/>
            </a:xfrm>
            <a:prstGeom prst="round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r>
                <a:rPr kumimoji="0" lang="zh-CN" altLang="en-US" sz="2100" b="1" kern="1200" cap="none" spc="0" normalizeH="0" baseline="0" noProof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ea"/>
                  <a:ea typeface="+mj-ea"/>
                  <a:cs typeface="+mn-cs"/>
                </a:rPr>
                <a:t>你发现了哪些数学信息？</a:t>
              </a:r>
              <a:endParaRPr kumimoji="0" lang="zh-CN" altLang="en-US" sz="2100" b="1" kern="1200" cap="none" spc="0" normalizeH="0" baseline="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  <a:cs typeface="+mn-cs"/>
              </a:endParaRPr>
            </a:p>
            <a:p>
              <a:pPr marR="0" defTabSz="914400" eaLnBrk="1" hangingPunct="1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r>
                <a:rPr kumimoji="0" lang="zh-CN" altLang="en-US" sz="2100" b="1" kern="1200" cap="none" spc="0" normalizeH="0" baseline="0" noProof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ea"/>
                  <a:ea typeface="+mj-ea"/>
                  <a:cs typeface="+mn-cs"/>
                </a:rPr>
                <a:t>能提出什么数学问题？</a:t>
              </a:r>
              <a:endParaRPr kumimoji="0" lang="zh-CN" altLang="en-US" sz="2100" b="1" kern="1200" cap="none" spc="0" normalizeH="0" baseline="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731863" y="2883008"/>
            <a:ext cx="5507604" cy="1195597"/>
            <a:chOff x="714348" y="3786190"/>
            <a:chExt cx="7342724" cy="1594429"/>
          </a:xfrm>
        </p:grpSpPr>
        <p:grpSp>
          <p:nvGrpSpPr>
            <p:cNvPr id="14340" name="组合 7"/>
            <p:cNvGrpSpPr/>
            <p:nvPr/>
          </p:nvGrpSpPr>
          <p:grpSpPr>
            <a:xfrm>
              <a:off x="2571859" y="3929117"/>
              <a:ext cx="5485213" cy="1000488"/>
              <a:chOff x="2444373" y="1500225"/>
              <a:chExt cx="5485213" cy="1000488"/>
            </a:xfrm>
          </p:grpSpPr>
          <p:sp>
            <p:nvSpPr>
              <p:cNvPr id="26" name="圆角矩形标注 25"/>
              <p:cNvSpPr/>
              <p:nvPr/>
            </p:nvSpPr>
            <p:spPr>
              <a:xfrm>
                <a:off x="2444373" y="1500225"/>
                <a:ext cx="4572334" cy="1000488"/>
              </a:xfrm>
              <a:prstGeom prst="wedgeRoundRectCallout">
                <a:avLst>
                  <a:gd name="adj1" fmla="val -62427"/>
                  <a:gd name="adj2" fmla="val 12923"/>
                  <a:gd name="adj3" fmla="val 16667"/>
                </a:avLst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100" b="1" i="0" u="none" strike="noStrike" kern="1200" cap="none" spc="0" normalizeH="0" baseline="0" noProof="0">
                    <a:ln>
                      <a:noFill/>
                    </a:ln>
                    <a:solidFill>
                      <a:srgbClr val="009900"/>
                    </a:solidFill>
                    <a:effectLst/>
                    <a:uLnTx/>
                    <a:uFillTx/>
                    <a:latin typeface="+mj-ea"/>
                    <a:ea typeface="+mj-ea"/>
                    <a:cs typeface="+mn-cs"/>
                  </a:rPr>
                  <a:t>      </a:t>
                </a:r>
                <a:endParaRPr kumimoji="0" lang="zh-CN" altLang="en-US" sz="2100" b="1" i="0" u="none" strike="noStrike" kern="1200" cap="none" spc="0" normalizeH="0" baseline="0" noProof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27" name="Text Box 5"/>
              <p:cNvSpPr txBox="1">
                <a:spLocks noChangeArrowheads="1"/>
              </p:cNvSpPr>
              <p:nvPr/>
            </p:nvSpPr>
            <p:spPr bwMode="auto">
              <a:xfrm>
                <a:off x="2571382" y="1786079"/>
                <a:ext cx="5358204" cy="61394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marR="0" defTabSz="914400" eaLnBrk="1" hangingPunct="1">
                  <a:lnSpc>
                    <a:spcPts val="2880"/>
                  </a:lnSpc>
                  <a:buClrTx/>
                  <a:buSzTx/>
                  <a:buFontTx/>
                  <a:buNone/>
                  <a:defRPr/>
                </a:pPr>
                <a:r>
                  <a:rPr kumimoji="0" lang="zh-CN" altLang="en-US" sz="2100" b="1" kern="1200" cap="none" spc="0" normalizeH="0" baseline="0" noProof="0" dirty="0">
                    <a:solidFill>
                      <a:schemeClr val="accent4"/>
                    </a:solidFill>
                    <a:latin typeface="+mj-ea"/>
                    <a:ea typeface="+mj-ea"/>
                    <a:cs typeface="+mn-cs"/>
                  </a:rPr>
                  <a:t>一万有多大？十万有多大？</a:t>
                </a:r>
                <a:endParaRPr kumimoji="0" lang="zh-CN" altLang="en-US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endParaRPr>
              </a:p>
            </p:txBody>
          </p:sp>
        </p:grpSp>
        <p:pic>
          <p:nvPicPr>
            <p:cNvPr id="14341" name="Picture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14348" y="3786190"/>
              <a:ext cx="1235058" cy="1594429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393075" y="214350"/>
            <a:ext cx="3911888" cy="2430599"/>
            <a:chOff x="357158" y="2672389"/>
            <a:chExt cx="5214974" cy="3239630"/>
          </a:xfrm>
        </p:grpSpPr>
        <p:sp>
          <p:nvSpPr>
            <p:cNvPr id="10" name="矩形 9"/>
            <p:cNvSpPr/>
            <p:nvPr/>
          </p:nvSpPr>
          <p:spPr>
            <a:xfrm>
              <a:off x="500034" y="4929394"/>
              <a:ext cx="5072098" cy="98262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1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小组合作</a:t>
              </a:r>
              <a:r>
                <a:rPr kumimoji="0" lang="zh-CN" altLang="en-US" sz="21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（</a:t>
              </a:r>
              <a:r>
                <a:rPr kumimoji="0" lang="en-US" altLang="en-US" sz="21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3</a:t>
              </a:r>
              <a:r>
                <a:rPr kumimoji="0" lang="zh-CN" altLang="en-US" sz="21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分钟）</a:t>
              </a:r>
              <a:endParaRPr kumimoji="0" lang="zh-CN" altLang="en-US" sz="21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pic>
          <p:nvPicPr>
            <p:cNvPr id="15367" name="Picture 4" descr="C:\Users\Administrator\Desktop\32.jpg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7158" y="2672389"/>
              <a:ext cx="3286148" cy="2280607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7" name="组合 16"/>
          <p:cNvGrpSpPr/>
          <p:nvPr/>
        </p:nvGrpSpPr>
        <p:grpSpPr>
          <a:xfrm>
            <a:off x="3017963" y="2319743"/>
            <a:ext cx="3215250" cy="2197088"/>
            <a:chOff x="5357818" y="4143379"/>
            <a:chExt cx="3162300" cy="2260934"/>
          </a:xfrm>
        </p:grpSpPr>
        <p:pic>
          <p:nvPicPr>
            <p:cNvPr id="15364" name="Picture 3" descr="C:\Users\Administrator\Desktop\15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57818" y="4143379"/>
              <a:ext cx="3162300" cy="226093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" name="Text Box 5"/>
            <p:cNvSpPr txBox="1">
              <a:spLocks noChangeArrowheads="1"/>
            </p:cNvSpPr>
            <p:nvPr/>
          </p:nvSpPr>
          <p:spPr bwMode="auto">
            <a:xfrm>
              <a:off x="5568638" y="4308814"/>
              <a:ext cx="2898775" cy="20890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lnSpc>
                  <a:spcPct val="150000"/>
                </a:lnSpc>
                <a:buClrTx/>
                <a:buSzTx/>
                <a:buFontTx/>
                <a:buNone/>
                <a:defRPr/>
              </a:pPr>
              <a:r>
                <a:rPr kumimoji="0" lang="en-US" altLang="zh-CN" sz="2100" b="1" kern="1200" cap="none" spc="0" normalizeH="0" baseline="0" noProof="0" dirty="0">
                  <a:solidFill>
                    <a:srgbClr val="0070C0"/>
                  </a:solidFill>
                  <a:latin typeface="+mj-ea"/>
                  <a:ea typeface="+mj-ea"/>
                  <a:cs typeface="+mn-cs"/>
                </a:rPr>
                <a:t>1.</a:t>
              </a:r>
              <a:r>
                <a:rPr kumimoji="0" lang="zh-CN" altLang="en-US" sz="2100" b="1" kern="1200" cap="none" spc="0" normalizeH="0" baseline="0" noProof="0" dirty="0">
                  <a:solidFill>
                    <a:srgbClr val="0070C0"/>
                  </a:solidFill>
                  <a:latin typeface="+mj-ea"/>
                  <a:ea typeface="+mj-ea"/>
                  <a:cs typeface="+mn-cs"/>
                </a:rPr>
                <a:t>用立方体摆出一、十、百、千、万。</a:t>
              </a:r>
              <a:endParaRPr kumimoji="0" lang="en-US" altLang="zh-CN" sz="2100" b="1" kern="1200" cap="none" spc="0" normalizeH="0" baseline="0" noProof="0" dirty="0">
                <a:solidFill>
                  <a:srgbClr val="0070C0"/>
                </a:solidFill>
                <a:latin typeface="+mj-ea"/>
                <a:ea typeface="+mj-ea"/>
                <a:cs typeface="+mn-cs"/>
              </a:endParaRPr>
            </a:p>
            <a:p>
              <a:pPr marR="0" defTabSz="914400" eaLnBrk="1" hangingPunct="1">
                <a:lnSpc>
                  <a:spcPct val="150000"/>
                </a:lnSpc>
                <a:buClrTx/>
                <a:buSzTx/>
                <a:buFontTx/>
                <a:buNone/>
                <a:defRPr/>
              </a:pPr>
              <a:r>
                <a:rPr kumimoji="0" lang="en-US" altLang="zh-CN" sz="2100" b="1" kern="1200" cap="none" spc="0" normalizeH="0" baseline="0" noProof="0" dirty="0">
                  <a:solidFill>
                    <a:srgbClr val="0070C0"/>
                  </a:solidFill>
                  <a:latin typeface="+mj-ea"/>
                  <a:ea typeface="+mj-ea"/>
                  <a:cs typeface="+mn-cs"/>
                </a:rPr>
                <a:t>2.</a:t>
              </a:r>
              <a:r>
                <a:rPr kumimoji="0" lang="zh-CN" altLang="en-US" sz="2100" b="1" kern="1200" cap="none" spc="0" normalizeH="0" baseline="0" noProof="0" dirty="0">
                  <a:solidFill>
                    <a:srgbClr val="0070C0"/>
                  </a:solidFill>
                  <a:latin typeface="+mj-ea"/>
                  <a:ea typeface="+mj-ea"/>
                  <a:cs typeface="+mn-cs"/>
                </a:rPr>
                <a:t>摆完后数一数、认一认。</a:t>
              </a:r>
              <a:endParaRPr kumimoji="0" lang="zh-CN" altLang="en-US" sz="2100" b="1" kern="1200" cap="none" spc="0" normalizeH="0" baseline="0" noProof="0" dirty="0">
                <a:solidFill>
                  <a:srgbClr val="0070C0"/>
                </a:solidFill>
                <a:latin typeface="+mj-ea"/>
                <a:ea typeface="+mj-ea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" name="组合 209"/>
          <p:cNvGrpSpPr/>
          <p:nvPr/>
        </p:nvGrpSpPr>
        <p:grpSpPr>
          <a:xfrm>
            <a:off x="5004273" y="2031562"/>
            <a:ext cx="1925577" cy="569218"/>
            <a:chOff x="4858322" y="2583106"/>
            <a:chExt cx="2567138" cy="758526"/>
          </a:xfrm>
        </p:grpSpPr>
        <p:pic>
          <p:nvPicPr>
            <p:cNvPr id="16516" name="AutoShape 4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858322" y="2583106"/>
              <a:ext cx="2448272" cy="75852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" name="文本框 5"/>
            <p:cNvSpPr txBox="1">
              <a:spLocks noChangeArrowheads="1"/>
            </p:cNvSpPr>
            <p:nvPr/>
          </p:nvSpPr>
          <p:spPr bwMode="auto">
            <a:xfrm>
              <a:off x="5074235" y="2713230"/>
              <a:ext cx="2351225" cy="5517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buClrTx/>
                <a:buSzTx/>
                <a:buFontTx/>
                <a:buNone/>
                <a:defRPr/>
              </a:pPr>
              <a:r>
                <a:rPr kumimoji="0" lang="en-US" altLang="zh-CN" sz="2100" b="1" kern="1200" cap="none" spc="0" normalizeH="0" baseline="0" noProof="0" dirty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10</a:t>
              </a:r>
              <a:r>
                <a:rPr kumimoji="0" lang="zh-CN" altLang="en-US" sz="2100" b="1" kern="1200" cap="none" spc="0" normalizeH="0" baseline="0" noProof="0" dirty="0">
                  <a:latin typeface="+mj-ea"/>
                  <a:ea typeface="+mj-ea"/>
                  <a:cs typeface="+mn-cs"/>
                </a:rPr>
                <a:t>个</a:t>
              </a:r>
              <a:r>
                <a:rPr kumimoji="0" lang="zh-CN" altLang="en-US" sz="2100" b="1" kern="1200" cap="none" spc="0" normalizeH="0" baseline="0" noProof="0" dirty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一</a:t>
              </a:r>
              <a:r>
                <a:rPr kumimoji="0" lang="zh-CN" altLang="en-US" sz="2100" b="1" kern="1200" cap="none" spc="0" normalizeH="0" baseline="0" noProof="0" dirty="0">
                  <a:latin typeface="+mj-ea"/>
                  <a:ea typeface="+mj-ea"/>
                  <a:cs typeface="+mn-cs"/>
                </a:rPr>
                <a:t>是</a:t>
              </a:r>
              <a:r>
                <a:rPr kumimoji="0" lang="zh-CN" altLang="en-US" sz="2100" b="1" kern="1200" cap="none" spc="0" normalizeH="0" baseline="0" noProof="0" dirty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十</a:t>
              </a:r>
              <a:endParaRPr kumimoji="0" lang="zh-CN" altLang="en-US" sz="2100" b="1" kern="1200" cap="none" spc="0" normalizeH="0" baseline="0" noProof="0" dirty="0">
                <a:solidFill>
                  <a:srgbClr val="FF0000"/>
                </a:solidFill>
                <a:latin typeface="+mj-ea"/>
                <a:ea typeface="+mj-ea"/>
                <a:cs typeface="+mn-cs"/>
              </a:endParaRPr>
            </a:p>
          </p:txBody>
        </p:sp>
      </p:grpSp>
      <p:pic>
        <p:nvPicPr>
          <p:cNvPr id="8" name="Picture 3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2803613" y="2079195"/>
            <a:ext cx="214350" cy="2072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5813" y="2668658"/>
            <a:ext cx="1178925" cy="12384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Picture 3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2910788" y="2079195"/>
            <a:ext cx="214350" cy="2072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Picture 3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3017963" y="2079195"/>
            <a:ext cx="214350" cy="2072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Picture 3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3125138" y="2079195"/>
            <a:ext cx="214350" cy="2072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Picture 3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3232313" y="2079195"/>
            <a:ext cx="214350" cy="2072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" name="Picture 3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3339488" y="2079195"/>
            <a:ext cx="214350" cy="2072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" name="Picture 3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3446663" y="2079195"/>
            <a:ext cx="214350" cy="2072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" name="Picture 3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3553838" y="2079195"/>
            <a:ext cx="214350" cy="2072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" name="Picture 3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3661013" y="2079195"/>
            <a:ext cx="214350" cy="2072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" name="Picture 3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3768188" y="2079195"/>
            <a:ext cx="214350" cy="20720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11" name="组合 210"/>
          <p:cNvGrpSpPr/>
          <p:nvPr/>
        </p:nvGrpSpPr>
        <p:grpSpPr>
          <a:xfrm>
            <a:off x="4987601" y="3992868"/>
            <a:ext cx="1883898" cy="459662"/>
            <a:chOff x="5125334" y="5481230"/>
            <a:chExt cx="2512160" cy="612066"/>
          </a:xfrm>
        </p:grpSpPr>
        <p:pic>
          <p:nvPicPr>
            <p:cNvPr id="16514" name="AutoShape 4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5125334" y="5481230"/>
              <a:ext cx="2449982" cy="6120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4" name="文本框 5"/>
            <p:cNvSpPr txBox="1">
              <a:spLocks noChangeArrowheads="1"/>
            </p:cNvSpPr>
            <p:nvPr/>
          </p:nvSpPr>
          <p:spPr bwMode="auto">
            <a:xfrm>
              <a:off x="5147566" y="5500258"/>
              <a:ext cx="2489928" cy="55326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R="0" defTabSz="914400" eaLnBrk="1" hangingPunct="1">
                <a:buClrTx/>
                <a:buSzTx/>
                <a:buFontTx/>
                <a:buNone/>
                <a:defRPr/>
              </a:pPr>
              <a:r>
                <a:rPr kumimoji="0" lang="en-US" altLang="zh-CN" sz="2100" b="1" kern="1200" cap="none" spc="0" normalizeH="0" baseline="0" noProof="0" dirty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10</a:t>
              </a:r>
              <a:r>
                <a:rPr kumimoji="0" lang="zh-CN" altLang="en-US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rPr>
                <a:t>个</a:t>
              </a:r>
              <a:r>
                <a:rPr kumimoji="0" lang="zh-CN" altLang="en-US" sz="2100" b="1" kern="1200" cap="none" spc="0" normalizeH="0" baseline="0" noProof="0" dirty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十</a:t>
              </a:r>
              <a:r>
                <a:rPr kumimoji="0" lang="zh-CN" altLang="en-US" sz="2100" b="1" kern="1200" cap="none" spc="0" normalizeH="0" baseline="0" noProof="0" dirty="0">
                  <a:latin typeface="+mj-ea"/>
                  <a:ea typeface="+mj-ea"/>
                  <a:cs typeface="+mn-cs"/>
                </a:rPr>
                <a:t>是</a:t>
              </a:r>
              <a:r>
                <a:rPr kumimoji="0" lang="zh-CN" altLang="en-US" sz="2100" b="1" kern="1200" cap="none" spc="0" normalizeH="0" baseline="0" noProof="0" dirty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一百</a:t>
              </a:r>
              <a:endParaRPr kumimoji="0" lang="zh-CN" altLang="en-US" sz="2100" b="1" kern="1200" cap="none" spc="0" normalizeH="0" baseline="0" noProof="0" dirty="0">
                <a:solidFill>
                  <a:srgbClr val="FF0000"/>
                </a:solidFill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214150" y="2668658"/>
            <a:ext cx="1178925" cy="207205"/>
            <a:chOff x="0" y="3786190"/>
            <a:chExt cx="1571636" cy="276631"/>
          </a:xfrm>
        </p:grpSpPr>
        <p:pic>
          <p:nvPicPr>
            <p:cNvPr id="16504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0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505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42876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506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85752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507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28628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508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571504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509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714380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510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857256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511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000132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512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143008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513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285884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3" name="组合 42"/>
          <p:cNvGrpSpPr/>
          <p:nvPr/>
        </p:nvGrpSpPr>
        <p:grpSpPr>
          <a:xfrm>
            <a:off x="2214150" y="2936595"/>
            <a:ext cx="1178925" cy="207205"/>
            <a:chOff x="0" y="3786190"/>
            <a:chExt cx="1571636" cy="276631"/>
          </a:xfrm>
        </p:grpSpPr>
        <p:pic>
          <p:nvPicPr>
            <p:cNvPr id="16494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0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95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42876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96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85752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97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28628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98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571504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99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714380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500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857256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501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000132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502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143008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503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285884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5" name="组合 54"/>
          <p:cNvGrpSpPr/>
          <p:nvPr/>
        </p:nvGrpSpPr>
        <p:grpSpPr>
          <a:xfrm>
            <a:off x="2214150" y="3204533"/>
            <a:ext cx="1178925" cy="207205"/>
            <a:chOff x="0" y="3786190"/>
            <a:chExt cx="1571636" cy="276631"/>
          </a:xfrm>
        </p:grpSpPr>
        <p:pic>
          <p:nvPicPr>
            <p:cNvPr id="16484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0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85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42876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86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85752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87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28628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88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571504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89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714380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90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857256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91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000132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92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143008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93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285884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66" name="组合 65"/>
          <p:cNvGrpSpPr/>
          <p:nvPr/>
        </p:nvGrpSpPr>
        <p:grpSpPr>
          <a:xfrm>
            <a:off x="2214150" y="3472470"/>
            <a:ext cx="1178925" cy="207205"/>
            <a:chOff x="0" y="3786190"/>
            <a:chExt cx="1571636" cy="276631"/>
          </a:xfrm>
        </p:grpSpPr>
        <p:pic>
          <p:nvPicPr>
            <p:cNvPr id="16474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0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75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42876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76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85752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77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28628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78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571504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79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714380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80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857256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81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000132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82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143008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83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285884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77" name="组合 76"/>
          <p:cNvGrpSpPr/>
          <p:nvPr/>
        </p:nvGrpSpPr>
        <p:grpSpPr>
          <a:xfrm>
            <a:off x="2214150" y="3740408"/>
            <a:ext cx="1178925" cy="207205"/>
            <a:chOff x="0" y="3786190"/>
            <a:chExt cx="1571636" cy="276631"/>
          </a:xfrm>
        </p:grpSpPr>
        <p:pic>
          <p:nvPicPr>
            <p:cNvPr id="16464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0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65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42876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66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85752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67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28628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68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571504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69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714380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70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857256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71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000132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72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143008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73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285884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43" name="组合 142"/>
          <p:cNvGrpSpPr/>
          <p:nvPr/>
        </p:nvGrpSpPr>
        <p:grpSpPr>
          <a:xfrm>
            <a:off x="3607425" y="2668658"/>
            <a:ext cx="1178925" cy="207205"/>
            <a:chOff x="0" y="3786190"/>
            <a:chExt cx="1571636" cy="276631"/>
          </a:xfrm>
        </p:grpSpPr>
        <p:pic>
          <p:nvPicPr>
            <p:cNvPr id="16454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0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55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42876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56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85752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57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28628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58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571504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59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714380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60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857256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61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000132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62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143008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63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285884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54" name="组合 153"/>
          <p:cNvGrpSpPr/>
          <p:nvPr/>
        </p:nvGrpSpPr>
        <p:grpSpPr>
          <a:xfrm>
            <a:off x="3607425" y="2936595"/>
            <a:ext cx="1178925" cy="207205"/>
            <a:chOff x="0" y="3786190"/>
            <a:chExt cx="1571636" cy="276631"/>
          </a:xfrm>
        </p:grpSpPr>
        <p:pic>
          <p:nvPicPr>
            <p:cNvPr id="16444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0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45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42876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46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85752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47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28628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48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571504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49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714380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50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857256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51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000132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52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143008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53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285884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65" name="组合 164"/>
          <p:cNvGrpSpPr/>
          <p:nvPr/>
        </p:nvGrpSpPr>
        <p:grpSpPr>
          <a:xfrm>
            <a:off x="3607425" y="3204533"/>
            <a:ext cx="1178925" cy="207205"/>
            <a:chOff x="0" y="3786190"/>
            <a:chExt cx="1571636" cy="276631"/>
          </a:xfrm>
        </p:grpSpPr>
        <p:pic>
          <p:nvPicPr>
            <p:cNvPr id="16434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0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35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42876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36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85752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37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28628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38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571504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39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714380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40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857256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41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000132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42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143008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43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285884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76" name="组合 175"/>
          <p:cNvGrpSpPr/>
          <p:nvPr/>
        </p:nvGrpSpPr>
        <p:grpSpPr>
          <a:xfrm>
            <a:off x="3607425" y="3472470"/>
            <a:ext cx="1178925" cy="207205"/>
            <a:chOff x="0" y="3786190"/>
            <a:chExt cx="1571636" cy="276631"/>
          </a:xfrm>
        </p:grpSpPr>
        <p:pic>
          <p:nvPicPr>
            <p:cNvPr id="16424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0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25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42876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26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85752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27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28628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28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571504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29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714380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30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857256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31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000132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32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143008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33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285884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87" name="组合 186"/>
          <p:cNvGrpSpPr/>
          <p:nvPr/>
        </p:nvGrpSpPr>
        <p:grpSpPr>
          <a:xfrm>
            <a:off x="3607425" y="3740408"/>
            <a:ext cx="1178925" cy="207205"/>
            <a:chOff x="0" y="3786190"/>
            <a:chExt cx="1571636" cy="276631"/>
          </a:xfrm>
        </p:grpSpPr>
        <p:pic>
          <p:nvPicPr>
            <p:cNvPr id="16414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0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15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42876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16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85752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17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28628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18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571504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19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714380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20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857256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21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000132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22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143008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423" name="Picture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1285884" y="3786190"/>
              <a:ext cx="285752" cy="2766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03" name="组合 202"/>
          <p:cNvGrpSpPr/>
          <p:nvPr/>
        </p:nvGrpSpPr>
        <p:grpSpPr>
          <a:xfrm>
            <a:off x="2910788" y="687111"/>
            <a:ext cx="4126237" cy="1435423"/>
            <a:chOff x="2428860" y="785794"/>
            <a:chExt cx="5500726" cy="1913423"/>
          </a:xfrm>
        </p:grpSpPr>
        <p:grpSp>
          <p:nvGrpSpPr>
            <p:cNvPr id="16410" name="组合 24"/>
            <p:cNvGrpSpPr/>
            <p:nvPr/>
          </p:nvGrpSpPr>
          <p:grpSpPr>
            <a:xfrm>
              <a:off x="2428860" y="1285635"/>
              <a:ext cx="5072098" cy="1413582"/>
              <a:chOff x="2786050" y="1142759"/>
              <a:chExt cx="5072098" cy="1413582"/>
            </a:xfrm>
          </p:grpSpPr>
          <p:sp>
            <p:nvSpPr>
              <p:cNvPr id="206" name="AutoShape 27"/>
              <p:cNvSpPr>
                <a:spLocks noChangeArrowheads="1"/>
              </p:cNvSpPr>
              <p:nvPr/>
            </p:nvSpPr>
            <p:spPr bwMode="auto">
              <a:xfrm>
                <a:off x="2786050" y="1142759"/>
                <a:ext cx="3714776" cy="761663"/>
              </a:xfrm>
              <a:prstGeom prst="wedgeRoundRectCallout">
                <a:avLst>
                  <a:gd name="adj1" fmla="val 57806"/>
                  <a:gd name="adj2" fmla="val 10111"/>
                  <a:gd name="adj3" fmla="val 16667"/>
                </a:avLst>
              </a:prstGeom>
              <a:solidFill>
                <a:srgbClr val="FFFFFF"/>
              </a:solidFill>
              <a:ln w="19050">
                <a:solidFill>
                  <a:srgbClr val="3399FF"/>
                </a:solidFill>
                <a:miter lim="800000"/>
              </a:ln>
            </p:spPr>
            <p:txBody>
              <a:bodyPr/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500" b="1" i="0" u="none" strike="noStrike" kern="1200" cap="none" spc="0" normalizeH="0" baseline="0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207" name="Text Box 5"/>
              <p:cNvSpPr txBox="1">
                <a:spLocks noChangeArrowheads="1"/>
              </p:cNvSpPr>
              <p:nvPr/>
            </p:nvSpPr>
            <p:spPr bwMode="auto">
              <a:xfrm>
                <a:off x="3143240" y="1142759"/>
                <a:ext cx="4714908" cy="141358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marR="0" defTabSz="914400" eaLnBrk="1" hangingPunct="1">
                  <a:lnSpc>
                    <a:spcPct val="150000"/>
                  </a:lnSpc>
                  <a:buClrTx/>
                  <a:buSzTx/>
                  <a:buFontTx/>
                  <a:buNone/>
                  <a:defRPr/>
                </a:pPr>
                <a:r>
                  <a:rPr kumimoji="0" lang="zh-CN" altLang="en-US" sz="2100" b="1" kern="1200" cap="none" spc="0" normalizeH="0" baseline="0" noProof="0" dirty="0">
                    <a:solidFill>
                      <a:schemeClr val="accent4"/>
                    </a:solidFill>
                    <a:latin typeface="+mj-ea"/>
                    <a:ea typeface="+mj-ea"/>
                    <a:cs typeface="+mn-cs"/>
                  </a:rPr>
                  <a:t>我们一起来</a:t>
                </a:r>
                <a:r>
                  <a:rPr kumimoji="0" lang="zh-CN" altLang="en-US" sz="2100" b="1" kern="1200" cap="none" spc="0" normalizeH="0" baseline="0" noProof="0" dirty="0" smtClean="0">
                    <a:solidFill>
                      <a:schemeClr val="accent4"/>
                    </a:solidFill>
                    <a:latin typeface="+mj-ea"/>
                    <a:ea typeface="+mj-ea"/>
                    <a:cs typeface="+mn-cs"/>
                  </a:rPr>
                  <a:t>数一数。</a:t>
                </a:r>
                <a:endParaRPr kumimoji="0" lang="zh-CN" altLang="en-US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endParaRPr>
              </a:p>
              <a:p>
                <a:pPr marR="0" defTabSz="914400" eaLnBrk="1" hangingPunct="1">
                  <a:lnSpc>
                    <a:spcPct val="150000"/>
                  </a:lnSpc>
                  <a:buClrTx/>
                  <a:buSzTx/>
                  <a:buFontTx/>
                  <a:buNone/>
                  <a:defRPr/>
                </a:pPr>
                <a:endParaRPr kumimoji="0" lang="zh-CN" altLang="en-US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endParaRPr>
              </a:p>
            </p:txBody>
          </p:sp>
        </p:grpSp>
        <p:pic>
          <p:nvPicPr>
            <p:cNvPr id="16411" name="Picture 3" descr="C:\Users\Administrator\Desktop\35.jp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6500826" y="785794"/>
              <a:ext cx="1428760" cy="1611934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500"/>
                            </p:stCondLst>
                            <p:childTnLst>
                              <p:par>
                                <p:cTn id="10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4000"/>
                            </p:stCondLst>
                            <p:childTnLst>
                              <p:par>
                                <p:cTn id="1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500"/>
                            </p:stCondLst>
                            <p:childTnLst>
                              <p:par>
                                <p:cTn id="1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6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3388" y="872881"/>
            <a:ext cx="707355" cy="7430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60563" y="1087231"/>
            <a:ext cx="707355" cy="7430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21325" y="1247993"/>
            <a:ext cx="707355" cy="7430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500" y="1408756"/>
            <a:ext cx="707355" cy="7430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35675" y="1569518"/>
            <a:ext cx="707355" cy="7430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2850" y="1783868"/>
            <a:ext cx="707355" cy="7430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03613" y="1998218"/>
            <a:ext cx="707355" cy="7430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64375" y="2212568"/>
            <a:ext cx="707355" cy="7430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1550" y="2373331"/>
            <a:ext cx="707355" cy="7430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2313" y="2641268"/>
            <a:ext cx="707355" cy="7430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2" name="Picture 2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4357650" y="1194406"/>
            <a:ext cx="864545" cy="88359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0" name="组合 29"/>
          <p:cNvGrpSpPr/>
          <p:nvPr/>
        </p:nvGrpSpPr>
        <p:grpSpPr>
          <a:xfrm>
            <a:off x="3953958" y="2248293"/>
            <a:ext cx="2292354" cy="435845"/>
            <a:chOff x="3891258" y="3262177"/>
            <a:chExt cx="3055866" cy="581081"/>
          </a:xfrm>
        </p:grpSpPr>
        <p:pic>
          <p:nvPicPr>
            <p:cNvPr id="17435" name="AutoShape 4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891258" y="3262177"/>
              <a:ext cx="2880320" cy="58108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" name="文本框 5"/>
            <p:cNvSpPr txBox="1">
              <a:spLocks noChangeArrowheads="1"/>
            </p:cNvSpPr>
            <p:nvPr/>
          </p:nvSpPr>
          <p:spPr bwMode="auto">
            <a:xfrm>
              <a:off x="3946819" y="3285992"/>
              <a:ext cx="3000305" cy="55198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buClrTx/>
                <a:buSzTx/>
                <a:buFontTx/>
                <a:buNone/>
                <a:defRPr/>
              </a:pPr>
              <a:r>
                <a:rPr kumimoji="0" lang="en-US" altLang="zh-CN" sz="2100" b="1" kern="1200" cap="none" spc="0" normalizeH="0" baseline="0" noProof="0" dirty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10</a:t>
              </a:r>
              <a:r>
                <a:rPr kumimoji="0" lang="zh-CN" altLang="en-US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rPr>
                <a:t>个</a:t>
              </a:r>
              <a:r>
                <a:rPr kumimoji="0" lang="zh-CN" altLang="en-US" sz="2100" b="1" kern="1200" cap="none" spc="0" normalizeH="0" baseline="0" noProof="0" dirty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一百</a:t>
              </a:r>
              <a:r>
                <a:rPr kumimoji="0" lang="zh-CN" altLang="en-US" sz="2100" b="1" kern="1200" cap="none" spc="0" normalizeH="0" baseline="0" noProof="0" dirty="0">
                  <a:latin typeface="+mj-ea"/>
                  <a:ea typeface="+mj-ea"/>
                  <a:cs typeface="+mn-cs"/>
                </a:rPr>
                <a:t>是</a:t>
              </a:r>
              <a:r>
                <a:rPr kumimoji="0" lang="zh-CN" altLang="en-US" sz="2100" b="1" kern="1200" cap="none" spc="0" normalizeH="0" baseline="0" noProof="0" dirty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一千</a:t>
              </a:r>
              <a:endParaRPr kumimoji="0" lang="zh-CN" altLang="en-US" sz="2100" b="1" kern="1200" cap="none" spc="0" normalizeH="0" baseline="0" noProof="0" dirty="0">
                <a:solidFill>
                  <a:srgbClr val="FF0000"/>
                </a:solidFill>
                <a:latin typeface="+mj-ea"/>
                <a:ea typeface="+mj-ea"/>
                <a:cs typeface="+mn-cs"/>
              </a:endParaRPr>
            </a:p>
          </p:txBody>
        </p:sp>
      </p:grpSp>
      <p:pic>
        <p:nvPicPr>
          <p:cNvPr id="46" name="Picture 2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1313880" y="2962793"/>
            <a:ext cx="654958" cy="66924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" name="Picture 2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1956930" y="2962793"/>
            <a:ext cx="654958" cy="66924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" name="Picture 2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2599980" y="2962793"/>
            <a:ext cx="654958" cy="66924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" name="Picture 2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3243030" y="2962793"/>
            <a:ext cx="654958" cy="66924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" name="Picture 2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3886080" y="2962793"/>
            <a:ext cx="654958" cy="66924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" name="Picture 2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4572000" y="2962793"/>
            <a:ext cx="654958" cy="66924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" name="Picture 2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5215050" y="2962793"/>
            <a:ext cx="654958" cy="66924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" name="Picture 2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5858100" y="2962793"/>
            <a:ext cx="654958" cy="66924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" name="Picture 2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6501150" y="2962793"/>
            <a:ext cx="654958" cy="66924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" name="Picture 2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1"/>
          </a:blip>
          <a:stretch>
            <a:fillRect/>
          </a:stretch>
        </p:blipFill>
        <p:spPr>
          <a:xfrm>
            <a:off x="7144200" y="2962793"/>
            <a:ext cx="654958" cy="66924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4" name="组合 43"/>
          <p:cNvGrpSpPr/>
          <p:nvPr/>
        </p:nvGrpSpPr>
        <p:grpSpPr>
          <a:xfrm>
            <a:off x="3869408" y="3976193"/>
            <a:ext cx="2417392" cy="432272"/>
            <a:chOff x="3493020" y="5566432"/>
            <a:chExt cx="3222120" cy="576065"/>
          </a:xfrm>
        </p:grpSpPr>
        <p:pic>
          <p:nvPicPr>
            <p:cNvPr id="17433" name="AutoShape 4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3493020" y="5566432"/>
              <a:ext cx="2664296" cy="57606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8" name="文本框 5"/>
            <p:cNvSpPr txBox="1">
              <a:spLocks noChangeArrowheads="1"/>
            </p:cNvSpPr>
            <p:nvPr/>
          </p:nvSpPr>
          <p:spPr bwMode="auto">
            <a:xfrm>
              <a:off x="3500957" y="5572780"/>
              <a:ext cx="3214183" cy="5517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buClrTx/>
                <a:buSzTx/>
                <a:buFontTx/>
                <a:buNone/>
                <a:defRPr/>
              </a:pPr>
              <a:r>
                <a:rPr kumimoji="0" lang="en-US" altLang="zh-CN" sz="2100" b="1" kern="1200" cap="none" spc="0" normalizeH="0" baseline="0" noProof="0" dirty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10</a:t>
              </a:r>
              <a:r>
                <a:rPr kumimoji="0" lang="zh-CN" altLang="en-US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rPr>
                <a:t>个</a:t>
              </a:r>
              <a:r>
                <a:rPr kumimoji="0" lang="zh-CN" altLang="en-US" sz="2100" b="1" kern="1200" cap="none" spc="0" normalizeH="0" baseline="0" noProof="0" dirty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一千</a:t>
              </a:r>
              <a:r>
                <a:rPr kumimoji="0" lang="zh-CN" altLang="en-US" sz="2100" b="1" kern="1200" cap="none" spc="0" normalizeH="0" baseline="0" noProof="0" dirty="0">
                  <a:latin typeface="+mj-ea"/>
                  <a:ea typeface="+mj-ea"/>
                  <a:cs typeface="+mn-cs"/>
                </a:rPr>
                <a:t>是</a:t>
              </a:r>
              <a:r>
                <a:rPr kumimoji="0" lang="zh-CN" altLang="en-US" sz="2100" b="1" kern="1200" cap="none" spc="0" normalizeH="0" baseline="0" noProof="0" dirty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一万</a:t>
              </a:r>
              <a:endParaRPr kumimoji="0" lang="zh-CN" altLang="en-US" sz="2100" b="1" kern="1200" cap="none" spc="0" normalizeH="0" baseline="0" noProof="0" dirty="0">
                <a:solidFill>
                  <a:srgbClr val="FF0000"/>
                </a:solidFill>
                <a:latin typeface="+mj-ea"/>
                <a:ea typeface="+mj-ea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000"/>
                            </p:stCondLst>
                            <p:childTnLst>
                              <p:par>
                                <p:cTn id="1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500"/>
                            </p:stCondLst>
                            <p:childTnLst>
                              <p:par>
                                <p:cTn id="1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组合 147"/>
          <p:cNvGrpSpPr/>
          <p:nvPr/>
        </p:nvGrpSpPr>
        <p:grpSpPr>
          <a:xfrm>
            <a:off x="3553838" y="878835"/>
            <a:ext cx="1951775" cy="234595"/>
            <a:chOff x="2000232" y="2643182"/>
            <a:chExt cx="3644878" cy="439649"/>
          </a:xfrm>
        </p:grpSpPr>
        <p:pic>
          <p:nvPicPr>
            <p:cNvPr id="18547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00023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48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35742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49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71461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50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07180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51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42899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52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78618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53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14337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54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50056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55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85775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56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521494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49" name="组合 148"/>
          <p:cNvGrpSpPr/>
          <p:nvPr/>
        </p:nvGrpSpPr>
        <p:grpSpPr>
          <a:xfrm>
            <a:off x="3553838" y="3414119"/>
            <a:ext cx="1951775" cy="235785"/>
            <a:chOff x="2000232" y="2643182"/>
            <a:chExt cx="3644878" cy="439649"/>
          </a:xfrm>
        </p:grpSpPr>
        <p:pic>
          <p:nvPicPr>
            <p:cNvPr id="18537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00023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38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35742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39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71461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40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07180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41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42899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42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78618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43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14337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44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50056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45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85775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46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521494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60" name="组合 159"/>
          <p:cNvGrpSpPr/>
          <p:nvPr/>
        </p:nvGrpSpPr>
        <p:grpSpPr>
          <a:xfrm>
            <a:off x="3553838" y="1602862"/>
            <a:ext cx="1951775" cy="235785"/>
            <a:chOff x="2000232" y="2643182"/>
            <a:chExt cx="3644878" cy="439649"/>
          </a:xfrm>
        </p:grpSpPr>
        <p:pic>
          <p:nvPicPr>
            <p:cNvPr id="18527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00023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28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35742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29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71461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30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07180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31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42899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32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78618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33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14337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34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50056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35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85775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36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521494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71" name="组合 170"/>
          <p:cNvGrpSpPr/>
          <p:nvPr/>
        </p:nvGrpSpPr>
        <p:grpSpPr>
          <a:xfrm>
            <a:off x="3553838" y="1964875"/>
            <a:ext cx="1951775" cy="235785"/>
            <a:chOff x="2000232" y="2643182"/>
            <a:chExt cx="3644878" cy="439649"/>
          </a:xfrm>
        </p:grpSpPr>
        <p:pic>
          <p:nvPicPr>
            <p:cNvPr id="18517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00023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18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35742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19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71461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20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07180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21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42899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22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78618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23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14337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24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50056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25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85775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26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521494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82" name="组合 181"/>
          <p:cNvGrpSpPr/>
          <p:nvPr/>
        </p:nvGrpSpPr>
        <p:grpSpPr>
          <a:xfrm>
            <a:off x="3553838" y="2326888"/>
            <a:ext cx="1951775" cy="235785"/>
            <a:chOff x="2000232" y="2643182"/>
            <a:chExt cx="3644878" cy="439649"/>
          </a:xfrm>
        </p:grpSpPr>
        <p:pic>
          <p:nvPicPr>
            <p:cNvPr id="18507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00023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08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35742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09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71461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10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07180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11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42899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12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78618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13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14337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14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50056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15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85775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16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521494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93" name="组合 192"/>
          <p:cNvGrpSpPr/>
          <p:nvPr/>
        </p:nvGrpSpPr>
        <p:grpSpPr>
          <a:xfrm>
            <a:off x="3553838" y="2690093"/>
            <a:ext cx="1951775" cy="234594"/>
            <a:chOff x="2000232" y="2643182"/>
            <a:chExt cx="3644878" cy="439649"/>
          </a:xfrm>
        </p:grpSpPr>
        <p:pic>
          <p:nvPicPr>
            <p:cNvPr id="18497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00023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98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35742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99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71461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00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07180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01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42899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02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78618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03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14337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04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50056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05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85775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506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521494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04" name="组合 203"/>
          <p:cNvGrpSpPr/>
          <p:nvPr/>
        </p:nvGrpSpPr>
        <p:grpSpPr>
          <a:xfrm>
            <a:off x="3553838" y="3052106"/>
            <a:ext cx="1951775" cy="234594"/>
            <a:chOff x="2000232" y="2643182"/>
            <a:chExt cx="3644878" cy="439649"/>
          </a:xfrm>
        </p:grpSpPr>
        <p:pic>
          <p:nvPicPr>
            <p:cNvPr id="18487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00023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88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35742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89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71461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90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07180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91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42899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92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78618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93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14337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94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50056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95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85775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96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521494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15" name="组合 214"/>
          <p:cNvGrpSpPr/>
          <p:nvPr/>
        </p:nvGrpSpPr>
        <p:grpSpPr>
          <a:xfrm>
            <a:off x="3553838" y="1240848"/>
            <a:ext cx="1951775" cy="234595"/>
            <a:chOff x="2000232" y="2643182"/>
            <a:chExt cx="3644878" cy="439649"/>
          </a:xfrm>
        </p:grpSpPr>
        <p:pic>
          <p:nvPicPr>
            <p:cNvPr id="18477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00023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78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35742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79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71461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80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07180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81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42899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82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78618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83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14337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84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50056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85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85775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86" name="Picture 22" descr="正方体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521494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26" name="组合 225"/>
          <p:cNvGrpSpPr/>
          <p:nvPr/>
        </p:nvGrpSpPr>
        <p:grpSpPr>
          <a:xfrm>
            <a:off x="3553838" y="3776133"/>
            <a:ext cx="1951775" cy="235785"/>
            <a:chOff x="2000232" y="2643182"/>
            <a:chExt cx="3644878" cy="439649"/>
          </a:xfrm>
        </p:grpSpPr>
        <p:pic>
          <p:nvPicPr>
            <p:cNvPr id="18467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00023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68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35742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69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71461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70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07180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71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42899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72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78618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73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14337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74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50056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75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85775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76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521494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37" name="组合 236"/>
          <p:cNvGrpSpPr/>
          <p:nvPr/>
        </p:nvGrpSpPr>
        <p:grpSpPr>
          <a:xfrm>
            <a:off x="3553838" y="4138146"/>
            <a:ext cx="1951775" cy="235785"/>
            <a:chOff x="2000232" y="2643182"/>
            <a:chExt cx="3644878" cy="439649"/>
          </a:xfrm>
        </p:grpSpPr>
        <p:pic>
          <p:nvPicPr>
            <p:cNvPr id="18457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00023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58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35742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59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271461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60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07180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61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42899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62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378618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63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14337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64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50056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65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485775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66" name="Picture 22" descr="正方体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5214942" y="2643182"/>
              <a:ext cx="430168" cy="43964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18" name="组合 117"/>
          <p:cNvGrpSpPr/>
          <p:nvPr/>
        </p:nvGrpSpPr>
        <p:grpSpPr>
          <a:xfrm>
            <a:off x="5812848" y="3112838"/>
            <a:ext cx="2411438" cy="485860"/>
            <a:chOff x="3500430" y="5787024"/>
            <a:chExt cx="3214710" cy="648072"/>
          </a:xfrm>
        </p:grpSpPr>
        <p:pic>
          <p:nvPicPr>
            <p:cNvPr id="18455" name="AutoShape 4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502140" y="5787024"/>
              <a:ext cx="2736304" cy="64807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49" name="文本框 5"/>
            <p:cNvSpPr txBox="1">
              <a:spLocks noChangeArrowheads="1"/>
            </p:cNvSpPr>
            <p:nvPr/>
          </p:nvSpPr>
          <p:spPr bwMode="auto">
            <a:xfrm>
              <a:off x="3500430" y="5858503"/>
              <a:ext cx="3214710" cy="5522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buClrTx/>
                <a:buSzTx/>
                <a:buFontTx/>
                <a:buNone/>
                <a:defRPr/>
              </a:pPr>
              <a:r>
                <a:rPr kumimoji="0" lang="en-US" altLang="zh-CN" sz="2100" b="1" kern="1200" cap="none" spc="0" normalizeH="0" baseline="0" noProof="0" dirty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10</a:t>
              </a:r>
              <a:r>
                <a:rPr kumimoji="0" lang="zh-CN" altLang="en-US" sz="2100" b="1" kern="1200" cap="none" spc="0" normalizeH="0" baseline="0" noProof="0" dirty="0">
                  <a:solidFill>
                    <a:schemeClr val="accent4"/>
                  </a:solidFill>
                  <a:latin typeface="+mj-ea"/>
                  <a:ea typeface="+mj-ea"/>
                  <a:cs typeface="+mn-cs"/>
                </a:rPr>
                <a:t>个</a:t>
              </a:r>
              <a:r>
                <a:rPr kumimoji="0" lang="zh-CN" altLang="en-US" sz="2100" b="1" kern="1200" cap="none" spc="0" normalizeH="0" baseline="0" noProof="0" dirty="0">
                  <a:latin typeface="+mj-ea"/>
                  <a:ea typeface="+mj-ea"/>
                  <a:cs typeface="+mn-cs"/>
                </a:rPr>
                <a:t>一</a:t>
              </a:r>
              <a:r>
                <a:rPr kumimoji="0" lang="zh-CN" altLang="en-US" sz="2100" b="1" kern="1200" cap="none" spc="0" normalizeH="0" baseline="0" noProof="0" dirty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万</a:t>
              </a:r>
              <a:r>
                <a:rPr kumimoji="0" lang="zh-CN" altLang="en-US" sz="2100" b="1" kern="1200" cap="none" spc="0" normalizeH="0" baseline="0" noProof="0" dirty="0">
                  <a:latin typeface="+mj-ea"/>
                  <a:ea typeface="+mj-ea"/>
                  <a:cs typeface="+mn-cs"/>
                </a:rPr>
                <a:t>是</a:t>
              </a:r>
              <a:r>
                <a:rPr kumimoji="0" lang="zh-CN" altLang="en-US" sz="2100" b="1" kern="1200" cap="none" spc="0" normalizeH="0" baseline="0" noProof="0" dirty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十万</a:t>
              </a:r>
              <a:endParaRPr kumimoji="0" lang="zh-CN" altLang="en-US" sz="2100" b="1" kern="1200" cap="none" spc="0" normalizeH="0" baseline="0" noProof="0" dirty="0">
                <a:solidFill>
                  <a:srgbClr val="FF0000"/>
                </a:solidFill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1892625" y="1018163"/>
            <a:ext cx="926468" cy="3517098"/>
            <a:chOff x="571472" y="1643050"/>
            <a:chExt cx="1235075" cy="4688315"/>
          </a:xfrm>
        </p:grpSpPr>
        <p:grpSp>
          <p:nvGrpSpPr>
            <p:cNvPr id="18451" name="组合 57"/>
            <p:cNvGrpSpPr/>
            <p:nvPr/>
          </p:nvGrpSpPr>
          <p:grpSpPr>
            <a:xfrm>
              <a:off x="857222" y="2643105"/>
              <a:ext cx="857250" cy="3688260"/>
              <a:chOff x="714346" y="1857287"/>
              <a:chExt cx="857250" cy="3688260"/>
            </a:xfrm>
          </p:grpSpPr>
          <p:sp>
            <p:nvSpPr>
              <p:cNvPr id="122" name="竖卷形 121"/>
              <p:cNvSpPr/>
              <p:nvPr/>
            </p:nvSpPr>
            <p:spPr bwMode="auto">
              <a:xfrm>
                <a:off x="714346" y="1857287"/>
                <a:ext cx="857250" cy="3643056"/>
              </a:xfrm>
              <a:prstGeom prst="verticalScroll">
                <a:avLst/>
              </a:prstGeom>
              <a:solidFill>
                <a:srgbClr val="FFFF66"/>
              </a:solidFill>
              <a:ln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454" name="TextBox 122"/>
              <p:cNvSpPr txBox="1"/>
              <p:nvPr/>
            </p:nvSpPr>
            <p:spPr>
              <a:xfrm>
                <a:off x="751472" y="2071678"/>
                <a:ext cx="797421" cy="34738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vert="eaVert" wrap="none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50000"/>
                  </a:lnSpc>
                  <a:spcBef>
                    <a:spcPct val="0"/>
                  </a:spcBef>
                  <a:buNone/>
                </a:pPr>
                <a:r>
                  <a:rPr lang="zh-CN" altLang="en-US" sz="1800" b="1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仔细观察你发现了什么？</a:t>
                </a:r>
                <a:endParaRPr lang="zh-CN" altLang="en-US" sz="1800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18452" name="图片 29" descr="7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571472" y="1643050"/>
              <a:ext cx="1235075" cy="1081088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25" name="组合 14"/>
          <p:cNvGrpSpPr/>
          <p:nvPr/>
        </p:nvGrpSpPr>
        <p:grpSpPr>
          <a:xfrm>
            <a:off x="3457380" y="789523"/>
            <a:ext cx="2141118" cy="3780895"/>
            <a:chOff x="990184" y="1856028"/>
            <a:chExt cx="1908590" cy="2175616"/>
          </a:xfrm>
        </p:grpSpPr>
        <p:cxnSp>
          <p:nvCxnSpPr>
            <p:cNvPr id="126" name="直接连接符 125"/>
            <p:cNvCxnSpPr/>
            <p:nvPr/>
          </p:nvCxnSpPr>
          <p:spPr>
            <a:xfrm>
              <a:off x="990184" y="4019995"/>
              <a:ext cx="1905406" cy="1370"/>
            </a:xfrm>
            <a:prstGeom prst="line">
              <a:avLst/>
            </a:prstGeom>
            <a:ln w="381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rot="5400000" flipH="1" flipV="1">
              <a:off x="-94695" y="2945703"/>
              <a:ext cx="2170820" cy="1062"/>
            </a:xfrm>
            <a:prstGeom prst="line">
              <a:avLst/>
            </a:prstGeom>
            <a:ln w="381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rot="5400000" flipH="1" flipV="1">
              <a:off x="1830960" y="2920659"/>
              <a:ext cx="2132447" cy="3184"/>
            </a:xfrm>
            <a:prstGeom prst="line">
              <a:avLst/>
            </a:prstGeom>
            <a:ln w="381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>
              <a:off x="990184" y="1858083"/>
              <a:ext cx="1905406" cy="1370"/>
            </a:xfrm>
            <a:prstGeom prst="line">
              <a:avLst/>
            </a:prstGeom>
            <a:ln w="381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2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4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8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组合 7"/>
          <p:cNvGrpSpPr/>
          <p:nvPr/>
        </p:nvGrpSpPr>
        <p:grpSpPr>
          <a:xfrm>
            <a:off x="2428500" y="788332"/>
            <a:ext cx="4662113" cy="589463"/>
            <a:chOff x="1285852" y="1714488"/>
            <a:chExt cx="5357850" cy="785818"/>
          </a:xfrm>
        </p:grpSpPr>
        <p:sp>
          <p:nvSpPr>
            <p:cNvPr id="128" name="圆角矩形标注 127"/>
            <p:cNvSpPr/>
            <p:nvPr/>
          </p:nvSpPr>
          <p:spPr>
            <a:xfrm>
              <a:off x="2332789" y="1714488"/>
              <a:ext cx="3953723" cy="785818"/>
            </a:xfrm>
            <a:prstGeom prst="wedgeRoundRectCallout">
              <a:avLst>
                <a:gd name="adj1" fmla="val -62427"/>
                <a:gd name="adj2" fmla="val 12923"/>
                <a:gd name="adj3" fmla="val 16667"/>
              </a:avLst>
            </a:prstGeom>
            <a:solidFill>
              <a:srgbClr val="FFFF99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100" b="1" i="0" u="none" strike="noStrike" kern="1200" cap="none" spc="0" normalizeH="0" baseline="0" noProof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      </a:t>
              </a:r>
              <a:endParaRPr kumimoji="0" lang="zh-CN" altLang="en-US" sz="2100" b="1" i="0" u="none" strike="noStrike" kern="1200" cap="none" spc="0" normalizeH="0" baseline="0" noProof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29" name="Text Box 5"/>
            <p:cNvSpPr txBox="1">
              <a:spLocks noChangeArrowheads="1"/>
            </p:cNvSpPr>
            <p:nvPr/>
          </p:nvSpPr>
          <p:spPr bwMode="auto">
            <a:xfrm>
              <a:off x="1285852" y="1714488"/>
              <a:ext cx="5357850" cy="7677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lnSpc>
                  <a:spcPct val="150000"/>
                </a:lnSpc>
                <a:buClrTx/>
                <a:buSzTx/>
                <a:buFontTx/>
                <a:buNone/>
                <a:defRPr/>
              </a:pPr>
              <a:r>
                <a:rPr kumimoji="0" lang="zh-CN" altLang="en-US" sz="2100" b="1" kern="1200" cap="none" spc="0" normalizeH="0" baseline="0" noProof="0">
                  <a:latin typeface="+mj-ea"/>
                  <a:ea typeface="+mj-ea"/>
                  <a:cs typeface="+mn-cs"/>
                </a:rPr>
                <a:t>           </a:t>
              </a:r>
              <a:endParaRPr kumimoji="0" lang="zh-CN" altLang="en-US" sz="2100" b="1" kern="1200" cap="none" spc="0" normalizeH="0" baseline="0" noProof="0">
                <a:solidFill>
                  <a:schemeClr val="accent4"/>
                </a:solidFill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3339488" y="788332"/>
            <a:ext cx="3392684" cy="575945"/>
            <a:chOff x="2928927" y="1500174"/>
            <a:chExt cx="4523394" cy="766639"/>
          </a:xfrm>
        </p:grpSpPr>
        <p:sp>
          <p:nvSpPr>
            <p:cNvPr id="9" name="TextBox 9"/>
            <p:cNvSpPr txBox="1">
              <a:spLocks noChangeArrowheads="1"/>
            </p:cNvSpPr>
            <p:nvPr/>
          </p:nvSpPr>
          <p:spPr bwMode="auto">
            <a:xfrm>
              <a:off x="2928927" y="1500174"/>
              <a:ext cx="4523394" cy="76663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lnSpc>
                  <a:spcPct val="150000"/>
                </a:lnSpc>
                <a:buClrTx/>
                <a:buSzTx/>
                <a:buFontTx/>
                <a:buNone/>
                <a:defRPr/>
              </a:pPr>
              <a:r>
                <a:rPr kumimoji="0" lang="zh-CN" altLang="en-US" sz="2100" b="1" kern="1200" cap="none" spc="0" normalizeH="0" baseline="0" noProof="0">
                  <a:latin typeface="+mj-ea"/>
                  <a:ea typeface="+mj-ea"/>
                  <a:cs typeface="+mn-cs"/>
                </a:rPr>
                <a:t>说一说，一共有多少个   ？</a:t>
              </a:r>
              <a:endParaRPr kumimoji="0" lang="zh-CN" altLang="en-US" sz="2100" b="1" kern="1200" cap="none" spc="0" normalizeH="0" baseline="0" noProof="0">
                <a:latin typeface="+mj-ea"/>
                <a:ea typeface="+mj-ea"/>
                <a:cs typeface="+mn-cs"/>
              </a:endParaRPr>
            </a:p>
          </p:txBody>
        </p:sp>
        <p:pic>
          <p:nvPicPr>
            <p:cNvPr id="19564" name="Picture 37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1"/>
            </a:blip>
            <a:stretch>
              <a:fillRect/>
            </a:stretch>
          </p:blipFill>
          <p:spPr>
            <a:xfrm>
              <a:off x="6572264" y="1643050"/>
              <a:ext cx="500066" cy="484105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26" name="图片 2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46213" y="681157"/>
            <a:ext cx="926468" cy="81095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44" name="组合 143"/>
          <p:cNvGrpSpPr/>
          <p:nvPr/>
        </p:nvGrpSpPr>
        <p:grpSpPr>
          <a:xfrm>
            <a:off x="1463925" y="1592144"/>
            <a:ext cx="2947313" cy="2089912"/>
            <a:chOff x="214282" y="2571744"/>
            <a:chExt cx="4143404" cy="2786082"/>
          </a:xfrm>
        </p:grpSpPr>
        <p:grpSp>
          <p:nvGrpSpPr>
            <p:cNvPr id="19514" name="组合 119"/>
            <p:cNvGrpSpPr/>
            <p:nvPr/>
          </p:nvGrpSpPr>
          <p:grpSpPr>
            <a:xfrm>
              <a:off x="428596" y="2786058"/>
              <a:ext cx="3716316" cy="2422051"/>
              <a:chOff x="357158" y="2786058"/>
              <a:chExt cx="3716316" cy="2422051"/>
            </a:xfrm>
          </p:grpSpPr>
          <p:grpSp>
            <p:nvGrpSpPr>
              <p:cNvPr id="19520" name="组合 14"/>
              <p:cNvGrpSpPr/>
              <p:nvPr/>
            </p:nvGrpSpPr>
            <p:grpSpPr>
              <a:xfrm>
                <a:off x="428596" y="2786058"/>
                <a:ext cx="3644878" cy="439649"/>
                <a:chOff x="2000232" y="2643182"/>
                <a:chExt cx="3644878" cy="439649"/>
              </a:xfrm>
            </p:grpSpPr>
            <p:pic>
              <p:nvPicPr>
                <p:cNvPr id="19553" name="Picture 22" descr="正方体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200023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54" name="Picture 22" descr="正方体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235742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55" name="Picture 22" descr="正方体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271461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56" name="Picture 22" descr="正方体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307180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57" name="Picture 22" descr="正方体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342899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58" name="Picture 22" descr="正方体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378618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59" name="Picture 22" descr="正方体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14337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60" name="Picture 22" descr="正方体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50056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61" name="Picture 22" descr="正方体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85775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62" name="Picture 22" descr="正方体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521494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grpSp>
            <p:nvGrpSpPr>
              <p:cNvPr id="19521" name="组合 27"/>
              <p:cNvGrpSpPr/>
              <p:nvPr/>
            </p:nvGrpSpPr>
            <p:grpSpPr>
              <a:xfrm>
                <a:off x="428596" y="3429000"/>
                <a:ext cx="3644878" cy="439649"/>
                <a:chOff x="2000232" y="2643182"/>
                <a:chExt cx="3644878" cy="439649"/>
              </a:xfrm>
            </p:grpSpPr>
            <p:pic>
              <p:nvPicPr>
                <p:cNvPr id="19543" name="Picture 22" descr="正方体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200023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44" name="Picture 22" descr="正方体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235742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45" name="Picture 22" descr="正方体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271461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46" name="Picture 22" descr="正方体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307180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47" name="Picture 22" descr="正方体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342899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48" name="Picture 22" descr="正方体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378618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49" name="Picture 22" descr="正方体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14337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50" name="Picture 22" descr="正方体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50056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51" name="Picture 22" descr="正方体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85775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52" name="Picture 22" descr="正方体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521494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pic>
            <p:nvPicPr>
              <p:cNvPr id="19522" name="Picture 22" descr="正方体"/>
              <p:cNvPicPr>
                <a:picLocks noChangeAspect="1"/>
              </p:cNvPicPr>
              <p:nvPr/>
            </p:nvPicPr>
            <p:blipFill>
              <a:blip r:embed="rId3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20001"/>
              </a:blip>
              <a:stretch>
                <a:fillRect/>
              </a:stretch>
            </p:blipFill>
            <p:spPr>
              <a:xfrm>
                <a:off x="357158" y="4572008"/>
                <a:ext cx="430168" cy="43964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9523" name="Picture 22" descr="正方体"/>
              <p:cNvPicPr>
                <a:picLocks noChangeAspect="1"/>
              </p:cNvPicPr>
              <p:nvPr/>
            </p:nvPicPr>
            <p:blipFill>
              <a:blip r:embed="rId3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20001"/>
              </a:blip>
              <a:stretch>
                <a:fillRect/>
              </a:stretch>
            </p:blipFill>
            <p:spPr>
              <a:xfrm>
                <a:off x="1000100" y="4572008"/>
                <a:ext cx="430168" cy="43964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9524" name="Picture 22" descr="正方体"/>
              <p:cNvPicPr>
                <a:picLocks noChangeAspect="1"/>
              </p:cNvPicPr>
              <p:nvPr/>
            </p:nvPicPr>
            <p:blipFill>
              <a:blip r:embed="rId3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20001"/>
              </a:blip>
              <a:stretch>
                <a:fillRect/>
              </a:stretch>
            </p:blipFill>
            <p:spPr>
              <a:xfrm>
                <a:off x="1643042" y="4572008"/>
                <a:ext cx="430168" cy="43964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9525" name="Picture 3"/>
              <p:cNvPicPr>
                <a:picLocks noChangeAspect="1"/>
              </p:cNvPicPr>
              <p:nvPr/>
            </p:nvPicPr>
            <p:blipFill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285984" y="4429132"/>
                <a:ext cx="602958" cy="63341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19526" name="组合 64"/>
              <p:cNvGrpSpPr/>
              <p:nvPr/>
            </p:nvGrpSpPr>
            <p:grpSpPr>
              <a:xfrm>
                <a:off x="3214678" y="4000504"/>
                <a:ext cx="142876" cy="1207605"/>
                <a:chOff x="4357686" y="4786322"/>
                <a:chExt cx="214314" cy="1493357"/>
              </a:xfrm>
            </p:grpSpPr>
            <p:pic>
              <p:nvPicPr>
                <p:cNvPr id="19533" name="Picture 37"/>
                <p:cNvPicPr>
                  <a:picLocks noChangeAspect="1"/>
                </p:cNvPicPr>
                <p:nvPr/>
              </p:nvPicPr>
              <p:blipFill>
                <a:blip r:embed="rId1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357686" y="5072074"/>
                  <a:ext cx="214314" cy="207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34" name="Picture 37"/>
                <p:cNvPicPr>
                  <a:picLocks noChangeAspect="1"/>
                </p:cNvPicPr>
                <p:nvPr/>
              </p:nvPicPr>
              <p:blipFill>
                <a:blip r:embed="rId1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357686" y="5214950"/>
                  <a:ext cx="214314" cy="207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35" name="Picture 37"/>
                <p:cNvPicPr>
                  <a:picLocks noChangeAspect="1"/>
                </p:cNvPicPr>
                <p:nvPr/>
              </p:nvPicPr>
              <p:blipFill>
                <a:blip r:embed="rId1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357686" y="4929198"/>
                  <a:ext cx="214314" cy="207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36" name="Picture 37"/>
                <p:cNvPicPr>
                  <a:picLocks noChangeAspect="1"/>
                </p:cNvPicPr>
                <p:nvPr/>
              </p:nvPicPr>
              <p:blipFill>
                <a:blip r:embed="rId1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357686" y="5500702"/>
                  <a:ext cx="214314" cy="207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37" name="Picture 37"/>
                <p:cNvPicPr>
                  <a:picLocks noChangeAspect="1"/>
                </p:cNvPicPr>
                <p:nvPr/>
              </p:nvPicPr>
              <p:blipFill>
                <a:blip r:embed="rId1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357686" y="5643578"/>
                  <a:ext cx="214314" cy="207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38" name="Picture 37"/>
                <p:cNvPicPr>
                  <a:picLocks noChangeAspect="1"/>
                </p:cNvPicPr>
                <p:nvPr/>
              </p:nvPicPr>
              <p:blipFill>
                <a:blip r:embed="rId1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357686" y="5357826"/>
                  <a:ext cx="214314" cy="207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39" name="Picture 37"/>
                <p:cNvPicPr>
                  <a:picLocks noChangeAspect="1"/>
                </p:cNvPicPr>
                <p:nvPr/>
              </p:nvPicPr>
              <p:blipFill>
                <a:blip r:embed="rId1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357686" y="5929330"/>
                  <a:ext cx="214314" cy="207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40" name="Picture 37"/>
                <p:cNvPicPr>
                  <a:picLocks noChangeAspect="1"/>
                </p:cNvPicPr>
                <p:nvPr/>
              </p:nvPicPr>
              <p:blipFill>
                <a:blip r:embed="rId1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357686" y="6072206"/>
                  <a:ext cx="214314" cy="207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41" name="Picture 37"/>
                <p:cNvPicPr>
                  <a:picLocks noChangeAspect="1"/>
                </p:cNvPicPr>
                <p:nvPr/>
              </p:nvPicPr>
              <p:blipFill>
                <a:blip r:embed="rId1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357686" y="5786454"/>
                  <a:ext cx="214314" cy="207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42" name="Picture 37"/>
                <p:cNvPicPr>
                  <a:picLocks noChangeAspect="1"/>
                </p:cNvPicPr>
                <p:nvPr/>
              </p:nvPicPr>
              <p:blipFill>
                <a:blip r:embed="rId1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357686" y="4786322"/>
                  <a:ext cx="214314" cy="207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grpSp>
            <p:nvGrpSpPr>
              <p:cNvPr id="19527" name="组合 68"/>
              <p:cNvGrpSpPr/>
              <p:nvPr/>
            </p:nvGrpSpPr>
            <p:grpSpPr>
              <a:xfrm>
                <a:off x="3714744" y="4500570"/>
                <a:ext cx="142876" cy="629920"/>
                <a:chOff x="4357686" y="5500702"/>
                <a:chExt cx="214314" cy="778977"/>
              </a:xfrm>
            </p:grpSpPr>
            <p:pic>
              <p:nvPicPr>
                <p:cNvPr id="19528" name="Picture 37"/>
                <p:cNvPicPr>
                  <a:picLocks noChangeAspect="1"/>
                </p:cNvPicPr>
                <p:nvPr/>
              </p:nvPicPr>
              <p:blipFill>
                <a:blip r:embed="rId1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357686" y="5500702"/>
                  <a:ext cx="214314" cy="207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29" name="Picture 37"/>
                <p:cNvPicPr>
                  <a:picLocks noChangeAspect="1"/>
                </p:cNvPicPr>
                <p:nvPr/>
              </p:nvPicPr>
              <p:blipFill>
                <a:blip r:embed="rId1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357686" y="5643578"/>
                  <a:ext cx="214314" cy="207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30" name="Picture 37"/>
                <p:cNvPicPr>
                  <a:picLocks noChangeAspect="1"/>
                </p:cNvPicPr>
                <p:nvPr/>
              </p:nvPicPr>
              <p:blipFill>
                <a:blip r:embed="rId1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357686" y="5929330"/>
                  <a:ext cx="214314" cy="207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31" name="Picture 37"/>
                <p:cNvPicPr>
                  <a:picLocks noChangeAspect="1"/>
                </p:cNvPicPr>
                <p:nvPr/>
              </p:nvPicPr>
              <p:blipFill>
                <a:blip r:embed="rId1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357686" y="6072206"/>
                  <a:ext cx="214314" cy="207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32" name="Picture 37"/>
                <p:cNvPicPr>
                  <a:picLocks noChangeAspect="1"/>
                </p:cNvPicPr>
                <p:nvPr/>
              </p:nvPicPr>
              <p:blipFill>
                <a:blip r:embed="rId1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357686" y="5786454"/>
                  <a:ext cx="214314" cy="207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</p:grpSp>
        <p:grpSp>
          <p:nvGrpSpPr>
            <p:cNvPr id="19515" name="组合 14"/>
            <p:cNvGrpSpPr/>
            <p:nvPr/>
          </p:nvGrpSpPr>
          <p:grpSpPr>
            <a:xfrm>
              <a:off x="214282" y="2571744"/>
              <a:ext cx="4143404" cy="2786082"/>
              <a:chOff x="990184" y="1856028"/>
              <a:chExt cx="1908590" cy="2175616"/>
            </a:xfrm>
          </p:grpSpPr>
          <p:cxnSp>
            <p:nvCxnSpPr>
              <p:cNvPr id="135" name="直接连接符 134"/>
              <p:cNvCxnSpPr/>
              <p:nvPr/>
            </p:nvCxnSpPr>
            <p:spPr>
              <a:xfrm>
                <a:off x="990955" y="4020487"/>
                <a:ext cx="1904734" cy="1239"/>
              </a:xfrm>
              <a:prstGeom prst="line">
                <a:avLst/>
              </a:prstGeom>
              <a:ln w="381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 rot="5400000" flipH="1" flipV="1">
                <a:off x="-94759" y="2945930"/>
                <a:ext cx="2170657" cy="771"/>
              </a:xfrm>
              <a:prstGeom prst="line">
                <a:avLst/>
              </a:prstGeom>
              <a:ln w="381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 rot="5400000" flipH="1" flipV="1">
                <a:off x="1831118" y="2920601"/>
                <a:ext cx="2132228" cy="3085"/>
              </a:xfrm>
              <a:prstGeom prst="line">
                <a:avLst/>
              </a:prstGeom>
              <a:ln w="381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>
                <a:off x="990955" y="1858507"/>
                <a:ext cx="1904734" cy="1239"/>
              </a:xfrm>
              <a:prstGeom prst="line">
                <a:avLst/>
              </a:prstGeom>
              <a:ln w="381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5" name="组合 144"/>
          <p:cNvGrpSpPr/>
          <p:nvPr/>
        </p:nvGrpSpPr>
        <p:grpSpPr>
          <a:xfrm>
            <a:off x="4572000" y="1592144"/>
            <a:ext cx="2893725" cy="2089912"/>
            <a:chOff x="4572000" y="2571744"/>
            <a:chExt cx="4000528" cy="2786082"/>
          </a:xfrm>
        </p:grpSpPr>
        <p:grpSp>
          <p:nvGrpSpPr>
            <p:cNvPr id="19469" name="组合 120"/>
            <p:cNvGrpSpPr/>
            <p:nvPr/>
          </p:nvGrpSpPr>
          <p:grpSpPr>
            <a:xfrm>
              <a:off x="4714876" y="2786058"/>
              <a:ext cx="3674792" cy="2490798"/>
              <a:chOff x="5072066" y="2571744"/>
              <a:chExt cx="3674792" cy="2490798"/>
            </a:xfrm>
          </p:grpSpPr>
          <p:grpSp>
            <p:nvGrpSpPr>
              <p:cNvPr id="19475" name="组合 80"/>
              <p:cNvGrpSpPr/>
              <p:nvPr/>
            </p:nvGrpSpPr>
            <p:grpSpPr>
              <a:xfrm>
                <a:off x="5072066" y="2571744"/>
                <a:ext cx="3644878" cy="439649"/>
                <a:chOff x="2000232" y="2643182"/>
                <a:chExt cx="3644878" cy="439649"/>
              </a:xfrm>
            </p:grpSpPr>
            <p:pic>
              <p:nvPicPr>
                <p:cNvPr id="19504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200023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05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235742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06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271461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07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307180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08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342899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09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378618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10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14337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11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50056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12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85775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13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521494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grpSp>
            <p:nvGrpSpPr>
              <p:cNvPr id="19476" name="组合 91"/>
              <p:cNvGrpSpPr/>
              <p:nvPr/>
            </p:nvGrpSpPr>
            <p:grpSpPr>
              <a:xfrm>
                <a:off x="5072066" y="3143248"/>
                <a:ext cx="3644878" cy="439649"/>
                <a:chOff x="2000232" y="2643182"/>
                <a:chExt cx="3644878" cy="439649"/>
              </a:xfrm>
            </p:grpSpPr>
            <p:pic>
              <p:nvPicPr>
                <p:cNvPr id="19494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200023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495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235742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496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271461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497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307180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498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342899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499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378618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00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14337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01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50056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02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85775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503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521494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grpSp>
            <p:nvGrpSpPr>
              <p:cNvPr id="19477" name="组合 102"/>
              <p:cNvGrpSpPr/>
              <p:nvPr/>
            </p:nvGrpSpPr>
            <p:grpSpPr>
              <a:xfrm>
                <a:off x="5072066" y="3714752"/>
                <a:ext cx="3644878" cy="439649"/>
                <a:chOff x="2000232" y="2643182"/>
                <a:chExt cx="3644878" cy="439649"/>
              </a:xfrm>
            </p:grpSpPr>
            <p:pic>
              <p:nvPicPr>
                <p:cNvPr id="19484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200023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485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235742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486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271461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487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307180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488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342899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489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378618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490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14337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491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50056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492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485775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9493" name="Picture 22" descr="正方体"/>
                <p:cNvPicPr>
                  <a:picLocks noChangeAspect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1"/>
                </a:blip>
                <a:stretch>
                  <a:fillRect/>
                </a:stretch>
              </p:blipFill>
              <p:spPr>
                <a:xfrm>
                  <a:off x="5214942" y="2643182"/>
                  <a:ext cx="430168" cy="439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pic>
            <p:nvPicPr>
              <p:cNvPr id="19478" name="Picture 22" descr="正方体"/>
              <p:cNvPicPr>
                <a:picLocks noChangeAspect="1"/>
              </p:cNvPicPr>
              <p:nvPr/>
            </p:nvPicPr>
            <p:blipFill>
              <a:blip r:embed="rId5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20001"/>
              </a:blip>
              <a:stretch>
                <a:fillRect/>
              </a:stretch>
            </p:blipFill>
            <p:spPr>
              <a:xfrm>
                <a:off x="5143504" y="4500570"/>
                <a:ext cx="430168" cy="43964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9479" name="Picture 22" descr="正方体"/>
              <p:cNvPicPr>
                <a:picLocks noChangeAspect="1"/>
              </p:cNvPicPr>
              <p:nvPr/>
            </p:nvPicPr>
            <p:blipFill>
              <a:blip r:embed="rId5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20001"/>
              </a:blip>
              <a:stretch>
                <a:fillRect/>
              </a:stretch>
            </p:blipFill>
            <p:spPr>
              <a:xfrm>
                <a:off x="5715008" y="4500570"/>
                <a:ext cx="430168" cy="43964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9480" name="Picture 22" descr="正方体"/>
              <p:cNvPicPr>
                <a:picLocks noChangeAspect="1"/>
              </p:cNvPicPr>
              <p:nvPr/>
            </p:nvPicPr>
            <p:blipFill>
              <a:blip r:embed="rId5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20001"/>
              </a:blip>
              <a:stretch>
                <a:fillRect/>
              </a:stretch>
            </p:blipFill>
            <p:spPr>
              <a:xfrm>
                <a:off x="6286512" y="4500570"/>
                <a:ext cx="430168" cy="43964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9481" name="Picture 22" descr="正方体"/>
              <p:cNvPicPr>
                <a:picLocks noChangeAspect="1"/>
              </p:cNvPicPr>
              <p:nvPr/>
            </p:nvPicPr>
            <p:blipFill>
              <a:blip r:embed="rId5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20001"/>
              </a:blip>
              <a:stretch>
                <a:fillRect/>
              </a:stretch>
            </p:blipFill>
            <p:spPr>
              <a:xfrm>
                <a:off x="6858016" y="4500570"/>
                <a:ext cx="430168" cy="43964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9482" name="Picture 3"/>
              <p:cNvPicPr>
                <a:picLocks noChangeAspect="1"/>
              </p:cNvPicPr>
              <p:nvPr/>
            </p:nvPicPr>
            <p:blipFill>
              <a:blip r:embed="rId6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429520" y="4429132"/>
                <a:ext cx="602958" cy="63341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9483" name="Picture 3"/>
              <p:cNvPicPr>
                <a:picLocks noChangeAspect="1"/>
              </p:cNvPicPr>
              <p:nvPr/>
            </p:nvPicPr>
            <p:blipFill>
              <a:blip r:embed="rId6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143900" y="4429132"/>
                <a:ext cx="602958" cy="63341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19470" name="组合 14"/>
            <p:cNvGrpSpPr/>
            <p:nvPr/>
          </p:nvGrpSpPr>
          <p:grpSpPr>
            <a:xfrm>
              <a:off x="4572000" y="2571744"/>
              <a:ext cx="4000528" cy="2786082"/>
              <a:chOff x="990184" y="1856028"/>
              <a:chExt cx="1908590" cy="2175616"/>
            </a:xfrm>
          </p:grpSpPr>
          <p:cxnSp>
            <p:nvCxnSpPr>
              <p:cNvPr id="140" name="直接连接符 139"/>
              <p:cNvCxnSpPr/>
              <p:nvPr/>
            </p:nvCxnSpPr>
            <p:spPr>
              <a:xfrm>
                <a:off x="990970" y="4020487"/>
                <a:ext cx="1904663" cy="1239"/>
              </a:xfrm>
              <a:prstGeom prst="line">
                <a:avLst/>
              </a:prstGeom>
              <a:ln w="381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 rot="5400000" flipH="1" flipV="1">
                <a:off x="-94751" y="2945922"/>
                <a:ext cx="2170657" cy="786"/>
              </a:xfrm>
              <a:prstGeom prst="line">
                <a:avLst/>
              </a:prstGeom>
              <a:ln w="381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 rot="5400000" flipH="1" flipV="1">
                <a:off x="1831089" y="2920571"/>
                <a:ext cx="2132228" cy="3142"/>
              </a:xfrm>
              <a:prstGeom prst="line">
                <a:avLst/>
              </a:prstGeom>
              <a:ln w="381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>
                <a:off x="990970" y="1858507"/>
                <a:ext cx="1904663" cy="1239"/>
              </a:xfrm>
              <a:prstGeom prst="line">
                <a:avLst/>
              </a:prstGeom>
              <a:ln w="381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6" name="组合 145"/>
          <p:cNvGrpSpPr/>
          <p:nvPr/>
        </p:nvGrpSpPr>
        <p:grpSpPr>
          <a:xfrm>
            <a:off x="1946213" y="3946422"/>
            <a:ext cx="2572200" cy="372731"/>
            <a:chOff x="3714744" y="3280563"/>
            <a:chExt cx="3429024" cy="497779"/>
          </a:xfrm>
        </p:grpSpPr>
        <p:pic>
          <p:nvPicPr>
            <p:cNvPr id="19467" name="AutoShape 4"/>
            <p:cNvPicPr/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3746122" y="3280563"/>
              <a:ext cx="2880320" cy="49777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8" name="文本框 5"/>
            <p:cNvSpPr txBox="1">
              <a:spLocks noChangeArrowheads="1"/>
            </p:cNvSpPr>
            <p:nvPr/>
          </p:nvSpPr>
          <p:spPr bwMode="auto">
            <a:xfrm>
              <a:off x="3714744" y="3285335"/>
              <a:ext cx="3429024" cy="49186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buClrTx/>
                <a:buSzTx/>
                <a:buFontTx/>
                <a:buNone/>
                <a:defRPr/>
              </a:pPr>
              <a:r>
                <a:rPr kumimoji="0" lang="zh-CN" altLang="en-US" sz="1800" b="1" kern="1200" cap="none" spc="0" normalizeH="0" baseline="0" noProof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ea"/>
                  <a:ea typeface="+mj-ea"/>
                  <a:cs typeface="+mn-cs"/>
                </a:rPr>
                <a:t>二万三千一百一十五</a:t>
              </a:r>
              <a:endParaRPr kumimoji="0" lang="zh-CN" altLang="en-US" sz="1800" b="1" kern="1200" cap="none" spc="0" normalizeH="0" baseline="0" noProof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5381767" y="3814239"/>
            <a:ext cx="1620724" cy="375112"/>
            <a:chOff x="4366806" y="3286141"/>
            <a:chExt cx="2160240" cy="498902"/>
          </a:xfrm>
        </p:grpSpPr>
        <p:pic>
          <p:nvPicPr>
            <p:cNvPr id="19465" name="AutoShape 4"/>
            <p:cNvPicPr/>
            <p:nvPr/>
          </p:nvPicPr>
          <p:blipFill>
            <a:blip r:embed="rId8" cstate="email"/>
            <a:stretch>
              <a:fillRect/>
            </a:stretch>
          </p:blipFill>
          <p:spPr>
            <a:xfrm>
              <a:off x="4366806" y="3320894"/>
              <a:ext cx="2016224" cy="46414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1" name="文本框 5"/>
            <p:cNvSpPr txBox="1">
              <a:spLocks noChangeArrowheads="1"/>
            </p:cNvSpPr>
            <p:nvPr/>
          </p:nvSpPr>
          <p:spPr bwMode="auto">
            <a:xfrm>
              <a:off x="4366806" y="3286141"/>
              <a:ext cx="2160240" cy="48984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buClrTx/>
                <a:buSzTx/>
                <a:buFontTx/>
                <a:buNone/>
                <a:defRPr/>
              </a:pPr>
              <a:r>
                <a:rPr kumimoji="0" lang="zh-CN" altLang="en-US" sz="1800" b="1" kern="1200" cap="none" spc="0" normalizeH="0" baseline="0" noProof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ea"/>
                  <a:ea typeface="+mj-ea"/>
                  <a:cs typeface="+mn-cs"/>
                </a:rPr>
                <a:t>三万四千二百</a:t>
              </a:r>
              <a:endParaRPr kumimoji="0" lang="zh-CN" altLang="en-US" sz="1800" b="1" kern="1200" cap="none" spc="0" normalizeH="0" baseline="0" noProof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999800" y="1393275"/>
            <a:ext cx="5563573" cy="1393275"/>
            <a:chOff x="1142976" y="2000240"/>
            <a:chExt cx="7416800" cy="1857388"/>
          </a:xfrm>
        </p:grpSpPr>
        <p:sp>
          <p:nvSpPr>
            <p:cNvPr id="13" name="圆角矩形 12"/>
            <p:cNvSpPr/>
            <p:nvPr/>
          </p:nvSpPr>
          <p:spPr bwMode="auto">
            <a:xfrm>
              <a:off x="1142976" y="2000240"/>
              <a:ext cx="6929486" cy="1857388"/>
            </a:xfrm>
            <a:prstGeom prst="roundRect">
              <a:avLst/>
            </a:prstGeom>
            <a:solidFill>
              <a:schemeClr val="accent5">
                <a:lumMod val="9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/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0" name="文本框 5"/>
            <p:cNvSpPr txBox="1">
              <a:spLocks noChangeArrowheads="1"/>
            </p:cNvSpPr>
            <p:nvPr/>
          </p:nvSpPr>
          <p:spPr bwMode="auto">
            <a:xfrm>
              <a:off x="1142976" y="2000240"/>
              <a:ext cx="7416800" cy="17836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lnSpc>
                  <a:spcPct val="150000"/>
                </a:lnSpc>
                <a:buClrTx/>
                <a:buSzTx/>
                <a:buFontTx/>
                <a:buNone/>
                <a:defRPr/>
              </a:pPr>
              <a:r>
                <a:rPr kumimoji="0" lang="en-US" altLang="zh-CN" sz="1800" b="1" kern="1200" cap="none" spc="0" normalizeH="0" baseline="0" noProof="0" dirty="0">
                  <a:solidFill>
                    <a:srgbClr val="000000"/>
                  </a:solidFill>
                  <a:latin typeface="+mj-ea"/>
                  <a:ea typeface="+mj-ea"/>
                  <a:cs typeface="+mn-cs"/>
                </a:rPr>
                <a:t>1.</a:t>
              </a:r>
              <a:r>
                <a:rPr kumimoji="0" lang="zh-CN" altLang="en-US" sz="1800" b="1" kern="1200" cap="none" spc="0" normalizeH="0" baseline="0" noProof="0" dirty="0">
                  <a:solidFill>
                    <a:srgbClr val="000000"/>
                  </a:solidFill>
                  <a:latin typeface="+mj-ea"/>
                  <a:ea typeface="+mj-ea"/>
                  <a:cs typeface="+mn-cs"/>
                </a:rPr>
                <a:t>一个一个地数，从九万九千九百九十六数到十万。</a:t>
              </a:r>
              <a:endParaRPr kumimoji="0" lang="en-US" altLang="zh-CN" sz="1800" b="1" kern="1200" cap="none" spc="0" normalizeH="0" baseline="0" noProof="0" dirty="0">
                <a:solidFill>
                  <a:srgbClr val="000000"/>
                </a:solidFill>
                <a:latin typeface="+mj-ea"/>
                <a:ea typeface="+mj-ea"/>
                <a:cs typeface="+mn-cs"/>
              </a:endParaRPr>
            </a:p>
            <a:p>
              <a:pPr marR="0" defTabSz="914400" eaLnBrk="1" hangingPunct="1">
                <a:lnSpc>
                  <a:spcPct val="150000"/>
                </a:lnSpc>
                <a:buClrTx/>
                <a:buSzTx/>
                <a:buFontTx/>
                <a:buNone/>
                <a:defRPr/>
              </a:pPr>
              <a:r>
                <a:rPr kumimoji="0" lang="en-US" altLang="zh-CN" sz="1800" b="1" kern="1200" cap="none" spc="0" normalizeH="0" baseline="0" noProof="0" dirty="0">
                  <a:solidFill>
                    <a:srgbClr val="000000"/>
                  </a:solidFill>
                  <a:latin typeface="+mj-ea"/>
                  <a:ea typeface="+mj-ea"/>
                  <a:cs typeface="+mn-cs"/>
                </a:rPr>
                <a:t>2.</a:t>
              </a:r>
              <a:r>
                <a:rPr kumimoji="0" lang="zh-CN" altLang="en-US" sz="1800" b="1" kern="1200" cap="none" spc="0" normalizeH="0" baseline="0" noProof="0" dirty="0">
                  <a:solidFill>
                    <a:srgbClr val="000000"/>
                  </a:solidFill>
                  <a:latin typeface="+mj-ea"/>
                  <a:ea typeface="+mj-ea"/>
                  <a:cs typeface="+mn-cs"/>
                </a:rPr>
                <a:t>一千一千地数，从四万八千数到五万三千。</a:t>
              </a:r>
              <a:endParaRPr kumimoji="0" lang="en-US" altLang="zh-CN" sz="1800" b="1" kern="1200" cap="none" spc="0" normalizeH="0" baseline="0" noProof="0" dirty="0">
                <a:solidFill>
                  <a:srgbClr val="000000"/>
                </a:solidFill>
                <a:latin typeface="+mj-ea"/>
                <a:ea typeface="+mj-ea"/>
                <a:cs typeface="+mn-cs"/>
              </a:endParaRPr>
            </a:p>
            <a:p>
              <a:pPr marR="0" defTabSz="914400" eaLnBrk="1" hangingPunct="1">
                <a:lnSpc>
                  <a:spcPct val="150000"/>
                </a:lnSpc>
                <a:buClrTx/>
                <a:buSzTx/>
                <a:buFontTx/>
                <a:buNone/>
                <a:defRPr/>
              </a:pPr>
              <a:r>
                <a:rPr kumimoji="0" lang="en-US" altLang="zh-CN" sz="1800" b="1" kern="1200" cap="none" spc="0" normalizeH="0" baseline="0" noProof="0" dirty="0">
                  <a:solidFill>
                    <a:srgbClr val="000000"/>
                  </a:solidFill>
                  <a:latin typeface="+mj-ea"/>
                  <a:ea typeface="+mj-ea"/>
                  <a:cs typeface="+mn-cs"/>
                </a:rPr>
                <a:t>3.</a:t>
              </a:r>
              <a:r>
                <a:rPr kumimoji="0" lang="zh-CN" altLang="en-US" sz="1800" b="1" kern="1200" cap="none" spc="0" normalizeH="0" baseline="0" noProof="0" dirty="0">
                  <a:solidFill>
                    <a:srgbClr val="000000"/>
                  </a:solidFill>
                  <a:latin typeface="+mj-ea"/>
                  <a:ea typeface="+mj-ea"/>
                  <a:cs typeface="+mn-cs"/>
                </a:rPr>
                <a:t>一万一万地数，从七万数到十万。</a:t>
              </a:r>
              <a:endParaRPr kumimoji="0" lang="zh-CN" altLang="en-US" sz="1800" b="1" kern="1200" cap="none" spc="0" normalizeH="0" baseline="0" noProof="0" dirty="0">
                <a:latin typeface="+mj-ea"/>
                <a:ea typeface="+mj-ea"/>
                <a:cs typeface="+mn-cs"/>
              </a:endParaRPr>
            </a:p>
          </p:txBody>
        </p:sp>
      </p:grp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2884589" y="609707"/>
            <a:ext cx="3429600" cy="575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2100" b="1" kern="1200" cap="none" spc="0" normalizeH="0" baseline="0" noProof="0" dirty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全班用计数器进行拨数比赛</a:t>
            </a:r>
            <a:endParaRPr kumimoji="0" lang="zh-CN" altLang="en-US" sz="2100" b="1" kern="1200" cap="none" spc="0" normalizeH="0" baseline="0" noProof="0" dirty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168008" y="2463834"/>
            <a:ext cx="2905633" cy="2168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endParaRPr kumimoji="0" lang="en-US" altLang="zh-CN" sz="1800" b="1" kern="1200" cap="none" spc="0" normalizeH="0" baseline="0" noProof="0">
              <a:solidFill>
                <a:schemeClr val="accent4"/>
              </a:solidFill>
              <a:latin typeface="+mj-ea"/>
              <a:ea typeface="+mj-ea"/>
              <a:cs typeface="+mn-cs"/>
            </a:endParaRPr>
          </a:p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18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        温馨提示</a:t>
            </a:r>
            <a:endParaRPr kumimoji="0" lang="en-US" altLang="zh-CN" sz="1800" b="1" kern="1200" cap="none" spc="0" normalizeH="0" baseline="0" noProof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en-US" altLang="zh-CN" sz="1800" b="1" kern="1200" cap="none" spc="0" normalizeH="0" baseline="0" noProof="0">
                <a:solidFill>
                  <a:schemeClr val="accent4"/>
                </a:solidFill>
                <a:latin typeface="+mj-ea"/>
                <a:ea typeface="+mj-ea"/>
                <a:cs typeface="+mn-cs"/>
              </a:rPr>
              <a:t>   </a:t>
            </a:r>
            <a:r>
              <a:rPr kumimoji="0" lang="en-US" altLang="zh-CN" sz="1800" b="1" kern="1200" cap="none" spc="0" normalizeH="0" baseline="0" noProof="0">
                <a:solidFill>
                  <a:srgbClr val="0070C0"/>
                </a:solidFill>
                <a:latin typeface="+mj-ea"/>
                <a:ea typeface="+mj-ea"/>
                <a:cs typeface="+mn-cs"/>
              </a:rPr>
              <a:t>1.</a:t>
            </a:r>
            <a:r>
              <a:rPr kumimoji="0" lang="zh-CN" altLang="en-US" sz="1800" b="1" kern="1200" cap="none" spc="0" normalizeH="0" baseline="0" noProof="0">
                <a:solidFill>
                  <a:srgbClr val="0070C0"/>
                </a:solidFill>
                <a:latin typeface="+mj-ea"/>
                <a:ea typeface="+mj-ea"/>
                <a:cs typeface="+mn-cs"/>
              </a:rPr>
              <a:t>每人一个计数器。</a:t>
            </a:r>
            <a:endParaRPr kumimoji="0" lang="en-US" altLang="zh-CN" sz="1800" b="1" kern="1200" cap="none" spc="0" normalizeH="0" baseline="0" noProof="0">
              <a:solidFill>
                <a:srgbClr val="0070C0"/>
              </a:solidFill>
              <a:latin typeface="+mj-ea"/>
              <a:ea typeface="+mj-ea"/>
              <a:cs typeface="+mn-cs"/>
            </a:endParaRPr>
          </a:p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en-US" altLang="zh-CN" sz="1800" b="1" kern="1200" cap="none" spc="0" normalizeH="0" baseline="0" noProof="0">
                <a:solidFill>
                  <a:srgbClr val="0070C0"/>
                </a:solidFill>
                <a:latin typeface="+mj-ea"/>
                <a:ea typeface="+mj-ea"/>
                <a:cs typeface="+mn-cs"/>
              </a:rPr>
              <a:t>   2.</a:t>
            </a:r>
            <a:r>
              <a:rPr kumimoji="0" lang="zh-CN" altLang="en-US" sz="1800" b="1" kern="1200" cap="none" spc="0" normalizeH="0" baseline="0" noProof="0">
                <a:solidFill>
                  <a:srgbClr val="0070C0"/>
                </a:solidFill>
                <a:latin typeface="+mj-ea"/>
                <a:ea typeface="+mj-ea"/>
                <a:cs typeface="+mn-cs"/>
              </a:rPr>
              <a:t>根据要求拨数。</a:t>
            </a:r>
            <a:endParaRPr kumimoji="0" lang="en-US" altLang="zh-CN" sz="1800" b="1" kern="1200" cap="none" spc="0" normalizeH="0" baseline="0" noProof="0">
              <a:solidFill>
                <a:srgbClr val="0070C0"/>
              </a:solidFill>
              <a:latin typeface="+mj-ea"/>
              <a:ea typeface="+mj-ea"/>
              <a:cs typeface="+mn-cs"/>
            </a:endParaRPr>
          </a:p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en-US" altLang="zh-CN" sz="1800" b="1" kern="1200" cap="none" spc="0" normalizeH="0" baseline="0" noProof="0">
                <a:solidFill>
                  <a:srgbClr val="0070C0"/>
                </a:solidFill>
                <a:latin typeface="+mj-ea"/>
                <a:ea typeface="+mj-ea"/>
                <a:cs typeface="+mn-cs"/>
              </a:rPr>
              <a:t>   3.</a:t>
            </a:r>
            <a:r>
              <a:rPr kumimoji="0" lang="zh-CN" altLang="en-US" sz="1800" b="1" kern="1200" cap="none" spc="0" normalizeH="0" baseline="0" noProof="0">
                <a:solidFill>
                  <a:srgbClr val="0070C0"/>
                </a:solidFill>
                <a:latin typeface="+mj-ea"/>
                <a:ea typeface="+mj-ea"/>
                <a:cs typeface="+mn-cs"/>
              </a:rPr>
              <a:t>又对又快就是冠军。</a:t>
            </a:r>
            <a:endParaRPr kumimoji="0" lang="zh-CN" altLang="en-US" sz="1800" b="1" kern="1200" cap="none" spc="0" normalizeH="0" baseline="0" noProof="0">
              <a:solidFill>
                <a:srgbClr val="0070C0"/>
              </a:solidFill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TJmODU0NzlhNjFmOTM3Zjk5OTc5YWRjODNiOGFkNWE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默认设计模板 3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Office 经典">
      <a:majorFont>
        <a:latin typeface="Arial"/>
        <a:ea typeface="Arial"/>
        <a:cs typeface="Arial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Arial"/>
        <a:cs typeface="Arial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华文行楷" panose="0201080004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华文行楷" panose="0201080004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1895</Words>
  <Application>WPS 演示</Application>
  <PresentationFormat>全屏显示(16:9)</PresentationFormat>
  <Paragraphs>216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Arial</vt:lpstr>
      <vt:lpstr>宋体</vt:lpstr>
      <vt:lpstr>Wingdings</vt:lpstr>
      <vt:lpstr>Times New Roman</vt:lpstr>
      <vt:lpstr>华文行楷</vt:lpstr>
      <vt:lpstr>黑体</vt:lpstr>
      <vt:lpstr>Calibri</vt:lpstr>
      <vt:lpstr>微软雅黑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2022-09-09T08:28:00Z</cp:lastPrinted>
  <dcterms:created xsi:type="dcterms:W3CDTF">2022-09-09T08:28:00Z</dcterms:created>
  <dcterms:modified xsi:type="dcterms:W3CDTF">2023-10-31T06:48:03Z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C0169AE9EA814868BA77DF4194DCA292_12</vt:lpwstr>
  </property>
  <property fmtid="{D5CDD505-2E9C-101B-9397-08002B2CF9AE}" pid="3" name="KSOProductBuildVer">
    <vt:lpwstr>2052-12.1.0.15712</vt:lpwstr>
  </property>
</Properties>
</file>