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259" r:id="rId5"/>
    <p:sldId id="260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4" r:id="rId18"/>
    <p:sldId id="273" r:id="rId19"/>
    <p:sldId id="272" r:id="rId20"/>
    <p:sldId id="270" r:id="rId21"/>
    <p:sldId id="257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6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1266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5.xml"/><Relationship Id="rId3" Type="http://schemas.openxmlformats.org/officeDocument/2006/relationships/tags" Target="../tags/tag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6.xml"/><Relationship Id="rId2" Type="http://schemas.openxmlformats.org/officeDocument/2006/relationships/tags" Target="../tags/tag4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4.xml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750026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FF0000"/>
                </a:solidFill>
              </a:rPr>
              <a:t>人口普查</a:t>
            </a:r>
            <a:endParaRPr lang="zh-CN" alt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9"/>
          <p:cNvSpPr txBox="1"/>
          <p:nvPr/>
        </p:nvSpPr>
        <p:spPr>
          <a:xfrm>
            <a:off x="895351" y="1190626"/>
            <a:ext cx="9488488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32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Times New Roman" panose="02020603050405020304" pitchFamily="18" charset="0"/>
              </a:rPr>
              <a:t>选自教材</a:t>
            </a:r>
            <a:r>
              <a:rPr lang="en-US" altLang="zh-CN" sz="32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Times New Roman" panose="02020603050405020304" pitchFamily="18" charset="0"/>
              </a:rPr>
              <a:t>P7 T2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）先读一读，再用线连起来。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2530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5351" y="2398713"/>
            <a:ext cx="10525125" cy="335121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6" name="直接连接符 15"/>
          <p:cNvCxnSpPr/>
          <p:nvPr/>
        </p:nvCxnSpPr>
        <p:spPr>
          <a:xfrm flipH="1">
            <a:off x="5083175" y="3119438"/>
            <a:ext cx="2173288" cy="2006600"/>
          </a:xfrm>
          <a:prstGeom prst="line">
            <a:avLst/>
          </a:prstGeom>
          <a:ln w="38100">
            <a:solidFill>
              <a:srgbClr val="CD35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397752" y="3722690"/>
            <a:ext cx="784225" cy="828675"/>
          </a:xfrm>
          <a:prstGeom prst="line">
            <a:avLst/>
          </a:prstGeom>
          <a:ln w="38100">
            <a:solidFill>
              <a:srgbClr val="CD35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 flipV="1">
            <a:off x="9517064" y="3049588"/>
            <a:ext cx="531813" cy="2033588"/>
          </a:xfrm>
          <a:prstGeom prst="line">
            <a:avLst/>
          </a:prstGeom>
          <a:ln w="38100">
            <a:solidFill>
              <a:srgbClr val="CD35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1773238" y="3063877"/>
            <a:ext cx="376239" cy="1458913"/>
          </a:xfrm>
          <a:prstGeom prst="line">
            <a:avLst/>
          </a:prstGeom>
          <a:ln w="38100">
            <a:solidFill>
              <a:srgbClr val="CD35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875" y="158752"/>
            <a:ext cx="2743200" cy="8667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826321" y="974601"/>
            <a:ext cx="5313631" cy="322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53340" y="4189311"/>
            <a:ext cx="7294840" cy="174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96349" y="4904551"/>
            <a:ext cx="642941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2     8     6      9     </a:t>
            </a:r>
            <a:r>
              <a:rPr lang="en-US" altLang="zh-CN" sz="20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0     0     </a:t>
            </a: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0      0</a:t>
            </a:r>
            <a:endParaRPr lang="zh-CN" altLang="en-US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96217" y="5410249"/>
            <a:ext cx="7215207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1     9     </a:t>
            </a: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     </a:t>
            </a:r>
            <a:r>
              <a:rPr lang="en-US" altLang="zh-CN" sz="20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7     4      </a:t>
            </a: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     </a:t>
            </a:r>
            <a:r>
              <a:rPr lang="en-US" altLang="zh-CN" sz="20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     </a:t>
            </a:r>
            <a:r>
              <a:rPr lang="en-US" altLang="zh-CN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0      0   </a:t>
            </a:r>
            <a:endParaRPr lang="zh-CN" altLang="en-US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81786" y="1260353"/>
            <a:ext cx="2357439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三千三百四十九万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10348" y="2974865"/>
            <a:ext cx="2357437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六千一百一十一万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55"/>
          <p:cNvSpPr/>
          <p:nvPr/>
        </p:nvSpPr>
        <p:spPr>
          <a:xfrm>
            <a:off x="1518209" y="1506151"/>
            <a:ext cx="9998289" cy="34163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多位数的读法：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）从高位起，一级一级地往下读；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）读亿级或万级上的数时要按照个级数的读法来读，再在后面加上一个“亿”或“万”字；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）每级末尾不管有几个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都不读，其他数位有一个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或连续几个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都只读一个零。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流程图: 可选过程 1"/>
          <p:cNvSpPr/>
          <p:nvPr/>
        </p:nvSpPr>
        <p:spPr>
          <a:xfrm>
            <a:off x="1312865" y="697470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探究新知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7875" y="389412"/>
            <a:ext cx="2743200" cy="86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4" name="文本框 1"/>
          <p:cNvSpPr txBox="1"/>
          <p:nvPr/>
        </p:nvSpPr>
        <p:spPr>
          <a:xfrm>
            <a:off x="723900" y="1520826"/>
            <a:ext cx="11069639" cy="265303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明明在听写数时，把数字“2”往左错写了两位，造成数字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“2”的右边多写了两个“0”，左边少写了两个“0”，使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得写出来的数读作四亿零三百二十万零八十七。正确的数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应该是多少？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53000" y="4537075"/>
            <a:ext cx="2284413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403002087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4"/>
          <p:cNvSpPr/>
          <p:nvPr/>
        </p:nvSpPr>
        <p:spPr>
          <a:xfrm>
            <a:off x="2195171" y="1568451"/>
            <a:ext cx="7215187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广东：一亿零四百三十万三千一百三十二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TextBox 75"/>
          <p:cNvSpPr/>
          <p:nvPr/>
        </p:nvSpPr>
        <p:spPr>
          <a:xfrm>
            <a:off x="2195171" y="2163764"/>
            <a:ext cx="3000375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写作：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104303132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8" name="TextBox 76"/>
          <p:cNvSpPr/>
          <p:nvPr/>
        </p:nvSpPr>
        <p:spPr>
          <a:xfrm>
            <a:off x="2195171" y="2703514"/>
            <a:ext cx="7215187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台湾：二千三百一十六万二千一百二十三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9" name="TextBox 77"/>
          <p:cNvSpPr/>
          <p:nvPr/>
        </p:nvSpPr>
        <p:spPr>
          <a:xfrm>
            <a:off x="2195171" y="3297239"/>
            <a:ext cx="3000375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写作：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23162123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0" name="TextBox 78"/>
          <p:cNvSpPr/>
          <p:nvPr/>
        </p:nvSpPr>
        <p:spPr>
          <a:xfrm>
            <a:off x="2266607" y="3783013"/>
            <a:ext cx="721518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澳门：五十五万二千三百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TextBox 81"/>
          <p:cNvSpPr/>
          <p:nvPr/>
        </p:nvSpPr>
        <p:spPr>
          <a:xfrm>
            <a:off x="2266609" y="4376738"/>
            <a:ext cx="30003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写作：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552300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2" name="TextBox 96"/>
          <p:cNvSpPr/>
          <p:nvPr/>
        </p:nvSpPr>
        <p:spPr>
          <a:xfrm>
            <a:off x="2085633" y="4879977"/>
            <a:ext cx="7215188" cy="830997"/>
          </a:xfrm>
          <a:prstGeom prst="rect">
            <a:avLst/>
          </a:prstGeom>
          <a:solidFill>
            <a:srgbClr val="FFCC99"/>
          </a:solidFill>
          <a:ln w="25400">
            <a:solidFill>
              <a:srgbClr val="0000FF"/>
            </a:solidFill>
            <a:prstDash val="sysDash"/>
            <a:miter lim="800000"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写数时要从高位写起，哪个数位上一个计数单位也没有，就在那个数位上写“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”占位。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3" name="流程图: 可选过程 1"/>
          <p:cNvSpPr/>
          <p:nvPr/>
        </p:nvSpPr>
        <p:spPr>
          <a:xfrm>
            <a:off x="1369671" y="1050925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探究新知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  <p:bldP spid="16388" grpId="0"/>
      <p:bldP spid="16389" grpId="0"/>
      <p:bldP spid="16390" grpId="0"/>
      <p:bldP spid="16391" grpId="0"/>
      <p:bldP spid="163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/>
          <p:nvPr/>
        </p:nvSpPr>
        <p:spPr>
          <a:xfrm>
            <a:off x="2649537" y="1181101"/>
            <a:ext cx="233910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读出下列各数。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Text Box 4"/>
          <p:cNvSpPr/>
          <p:nvPr/>
        </p:nvSpPr>
        <p:spPr>
          <a:xfrm>
            <a:off x="2882902" y="2155825"/>
            <a:ext cx="3193503" cy="2677656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38 0000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读作：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3070 0000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读作：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2 4600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读作：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10 3004 0000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读作：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0" name="Text Box 5"/>
          <p:cNvSpPr/>
          <p:nvPr/>
        </p:nvSpPr>
        <p:spPr>
          <a:xfrm>
            <a:off x="5172076" y="2100263"/>
            <a:ext cx="141577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三十八万</a:t>
            </a:r>
            <a:endParaRPr lang="zh-CN" altLang="en-US" sz="240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1" name="Text Box 6"/>
          <p:cNvSpPr/>
          <p:nvPr/>
        </p:nvSpPr>
        <p:spPr>
          <a:xfrm>
            <a:off x="5532438" y="2820988"/>
            <a:ext cx="203132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三千零七十万</a:t>
            </a:r>
            <a:endParaRPr lang="zh-CN" altLang="en-US" sz="240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2" name="Text Box 7"/>
          <p:cNvSpPr/>
          <p:nvPr/>
        </p:nvSpPr>
        <p:spPr>
          <a:xfrm>
            <a:off x="4956177" y="3613151"/>
            <a:ext cx="203132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二万四千六百</a:t>
            </a:r>
            <a:endParaRPr lang="zh-CN" altLang="en-US" sz="240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3" name="Text Box 8"/>
          <p:cNvSpPr/>
          <p:nvPr/>
        </p:nvSpPr>
        <p:spPr>
          <a:xfrm>
            <a:off x="6108701" y="4332288"/>
            <a:ext cx="233910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十亿三千零四万</a:t>
            </a:r>
            <a:endParaRPr lang="zh-CN" altLang="en-US" sz="240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464" name="Line 9"/>
          <p:cNvCxnSpPr/>
          <p:nvPr/>
        </p:nvCxnSpPr>
        <p:spPr>
          <a:xfrm flipH="1">
            <a:off x="3371851" y="2122489"/>
            <a:ext cx="0" cy="4603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cxnSp>
        <p:nvCxnSpPr>
          <p:cNvPr id="19465" name="Line 10"/>
          <p:cNvCxnSpPr/>
          <p:nvPr/>
        </p:nvCxnSpPr>
        <p:spPr>
          <a:xfrm flipH="1">
            <a:off x="3732213" y="2892427"/>
            <a:ext cx="0" cy="4603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cxnSp>
        <p:nvCxnSpPr>
          <p:cNvPr id="19466" name="Line 11"/>
          <p:cNvCxnSpPr/>
          <p:nvPr/>
        </p:nvCxnSpPr>
        <p:spPr>
          <a:xfrm flipH="1">
            <a:off x="3228976" y="3613152"/>
            <a:ext cx="0" cy="4603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cxnSp>
        <p:nvCxnSpPr>
          <p:cNvPr id="19467" name="Line 12"/>
          <p:cNvCxnSpPr/>
          <p:nvPr/>
        </p:nvCxnSpPr>
        <p:spPr>
          <a:xfrm flipH="1">
            <a:off x="4198939" y="4343400"/>
            <a:ext cx="0" cy="4619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cxnSp>
        <p:nvCxnSpPr>
          <p:cNvPr id="19468" name="Line 12"/>
          <p:cNvCxnSpPr/>
          <p:nvPr/>
        </p:nvCxnSpPr>
        <p:spPr>
          <a:xfrm flipH="1">
            <a:off x="3371851" y="4332289"/>
            <a:ext cx="0" cy="4619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19469" name="流程图: 可选过程 4"/>
          <p:cNvSpPr/>
          <p:nvPr/>
        </p:nvSpPr>
        <p:spPr>
          <a:xfrm>
            <a:off x="1212853" y="1096962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知识运用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 fill="hold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 fill="hold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 fill="hold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0" grpId="0"/>
      <p:bldP spid="19461" grpId="0"/>
      <p:bldP spid="19462" grpId="0"/>
      <p:bldP spid="194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84501" y="417197"/>
            <a:ext cx="1875155" cy="57702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72051" y="1577340"/>
            <a:ext cx="1854200" cy="4610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83026" y="1773555"/>
            <a:ext cx="329565" cy="457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09060" y="2684780"/>
            <a:ext cx="329565" cy="457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025" y="3596005"/>
            <a:ext cx="432435" cy="4572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9061" y="4515485"/>
            <a:ext cx="432435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896" y="5478145"/>
            <a:ext cx="432435" cy="4572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976" y="1696720"/>
            <a:ext cx="432435" cy="4572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576" y="2590165"/>
            <a:ext cx="432435" cy="4572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976" y="3501390"/>
            <a:ext cx="432435" cy="4572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7251" y="4420870"/>
            <a:ext cx="432435" cy="4572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925" y="5478145"/>
            <a:ext cx="432435" cy="4572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427164" y="1390651"/>
            <a:ext cx="9672637" cy="443352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多位数的读法:</a:t>
            </a:r>
            <a:endParaRPr lang="zh-CN" altLang="en-US" sz="3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1.给数添上分级线，四位一分级，中间用虚线隔开。</a:t>
            </a:r>
            <a:endParaRPr lang="zh-CN" altLang="en-US" sz="3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2.从高位起，一级一级地往下读。</a:t>
            </a:r>
            <a:endParaRPr lang="zh-CN" altLang="en-US" sz="3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3.读亿级或万级上的数吋要按照个级的读法来读，再</a:t>
            </a:r>
            <a:endParaRPr lang="zh-CN" altLang="en-US" sz="3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  在后面加上一个“亿”字或“万”字。</a:t>
            </a:r>
            <a:endParaRPr lang="zh-CN" altLang="en-US" sz="3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4.每级末尾不管有几个0，都不读出来；每</a:t>
            </a: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级中间</a:t>
            </a: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或前</a:t>
            </a:r>
            <a:endParaRPr lang="zh-CN" altLang="en-US" sz="3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100" b="1" dirty="0">
                <a:latin typeface="宋体" panose="02010600030101010101" pitchFamily="2" charset="-122"/>
                <a:ea typeface="宋体" panose="02010600030101010101" pitchFamily="2" charset="-122"/>
              </a:rPr>
              <a:t>  面有一个0或连续几个0，都只读一个“零”。</a:t>
            </a:r>
            <a:endParaRPr lang="zh-CN" altLang="en-US" sz="31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481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331747"/>
            <a:ext cx="2743200" cy="86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流程图: 可选过程 4"/>
          <p:cNvSpPr/>
          <p:nvPr/>
        </p:nvSpPr>
        <p:spPr>
          <a:xfrm>
            <a:off x="1063626" y="1289050"/>
            <a:ext cx="10064751" cy="4675188"/>
          </a:xfrm>
          <a:prstGeom prst="flowChartAlternateProcess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latin typeface="楷体" panose="02010609060101010101" pitchFamily="49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5582" y="1182409"/>
            <a:ext cx="9060815" cy="52603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976" y="3237904"/>
            <a:ext cx="2884805" cy="3111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6026" y="3632239"/>
            <a:ext cx="1914525" cy="311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73426" y="5635029"/>
            <a:ext cx="480060" cy="3111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67481" y="5651539"/>
            <a:ext cx="480060" cy="3111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80586" y="5635029"/>
            <a:ext cx="480060" cy="3111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47971" y="5651539"/>
            <a:ext cx="480060" cy="3111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91861" y="5635029"/>
            <a:ext cx="480060" cy="3111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79566" y="5651539"/>
            <a:ext cx="480060" cy="3111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41235" y="5651539"/>
            <a:ext cx="480060" cy="3111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020051" y="5635029"/>
            <a:ext cx="480060" cy="3111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724266" y="5635029"/>
            <a:ext cx="480060" cy="3111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73426" y="6036984"/>
            <a:ext cx="480060" cy="3111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67481" y="6053494"/>
            <a:ext cx="480060" cy="3111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80586" y="6036984"/>
            <a:ext cx="480060" cy="3111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47971" y="6053494"/>
            <a:ext cx="480060" cy="3111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91861" y="6036984"/>
            <a:ext cx="480060" cy="3111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79566" y="6053494"/>
            <a:ext cx="480060" cy="3111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41235" y="6053494"/>
            <a:ext cx="480060" cy="3111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020051" y="6036984"/>
            <a:ext cx="480060" cy="3111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724266" y="6036984"/>
            <a:ext cx="480060" cy="311150"/>
          </a:xfrm>
          <a:prstGeom prst="rect">
            <a:avLst/>
          </a:prstGeom>
        </p:spPr>
      </p:pic>
      <p:sp>
        <p:nvSpPr>
          <p:cNvPr id="24" name="文本框 10"/>
          <p:cNvSpPr txBox="1"/>
          <p:nvPr/>
        </p:nvSpPr>
        <p:spPr>
          <a:xfrm>
            <a:off x="731742" y="472831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课后练习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41671" y="4963896"/>
            <a:ext cx="4440908" cy="555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123354">
            <a:off x="9270557" y="1175365"/>
            <a:ext cx="492435" cy="736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413499" y="2973595"/>
            <a:ext cx="3190843" cy="2158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2032" y="2362598"/>
            <a:ext cx="3359701" cy="136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295"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82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772901" y="101600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"/>
          <p:cNvSpPr txBox="1"/>
          <p:nvPr/>
        </p:nvSpPr>
        <p:spPr>
          <a:xfrm>
            <a:off x="880025" y="595383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7376" y="1639248"/>
            <a:ext cx="105173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掌握亿以内数的读数方法，能正确读出亿以内的数。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掌握中间或末尾有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“0”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的数的读法。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文本框 6147"/>
          <p:cNvSpPr/>
          <p:nvPr/>
        </p:nvSpPr>
        <p:spPr>
          <a:xfrm>
            <a:off x="1308616" y="1726042"/>
            <a:ext cx="9993698" cy="24929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  <a:spcBef>
                <a:spcPct val="25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结合具体情境，借助数位顺序表，掌握大数的读、写方法，能正确地读、写大数，同时培养认真读、写数的良好习惯。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5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经历自主探索大数的读、写方法的过程，提升归纳与概括的思维能力。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500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密切大数与社会生活的联系，感受数学的价值。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8194" y="1055687"/>
            <a:ext cx="2644775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5"/>
          <p:cNvSpPr txBox="1"/>
          <p:nvPr/>
        </p:nvSpPr>
        <p:spPr>
          <a:xfrm>
            <a:off x="1145380" y="1025527"/>
            <a:ext cx="20621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宋体" panose="02010600030101010101" pitchFamily="2" charset="-122"/>
              </a:rPr>
              <a:t>例题分析</a:t>
            </a:r>
            <a:endParaRPr lang="zh-CN" altLang="en-US" sz="3600" b="1" dirty="0"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pic>
        <p:nvPicPr>
          <p:cNvPr id="1024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588" y="217661"/>
            <a:ext cx="2743200" cy="86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Box 4"/>
          <p:cNvSpPr txBox="1"/>
          <p:nvPr/>
        </p:nvSpPr>
        <p:spPr>
          <a:xfrm>
            <a:off x="681039" y="1795463"/>
            <a:ext cx="10123487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你能读出全国总人口数吗？北京、安徽、香港的呢？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8" y="2863850"/>
            <a:ext cx="5465763" cy="176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75389" y="3930652"/>
            <a:ext cx="5407025" cy="1852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444626" y="2717801"/>
            <a:ext cx="9485313" cy="2893100"/>
          </a:xfrm>
          <a:prstGeom prst="rect">
            <a:avLst/>
          </a:prstGeom>
          <a:solidFill>
            <a:srgbClr val="FEEDF7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全国：1370536875	读作：十三亿七千零五十三万六千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八百七十五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北京：19612368	读作：一千九百六十一万二千三百六十八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安徽：59500510	读作：五千九百五十万零五百一十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香港：7097600	读作：七百零九万七千六百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8790" y="2632692"/>
            <a:ext cx="3821311" cy="3821310"/>
          </a:xfrm>
          <a:prstGeom prst="rect">
            <a:avLst/>
          </a:prstGeom>
        </p:spPr>
      </p:pic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3854930" y="1293864"/>
            <a:ext cx="5688632" cy="267765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457200">
              <a:lnSpc>
                <a:spcPct val="150000"/>
              </a:lnSpc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2010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年我国进行了第六次人口普查，全国总人口：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1370536875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人。下面是各省、市、区结果（单位：人）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文本框 10"/>
          <p:cNvSpPr txBox="1"/>
          <p:nvPr/>
        </p:nvSpPr>
        <p:spPr>
          <a:xfrm>
            <a:off x="698790" y="497544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合作探究</a:t>
            </a:r>
            <a:endParaRPr lang="zh-CN" altLang="en-US" sz="320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33100" y="111887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/>
          </p:cNvPicPr>
          <p:nvPr/>
        </p:nvPicPr>
        <p:blipFill>
          <a:blip r:embed="rId1" cstate="email"/>
          <a:srcRect r="-3294"/>
          <a:stretch>
            <a:fillRect/>
          </a:stretch>
        </p:blipFill>
        <p:spPr>
          <a:xfrm>
            <a:off x="1888331" y="2355679"/>
            <a:ext cx="7824788" cy="1390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流程图: 可选过程 1"/>
          <p:cNvSpPr/>
          <p:nvPr/>
        </p:nvSpPr>
        <p:spPr>
          <a:xfrm>
            <a:off x="1559721" y="895179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探究新知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文本框 24597"/>
          <p:cNvSpPr/>
          <p:nvPr/>
        </p:nvSpPr>
        <p:spPr>
          <a:xfrm>
            <a:off x="1843881" y="1482556"/>
            <a:ext cx="7991475" cy="861774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2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2010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年我国进行了第六次人口普查，全国总人口为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1370536875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人。下面是部分省、市及特别行政区的普查结果。（单位：人）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TextBox 18"/>
          <p:cNvSpPr/>
          <p:nvPr/>
        </p:nvSpPr>
        <p:spPr>
          <a:xfrm>
            <a:off x="2229645" y="5141743"/>
            <a:ext cx="7263527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你能读出全国总人口数吗？北京、安徽、香港的呢？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文本框 24600"/>
          <p:cNvSpPr/>
          <p:nvPr/>
        </p:nvSpPr>
        <p:spPr>
          <a:xfrm>
            <a:off x="1929607" y="3871744"/>
            <a:ext cx="7807325" cy="430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北京：</a:t>
            </a:r>
            <a:r>
              <a:rPr lang="en-US" altLang="zh-CN" sz="2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19612368     </a:t>
            </a:r>
            <a:r>
              <a:rPr lang="zh-CN" altLang="en-US" sz="2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安徽：</a:t>
            </a:r>
            <a:r>
              <a:rPr lang="en-US" altLang="zh-CN" sz="2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59500510       </a:t>
            </a:r>
            <a:r>
              <a:rPr lang="zh-CN" altLang="en-US" sz="2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香港：</a:t>
            </a:r>
            <a:r>
              <a:rPr lang="en-US" altLang="zh-CN" sz="22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7097600</a:t>
            </a:r>
            <a:endParaRPr lang="en-US" altLang="zh-CN" sz="2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5" name="文本框 24601"/>
          <p:cNvSpPr/>
          <p:nvPr/>
        </p:nvSpPr>
        <p:spPr>
          <a:xfrm>
            <a:off x="4256882" y="1052343"/>
            <a:ext cx="4608513" cy="400110"/>
          </a:xfrm>
          <a:prstGeom prst="rect">
            <a:avLst/>
          </a:prstGeom>
          <a:solidFill>
            <a:srgbClr val="FFFF99"/>
          </a:solidFill>
          <a:ln w="12700" cap="flat" cmpd="sng">
            <a:solidFill>
              <a:srgbClr val="FF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charset="0"/>
              </a:rPr>
              <a:t>十三亿七千零五十三万六千八百七十五</a:t>
            </a:r>
            <a:endParaRPr lang="zh-CN" altLang="en-US" sz="20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176" name="直接连接符 24602"/>
          <p:cNvCxnSpPr/>
          <p:nvPr/>
        </p:nvCxnSpPr>
        <p:spPr>
          <a:xfrm>
            <a:off x="7641433" y="1915942"/>
            <a:ext cx="1439863" cy="0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77" name="直接连接符 24603"/>
          <p:cNvCxnSpPr/>
          <p:nvPr/>
        </p:nvCxnSpPr>
        <p:spPr>
          <a:xfrm>
            <a:off x="2778919" y="4276554"/>
            <a:ext cx="1439863" cy="0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78" name="文本框 24604"/>
          <p:cNvSpPr/>
          <p:nvPr/>
        </p:nvSpPr>
        <p:spPr>
          <a:xfrm>
            <a:off x="1381919" y="4370218"/>
            <a:ext cx="3384551" cy="338554"/>
          </a:xfrm>
          <a:prstGeom prst="rect">
            <a:avLst/>
          </a:prstGeom>
          <a:solidFill>
            <a:srgbClr val="FFFF99"/>
          </a:solidFill>
          <a:ln w="12700" cap="flat" cmpd="sng">
            <a:solidFill>
              <a:srgbClr val="FF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pPr algn="ctr"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charset="0"/>
              </a:rPr>
              <a:t>一千九百六十一万二千三百六十八</a:t>
            </a:r>
            <a:endParaRPr lang="zh-CN" altLang="en-US" sz="16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179" name="直接连接符 24605"/>
          <p:cNvCxnSpPr/>
          <p:nvPr/>
        </p:nvCxnSpPr>
        <p:spPr>
          <a:xfrm>
            <a:off x="5322094" y="4235279"/>
            <a:ext cx="1439863" cy="0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80" name="文本框 24606"/>
          <p:cNvSpPr/>
          <p:nvPr/>
        </p:nvSpPr>
        <p:spPr>
          <a:xfrm>
            <a:off x="4320381" y="4773443"/>
            <a:ext cx="2711451" cy="338554"/>
          </a:xfrm>
          <a:prstGeom prst="rect">
            <a:avLst/>
          </a:prstGeom>
          <a:solidFill>
            <a:srgbClr val="FFFF99"/>
          </a:solidFill>
          <a:ln w="12700" cap="flat" cmpd="sng">
            <a:solidFill>
              <a:srgbClr val="FF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pPr algn="ctr"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charset="0"/>
              </a:rPr>
              <a:t>五千九百五十万零五百一十</a:t>
            </a:r>
            <a:endParaRPr lang="zh-CN" altLang="en-US" sz="16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181" name="直接连接符 24607"/>
          <p:cNvCxnSpPr/>
          <p:nvPr/>
        </p:nvCxnSpPr>
        <p:spPr>
          <a:xfrm>
            <a:off x="8063705" y="4260679"/>
            <a:ext cx="1365251" cy="0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82" name="文本框 24608"/>
          <p:cNvSpPr/>
          <p:nvPr/>
        </p:nvSpPr>
        <p:spPr>
          <a:xfrm>
            <a:off x="6985793" y="4371804"/>
            <a:ext cx="2711451" cy="349250"/>
          </a:xfrm>
          <a:prstGeom prst="rect">
            <a:avLst/>
          </a:prstGeom>
          <a:solidFill>
            <a:srgbClr val="FFFF99"/>
          </a:solidFill>
          <a:ln w="12700" cap="flat" cmpd="sng">
            <a:solidFill>
              <a:srgbClr val="FF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pPr algn="ctr"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FF0000"/>
                </a:solidFill>
                <a:ea typeface="微软雅黑" panose="020B0503020204020204" pitchFamily="34" charset="-122"/>
                <a:sym typeface="Wingdings" panose="05000000000000000000" charset="0"/>
              </a:rPr>
              <a:t>七百零九万七千六百</a:t>
            </a:r>
            <a:endParaRPr lang="zh-CN" altLang="en-US" sz="16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 fill="hold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 fill="hold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 animBg="1"/>
      <p:bldP spid="7178" grpId="0" animBg="1"/>
      <p:bldP spid="7180" grpId="0" animBg="1"/>
      <p:bldP spid="71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8448" y="1122965"/>
            <a:ext cx="2700339" cy="75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文本框 2"/>
          <p:cNvSpPr txBox="1"/>
          <p:nvPr/>
        </p:nvSpPr>
        <p:spPr>
          <a:xfrm>
            <a:off x="1047535" y="1174750"/>
            <a:ext cx="20621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宋体" panose="02010600030101010101" pitchFamily="2" charset="-122"/>
              </a:rPr>
              <a:t>知识提炼</a:t>
            </a:r>
            <a:endParaRPr lang="zh-CN" altLang="en-US" sz="3600" b="1" dirty="0"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pic>
        <p:nvPicPr>
          <p:cNvPr id="1638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588" y="158752"/>
            <a:ext cx="2743200" cy="86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27089" y="2208685"/>
            <a:ext cx="10918825" cy="401340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多位数的读法: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1.给数添上分级线，四位一分级，中间用虚线隔开。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2.从高位起，一级一级地往下读。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3.读亿级或万级上的数吋要按照个级的读法来读，再在后面加上一个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亿”字或“万”字。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4.每级末尾不管有几个0，都不读出来；每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级中间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或前面有一个0或连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续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几个0，都只读一个“零”。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1"/>
          <p:cNvSpPr>
            <a:spLocks noChangeArrowheads="1"/>
          </p:cNvSpPr>
          <p:nvPr/>
        </p:nvSpPr>
        <p:spPr bwMode="auto">
          <a:xfrm>
            <a:off x="1822417" y="823334"/>
            <a:ext cx="8501123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266700">
              <a:lnSpc>
                <a:spcPct val="150000"/>
              </a:lnSpc>
            </a:pP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你能写出澳门、台湾、广东的人口数吗？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65227" y="1666859"/>
            <a:ext cx="8643999" cy="2036331"/>
            <a:chOff x="-71470" y="1214422"/>
            <a:chExt cx="8643998" cy="2036331"/>
          </a:xfrm>
        </p:grpSpPr>
        <p:pic>
          <p:nvPicPr>
            <p:cNvPr id="5" name="图片 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28662" y="1214422"/>
              <a:ext cx="6357982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-71470" y="2235090"/>
              <a:ext cx="3214678" cy="101566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indent="266700">
                <a:lnSpc>
                  <a:spcPct val="150000"/>
                </a:lnSpc>
              </a:pPr>
              <a:r>
                <a:rPr kumimoji="0" lang="zh-CN" altLang="en-US" sz="2000" b="0" i="0" u="none" strike="noStrike" cap="none" normalizeH="0" baseline="0" dirty="0" smtClean="0">
                  <a:ln>
                    <a:noFill/>
                  </a:ln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广东：一亿零四百三十  </a:t>
              </a:r>
              <a:endParaRPr kumimoji="0" lang="en-US" altLang="zh-CN" sz="2000" b="0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lvl="0" indent="266700">
                <a:lnSpc>
                  <a:spcPct val="150000"/>
                </a:lnSpc>
              </a:pPr>
              <a:r>
                <a:rPr kumimoji="0" lang="zh-CN" altLang="en-US" sz="2000" b="0" i="0" u="none" strike="noStrike" cap="none" normalizeH="0" baseline="0" dirty="0" smtClean="0">
                  <a:ln>
                    <a:noFill/>
                  </a:ln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万三千一百三十二</a:t>
              </a:r>
              <a:endParaRPr kumimoji="0" lang="zh-CN" altLang="en-US" sz="2000" b="0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2571768" y="2235090"/>
              <a:ext cx="3214678" cy="101566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indent="266700">
                <a:lnSpc>
                  <a:spcPct val="150000"/>
                </a:lnSpc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台湾：两千三百一十六</a:t>
              </a:r>
              <a:endParaRPr kumimoji="0" lang="en-US" altLang="zh-CN" sz="2000" b="0" i="0" u="none" strike="noStrike" cap="none" normalizeH="0" baseline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lvl="0" indent="266700">
                <a:lnSpc>
                  <a:spcPct val="150000"/>
                </a:lnSpc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万两千一百二十三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5143504" y="2285992"/>
              <a:ext cx="3429024" cy="55399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indent="266700">
                <a:lnSpc>
                  <a:spcPct val="150000"/>
                </a:lnSpc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澳门：五十五万两千三百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pic>
        <p:nvPicPr>
          <p:cNvPr id="10" name="图片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046661" y="3678252"/>
            <a:ext cx="5116513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3"/>
          <p:cNvSpPr txBox="1"/>
          <p:nvPr/>
        </p:nvSpPr>
        <p:spPr>
          <a:xfrm>
            <a:off x="1660523" y="5541978"/>
            <a:ext cx="36703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pc="-150">
                <a:latin typeface="楷体" panose="02010609060101010101" pitchFamily="49" charset="-122"/>
                <a:ea typeface="楷体" panose="02010609060101010101" pitchFamily="49" charset="-122"/>
              </a:rPr>
              <a:t>一亿零四百三十万三千一百三十二</a:t>
            </a:r>
            <a:endParaRPr lang="zh-CN" altLang="en-US" spc="-15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3"/>
          <p:cNvSpPr txBox="1"/>
          <p:nvPr/>
        </p:nvSpPr>
        <p:spPr>
          <a:xfrm>
            <a:off x="1660523" y="5154628"/>
            <a:ext cx="36703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pc="-150">
                <a:latin typeface="楷体" panose="02010609060101010101" pitchFamily="49" charset="-122"/>
                <a:ea typeface="楷体" panose="02010609060101010101" pitchFamily="49" charset="-122"/>
              </a:rPr>
              <a:t>二千三百一十六万二千一百二十三</a:t>
            </a:r>
            <a:endParaRPr lang="zh-CN" altLang="en-US" spc="-15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24"/>
          <p:cNvSpPr txBox="1"/>
          <p:nvPr/>
        </p:nvSpPr>
        <p:spPr>
          <a:xfrm>
            <a:off x="1284285" y="4794264"/>
            <a:ext cx="36703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0" hangingPunct="0">
              <a:buFontTx/>
              <a:buNone/>
              <a:defRPr/>
            </a:pPr>
            <a:r>
              <a:rPr lang="zh-CN" altLang="en-US" spc="-150">
                <a:latin typeface="楷体" panose="02010609060101010101" pitchFamily="49" charset="-122"/>
                <a:ea typeface="楷体" panose="02010609060101010101" pitchFamily="49" charset="-122"/>
              </a:rPr>
              <a:t>五十五万二千三百</a:t>
            </a:r>
            <a:endParaRPr lang="zh-CN" altLang="en-US" spc="-15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"/>
          <p:cNvSpPr txBox="1"/>
          <p:nvPr/>
        </p:nvSpPr>
        <p:spPr>
          <a:xfrm>
            <a:off x="8016903" y="4718065"/>
            <a:ext cx="252095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sz="2800" spc="1400">
                <a:latin typeface="黑体" panose="02010609060101010101" pitchFamily="49" charset="-122"/>
                <a:ea typeface="黑体" panose="02010609060101010101" pitchFamily="49" charset="-122"/>
              </a:rPr>
              <a:t>552300</a:t>
            </a:r>
            <a:endParaRPr lang="zh-CN" altLang="en-US" sz="2800" spc="1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26"/>
          <p:cNvSpPr txBox="1"/>
          <p:nvPr/>
        </p:nvSpPr>
        <p:spPr>
          <a:xfrm>
            <a:off x="7327929" y="5076841"/>
            <a:ext cx="3352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sz="2800" spc="1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23162123</a:t>
            </a:r>
            <a:endParaRPr lang="zh-CN" altLang="en-US" sz="2800" spc="1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27"/>
          <p:cNvSpPr txBox="1"/>
          <p:nvPr/>
        </p:nvSpPr>
        <p:spPr>
          <a:xfrm>
            <a:off x="6964394" y="5429266"/>
            <a:ext cx="37877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sz="2800" spc="14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104303132</a:t>
            </a:r>
            <a:endParaRPr lang="zh-CN" altLang="en-US" sz="2800" spc="1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404"/>
          <p:cNvSpPr/>
          <p:nvPr/>
        </p:nvSpPr>
        <p:spPr>
          <a:xfrm>
            <a:off x="2852737" y="2222501"/>
            <a:ext cx="4500563" cy="5232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安徽       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5950 0510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243" name="直接连接符 2406"/>
          <p:cNvCxnSpPr/>
          <p:nvPr/>
        </p:nvCxnSpPr>
        <p:spPr>
          <a:xfrm rot="5400000">
            <a:off x="5064126" y="2454276"/>
            <a:ext cx="642938" cy="1587"/>
          </a:xfrm>
          <a:prstGeom prst="line">
            <a:avLst/>
          </a:prstGeom>
          <a:ln w="25400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10244" name="直接箭头连接符 2408"/>
          <p:cNvCxnSpPr/>
          <p:nvPr/>
        </p:nvCxnSpPr>
        <p:spPr>
          <a:xfrm rot="5400000">
            <a:off x="3987802" y="2697164"/>
            <a:ext cx="714375" cy="714375"/>
          </a:xfrm>
          <a:prstGeom prst="line">
            <a:avLst/>
          </a:prstGeom>
          <a:ln w="25400" cap="flat" cmpd="sng">
            <a:solidFill>
              <a:srgbClr val="0D0D0D"/>
            </a:solidFill>
            <a:prstDash val="solid"/>
            <a:headEnd type="none" w="med" len="med"/>
            <a:tailEnd type="arrow" w="med" len="med"/>
          </a:ln>
        </p:spPr>
      </p:cxnSp>
      <p:cxnSp>
        <p:nvCxnSpPr>
          <p:cNvPr id="10245" name="直接箭头连接符 2409"/>
          <p:cNvCxnSpPr/>
          <p:nvPr/>
        </p:nvCxnSpPr>
        <p:spPr>
          <a:xfrm>
            <a:off x="5975349" y="2703514"/>
            <a:ext cx="857251" cy="714375"/>
          </a:xfrm>
          <a:prstGeom prst="line">
            <a:avLst/>
          </a:prstGeom>
          <a:ln w="25400" cap="flat" cmpd="sng">
            <a:solidFill>
              <a:srgbClr val="0D0D0D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10246" name="TextBox 2411"/>
          <p:cNvSpPr/>
          <p:nvPr/>
        </p:nvSpPr>
        <p:spPr>
          <a:xfrm>
            <a:off x="1681164" y="3446464"/>
            <a:ext cx="3786187" cy="5232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读法：五千九百五十万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TextBox 2412"/>
          <p:cNvSpPr/>
          <p:nvPr/>
        </p:nvSpPr>
        <p:spPr>
          <a:xfrm>
            <a:off x="6496051" y="3446464"/>
            <a:ext cx="2714625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零五百一十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TextBox 2413"/>
          <p:cNvSpPr/>
          <p:nvPr/>
        </p:nvSpPr>
        <p:spPr>
          <a:xfrm>
            <a:off x="1787526" y="4168777"/>
            <a:ext cx="7215188" cy="847725"/>
          </a:xfrm>
          <a:prstGeom prst="rect">
            <a:avLst/>
          </a:prstGeom>
          <a:solidFill>
            <a:srgbClr val="FFCC99"/>
          </a:solidFill>
          <a:ln w="25400">
            <a:solidFill>
              <a:srgbClr val="0000FF"/>
            </a:solidFill>
            <a:prstDash val="sysDash"/>
            <a:miter lim="800000"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每级末尾的“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”都不读，其他数位有一个或连续几个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都只读一个零。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流程图: 可选过程 1"/>
          <p:cNvSpPr/>
          <p:nvPr/>
        </p:nvSpPr>
        <p:spPr>
          <a:xfrm>
            <a:off x="1071565" y="627062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探究新知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TextBox 2405"/>
          <p:cNvSpPr/>
          <p:nvPr/>
        </p:nvSpPr>
        <p:spPr>
          <a:xfrm>
            <a:off x="1852613" y="1484314"/>
            <a:ext cx="2000251" cy="5232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从高位读起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7" grpId="0"/>
      <p:bldP spid="10248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2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3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5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1613</Words>
  <Application>WPS 演示</Application>
  <PresentationFormat>自定义</PresentationFormat>
  <Paragraphs>157</Paragraphs>
  <Slides>19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黑体</vt:lpstr>
      <vt:lpstr>楷体</vt:lpstr>
      <vt:lpstr>微软雅黑</vt:lpstr>
      <vt:lpstr>Calibri</vt:lpstr>
      <vt:lpstr>Wingdings</vt:lpstr>
      <vt:lpstr>Times New Roman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2022-06-04T11:00:00Z</cp:lastPrinted>
  <dcterms:created xsi:type="dcterms:W3CDTF">2022-06-04T11:00:00Z</dcterms:created>
  <dcterms:modified xsi:type="dcterms:W3CDTF">2023-10-31T06:51:14Z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8F450387C8734D8C837232EF81F457BB_12</vt:lpwstr>
  </property>
  <property fmtid="{D5CDD505-2E9C-101B-9397-08002B2CF9AE}" pid="3" name="KSOProductBuildVer">
    <vt:lpwstr>2052-12.1.0.15712</vt:lpwstr>
  </property>
</Properties>
</file>