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83470-2420-490B-AA47-653A479456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B1817-ED45-434B-84F1-E5F0527247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C01F7-A083-4503-95BF-98FA8F5107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2B869-A1E5-4156-B0B4-415387FCC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2F2A3-E52F-4664-846C-827309B14DA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7026B-BB16-43DF-BB80-7E4C6114BE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889E3-8AFA-4087-AD46-799AF4B515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579CC-C1D5-44C3-BD96-3C075803EB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F88F9-8063-48F3-8557-DAFD58C911A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1FF73-7A29-4B9C-88FE-E5101C14E7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8968C-C08B-4DB6-8A4F-4A46E66254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4436F-4C02-4617-9064-9ABA55C403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4B2A0-D613-4EAA-9B8E-3CD13775BA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913B8DE-C699-4D69-90E8-3E3E8258413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533400" y="838200"/>
            <a:ext cx="4313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北师大版四年级上册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-12700" y="243840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国土面积</a:t>
            </a:r>
            <a:endParaRPr lang="zh-CN" altLang="en-US" sz="7200" b="1" dirty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1"/>
          <p:cNvSpPr txBox="1">
            <a:spLocks noChangeArrowheads="1"/>
          </p:cNvSpPr>
          <p:nvPr/>
        </p:nvSpPr>
        <p:spPr bwMode="auto">
          <a:xfrm>
            <a:off x="595313" y="1071563"/>
            <a:ext cx="812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把下面各数改写成以“万”或“亿”为单位的数。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Box 47"/>
          <p:cNvSpPr txBox="1">
            <a:spLocks noChangeArrowheads="1"/>
          </p:cNvSpPr>
          <p:nvPr/>
        </p:nvSpPr>
        <p:spPr bwMode="auto">
          <a:xfrm>
            <a:off x="214313" y="1714500"/>
            <a:ext cx="8667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新疆维吾尔自治区的面积大约是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1660000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平方千米。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4" name="TextBox 53"/>
          <p:cNvSpPr txBox="1">
            <a:spLocks noChangeArrowheads="1"/>
          </p:cNvSpPr>
          <p:nvPr/>
        </p:nvSpPr>
        <p:spPr bwMode="auto">
          <a:xfrm>
            <a:off x="214313" y="2381250"/>
            <a:ext cx="6686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我国的人口总数大约是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1400000000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人。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5" name="矩形 56"/>
          <p:cNvSpPr>
            <a:spLocks noChangeArrowheads="1"/>
          </p:cNvSpPr>
          <p:nvPr/>
        </p:nvSpPr>
        <p:spPr bwMode="auto">
          <a:xfrm>
            <a:off x="785813" y="3357563"/>
            <a:ext cx="1811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1660000</a:t>
            </a:r>
            <a:endParaRPr lang="zh-CN" altLang="en-US" sz="3600">
              <a:solidFill>
                <a:srgbClr val="FF0000"/>
              </a:solidFill>
            </a:endParaRPr>
          </a:p>
        </p:txBody>
      </p:sp>
      <p:cxnSp>
        <p:nvCxnSpPr>
          <p:cNvPr id="15366" name="直接连接符 58"/>
          <p:cNvCxnSpPr>
            <a:cxnSpLocks noChangeShapeType="1"/>
          </p:cNvCxnSpPr>
          <p:nvPr/>
        </p:nvCxnSpPr>
        <p:spPr bwMode="auto">
          <a:xfrm rot="5400000">
            <a:off x="1080294" y="3679031"/>
            <a:ext cx="1073150" cy="1588"/>
          </a:xfrm>
          <a:prstGeom prst="line">
            <a:avLst/>
          </a:prstGeom>
          <a:noFill/>
          <a:ln w="25400">
            <a:solidFill>
              <a:srgbClr val="4A7EBB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7" name="直接连接符 62"/>
          <p:cNvCxnSpPr>
            <a:cxnSpLocks noChangeShapeType="1"/>
          </p:cNvCxnSpPr>
          <p:nvPr/>
        </p:nvCxnSpPr>
        <p:spPr bwMode="auto">
          <a:xfrm rot="16200000" flipH="1">
            <a:off x="2357438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直接连接符 63"/>
          <p:cNvCxnSpPr>
            <a:cxnSpLocks noChangeShapeType="1"/>
          </p:cNvCxnSpPr>
          <p:nvPr/>
        </p:nvCxnSpPr>
        <p:spPr bwMode="auto">
          <a:xfrm rot="16200000" flipH="1">
            <a:off x="2143125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9" name="直接连接符 64"/>
          <p:cNvCxnSpPr>
            <a:cxnSpLocks noChangeShapeType="1"/>
          </p:cNvCxnSpPr>
          <p:nvPr/>
        </p:nvCxnSpPr>
        <p:spPr bwMode="auto">
          <a:xfrm rot="16200000" flipH="1">
            <a:off x="1928813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0" name="直接连接符 65"/>
          <p:cNvCxnSpPr>
            <a:cxnSpLocks noChangeShapeType="1"/>
          </p:cNvCxnSpPr>
          <p:nvPr/>
        </p:nvCxnSpPr>
        <p:spPr bwMode="auto">
          <a:xfrm rot="16200000" flipH="1">
            <a:off x="1643063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直接箭头连接符 67"/>
          <p:cNvCxnSpPr>
            <a:cxnSpLocks noChangeShapeType="1"/>
          </p:cNvCxnSpPr>
          <p:nvPr/>
        </p:nvCxnSpPr>
        <p:spPr bwMode="auto">
          <a:xfrm rot="5400000" flipH="1" flipV="1">
            <a:off x="1427957" y="4501356"/>
            <a:ext cx="285750" cy="1587"/>
          </a:xfrm>
          <a:prstGeom prst="straightConnector1">
            <a:avLst/>
          </a:prstGeom>
          <a:noFill/>
          <a:ln w="25400">
            <a:solidFill>
              <a:srgbClr val="0D0D0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2" name="TextBox 68"/>
          <p:cNvSpPr txBox="1">
            <a:spLocks noChangeArrowheads="1"/>
          </p:cNvSpPr>
          <p:nvPr/>
        </p:nvSpPr>
        <p:spPr bwMode="auto">
          <a:xfrm>
            <a:off x="428625" y="4760913"/>
            <a:ext cx="29289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去掉末尾的</a:t>
            </a:r>
            <a:r>
              <a:rPr 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，加上“万”字。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73" name="矩形 69"/>
          <p:cNvSpPr>
            <a:spLocks noChangeArrowheads="1"/>
          </p:cNvSpPr>
          <p:nvPr/>
        </p:nvSpPr>
        <p:spPr bwMode="auto">
          <a:xfrm>
            <a:off x="4921250" y="3354388"/>
            <a:ext cx="2508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1400000000</a:t>
            </a:r>
            <a:endParaRPr lang="zh-CN" altLang="en-US" sz="3600">
              <a:solidFill>
                <a:srgbClr val="FF0000"/>
              </a:solidFill>
            </a:endParaRPr>
          </a:p>
        </p:txBody>
      </p:sp>
      <p:cxnSp>
        <p:nvCxnSpPr>
          <p:cNvPr id="15374" name="直接连接符 70"/>
          <p:cNvCxnSpPr>
            <a:cxnSpLocks noChangeShapeType="1"/>
          </p:cNvCxnSpPr>
          <p:nvPr/>
        </p:nvCxnSpPr>
        <p:spPr bwMode="auto">
          <a:xfrm rot="5400000">
            <a:off x="4965701" y="3749675"/>
            <a:ext cx="1071562" cy="1587"/>
          </a:xfrm>
          <a:prstGeom prst="line">
            <a:avLst/>
          </a:prstGeom>
          <a:noFill/>
          <a:ln w="25400">
            <a:solidFill>
              <a:srgbClr val="4A7EBB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直接连接符 71"/>
          <p:cNvCxnSpPr>
            <a:cxnSpLocks noChangeShapeType="1"/>
          </p:cNvCxnSpPr>
          <p:nvPr/>
        </p:nvCxnSpPr>
        <p:spPr bwMode="auto">
          <a:xfrm rot="5400000">
            <a:off x="5929313" y="3740150"/>
            <a:ext cx="1071562" cy="1588"/>
          </a:xfrm>
          <a:prstGeom prst="line">
            <a:avLst/>
          </a:prstGeom>
          <a:noFill/>
          <a:ln w="25400">
            <a:solidFill>
              <a:srgbClr val="4A7EBB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直接连接符 72"/>
          <p:cNvCxnSpPr>
            <a:cxnSpLocks noChangeShapeType="1"/>
          </p:cNvCxnSpPr>
          <p:nvPr/>
        </p:nvCxnSpPr>
        <p:spPr bwMode="auto">
          <a:xfrm rot="16200000" flipH="1">
            <a:off x="7215188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直接连接符 73"/>
          <p:cNvCxnSpPr>
            <a:cxnSpLocks noChangeShapeType="1"/>
          </p:cNvCxnSpPr>
          <p:nvPr/>
        </p:nvCxnSpPr>
        <p:spPr bwMode="auto">
          <a:xfrm rot="16200000" flipH="1">
            <a:off x="6929438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8" name="直接连接符 74"/>
          <p:cNvCxnSpPr>
            <a:cxnSpLocks noChangeShapeType="1"/>
          </p:cNvCxnSpPr>
          <p:nvPr/>
        </p:nvCxnSpPr>
        <p:spPr bwMode="auto">
          <a:xfrm rot="16200000" flipH="1">
            <a:off x="6715125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9" name="直接连接符 75"/>
          <p:cNvCxnSpPr>
            <a:cxnSpLocks noChangeShapeType="1"/>
          </p:cNvCxnSpPr>
          <p:nvPr/>
        </p:nvCxnSpPr>
        <p:spPr bwMode="auto">
          <a:xfrm rot="16200000" flipH="1">
            <a:off x="6500813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0" name="直接连接符 76"/>
          <p:cNvCxnSpPr>
            <a:cxnSpLocks noChangeShapeType="1"/>
          </p:cNvCxnSpPr>
          <p:nvPr/>
        </p:nvCxnSpPr>
        <p:spPr bwMode="auto">
          <a:xfrm rot="16200000" flipH="1">
            <a:off x="6286500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1" name="直接连接符 77"/>
          <p:cNvCxnSpPr>
            <a:cxnSpLocks noChangeShapeType="1"/>
          </p:cNvCxnSpPr>
          <p:nvPr/>
        </p:nvCxnSpPr>
        <p:spPr bwMode="auto">
          <a:xfrm rot="16200000" flipH="1">
            <a:off x="6000750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2" name="直接连接符 78"/>
          <p:cNvCxnSpPr>
            <a:cxnSpLocks noChangeShapeType="1"/>
          </p:cNvCxnSpPr>
          <p:nvPr/>
        </p:nvCxnSpPr>
        <p:spPr bwMode="auto">
          <a:xfrm rot="16200000" flipH="1">
            <a:off x="5786438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3" name="直接连接符 79"/>
          <p:cNvCxnSpPr>
            <a:cxnSpLocks noChangeShapeType="1"/>
          </p:cNvCxnSpPr>
          <p:nvPr/>
        </p:nvCxnSpPr>
        <p:spPr bwMode="auto">
          <a:xfrm rot="16200000" flipH="1">
            <a:off x="5572125" y="3571875"/>
            <a:ext cx="142875" cy="142875"/>
          </a:xfrm>
          <a:prstGeom prst="line">
            <a:avLst/>
          </a:prstGeom>
          <a:noFill/>
          <a:ln w="25400">
            <a:solidFill>
              <a:srgbClr val="0D0D0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4" name="直接箭头连接符 80"/>
          <p:cNvCxnSpPr>
            <a:cxnSpLocks noChangeShapeType="1"/>
          </p:cNvCxnSpPr>
          <p:nvPr/>
        </p:nvCxnSpPr>
        <p:spPr bwMode="auto">
          <a:xfrm rot="5400000" flipH="1" flipV="1">
            <a:off x="5930107" y="4571206"/>
            <a:ext cx="285750" cy="1587"/>
          </a:xfrm>
          <a:prstGeom prst="straightConnector1">
            <a:avLst/>
          </a:prstGeom>
          <a:noFill/>
          <a:ln w="25400">
            <a:solidFill>
              <a:srgbClr val="0D0D0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5" name="TextBox 81"/>
          <p:cNvSpPr txBox="1">
            <a:spLocks noChangeArrowheads="1"/>
          </p:cNvSpPr>
          <p:nvPr/>
        </p:nvSpPr>
        <p:spPr bwMode="auto">
          <a:xfrm>
            <a:off x="4857750" y="4786313"/>
            <a:ext cx="29289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去掉末尾的</a:t>
            </a:r>
            <a:r>
              <a:rPr 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，加上“亿”字。</a:t>
            </a:r>
            <a:endParaRPr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86" name="矩形 26"/>
          <p:cNvSpPr>
            <a:spLocks noChangeArrowheads="1"/>
          </p:cNvSpPr>
          <p:nvPr/>
        </p:nvSpPr>
        <p:spPr bwMode="auto">
          <a:xfrm>
            <a:off x="1631950" y="3357563"/>
            <a:ext cx="1025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万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87" name="矩形 27"/>
          <p:cNvSpPr>
            <a:spLocks noChangeArrowheads="1"/>
          </p:cNvSpPr>
          <p:nvPr/>
        </p:nvSpPr>
        <p:spPr bwMode="auto">
          <a:xfrm>
            <a:off x="5534025" y="3286125"/>
            <a:ext cx="1928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亿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85" grpId="0"/>
      <p:bldP spid="15386" grpId="0"/>
      <p:bldP spid="15387" grpId="0"/>
      <p:bldP spid="1538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55"/>
          <p:cNvSpPr txBox="1">
            <a:spLocks noChangeArrowheads="1"/>
          </p:cNvSpPr>
          <p:nvPr/>
        </p:nvSpPr>
        <p:spPr bwMode="auto">
          <a:xfrm>
            <a:off x="500063" y="1563688"/>
            <a:ext cx="81438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把整万的数改写成以“万”为单位的数：将万位后面的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去掉，同时加上“万”字。</a:t>
            </a:r>
            <a:endParaRPr 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把整亿的数改写成以“亿”为单位的数：将亿位后面的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去掉，同时加上“亿”字。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428625" y="1428750"/>
            <a:ext cx="81819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00063" y="3786188"/>
            <a:ext cx="795178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785813" y="1643063"/>
            <a:ext cx="77898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785813" y="1000125"/>
            <a:ext cx="779145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0"/>
          <p:cNvSpPr txBox="1">
            <a:spLocks noChangeArrowheads="1"/>
          </p:cNvSpPr>
          <p:nvPr/>
        </p:nvSpPr>
        <p:spPr bwMode="auto">
          <a:xfrm>
            <a:off x="1071563" y="4929188"/>
            <a:ext cx="7429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将四川省、西藏自治区和新疆维吾尔自治区的面积从大到小排列，说一说你是怎么比较的。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395"/>
          <p:cNvSpPr txBox="1">
            <a:spLocks noChangeArrowheads="1"/>
          </p:cNvSpPr>
          <p:nvPr/>
        </p:nvSpPr>
        <p:spPr bwMode="auto">
          <a:xfrm>
            <a:off x="571500" y="1000125"/>
            <a:ext cx="78581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按照我国的计数习惯，把大数从右起每四个数位分一级。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Box 2396"/>
          <p:cNvSpPr txBox="1">
            <a:spLocks noChangeArrowheads="1"/>
          </p:cNvSpPr>
          <p:nvPr/>
        </p:nvSpPr>
        <p:spPr bwMode="auto">
          <a:xfrm>
            <a:off x="2214563" y="2643188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四川省      约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490000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TextBox 2397"/>
          <p:cNvSpPr txBox="1">
            <a:spLocks noChangeArrowheads="1"/>
          </p:cNvSpPr>
          <p:nvPr/>
        </p:nvSpPr>
        <p:spPr bwMode="auto">
          <a:xfrm>
            <a:off x="2143125" y="3500438"/>
            <a:ext cx="671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西藏自治区  约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1230000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TextBox 2398"/>
          <p:cNvSpPr txBox="1">
            <a:spLocks noChangeArrowheads="1"/>
          </p:cNvSpPr>
          <p:nvPr/>
        </p:nvSpPr>
        <p:spPr bwMode="auto">
          <a:xfrm>
            <a:off x="1071563" y="4333875"/>
            <a:ext cx="7715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新疆维吾尔自治区  约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1660000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8" name="TextBox 2400"/>
          <p:cNvSpPr txBox="1">
            <a:spLocks noChangeArrowheads="1"/>
          </p:cNvSpPr>
          <p:nvPr/>
        </p:nvSpPr>
        <p:spPr bwMode="auto">
          <a:xfrm>
            <a:off x="785813" y="5046663"/>
            <a:ext cx="7786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测量土地的面积时，通常以“平方千米”为单位。边长是</a:t>
            </a:r>
            <a:r>
              <a:rPr 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千米的正方形的面积就是</a:t>
            </a:r>
            <a:r>
              <a:rPr 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平方千米。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TextBox 2401"/>
          <p:cNvSpPr txBox="1">
            <a:spLocks noChangeArrowheads="1"/>
          </p:cNvSpPr>
          <p:nvPr/>
        </p:nvSpPr>
        <p:spPr bwMode="auto">
          <a:xfrm>
            <a:off x="4429125" y="2012950"/>
            <a:ext cx="1000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万级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Box 2402"/>
          <p:cNvSpPr txBox="1">
            <a:spLocks noChangeArrowheads="1"/>
          </p:cNvSpPr>
          <p:nvPr/>
        </p:nvSpPr>
        <p:spPr bwMode="auto">
          <a:xfrm>
            <a:off x="5286375" y="200025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个级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414"/>
          <p:cNvSpPr txBox="1">
            <a:spLocks noChangeArrowheads="1"/>
          </p:cNvSpPr>
          <p:nvPr/>
        </p:nvSpPr>
        <p:spPr bwMode="auto">
          <a:xfrm>
            <a:off x="714375" y="1214438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比位数，位数多的数大。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Box 2416"/>
          <p:cNvSpPr txBox="1">
            <a:spLocks noChangeArrowheads="1"/>
          </p:cNvSpPr>
          <p:nvPr/>
        </p:nvSpPr>
        <p:spPr bwMode="auto">
          <a:xfrm>
            <a:off x="1000125" y="1954213"/>
            <a:ext cx="1571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1230000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0" name="TextBox 2417"/>
          <p:cNvSpPr txBox="1">
            <a:spLocks noChangeArrowheads="1"/>
          </p:cNvSpPr>
          <p:nvPr/>
        </p:nvSpPr>
        <p:spPr bwMode="auto">
          <a:xfrm>
            <a:off x="1000125" y="2619375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1660000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右大括号 2418"/>
          <p:cNvSpPr/>
          <p:nvPr/>
        </p:nvSpPr>
        <p:spPr bwMode="auto">
          <a:xfrm>
            <a:off x="2500313" y="2119313"/>
            <a:ext cx="285750" cy="857250"/>
          </a:xfrm>
          <a:prstGeom prst="rightBrace">
            <a:avLst>
              <a:gd name="adj1" fmla="val 4026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D0D0D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9222" name="TextBox 2419"/>
          <p:cNvSpPr txBox="1">
            <a:spLocks noChangeArrowheads="1"/>
          </p:cNvSpPr>
          <p:nvPr/>
        </p:nvSpPr>
        <p:spPr bwMode="auto">
          <a:xfrm>
            <a:off x="3000375" y="2333625"/>
            <a:ext cx="1500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七位数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3" name="TextBox 2420"/>
          <p:cNvSpPr txBox="1">
            <a:spLocks noChangeArrowheads="1"/>
          </p:cNvSpPr>
          <p:nvPr/>
        </p:nvSpPr>
        <p:spPr bwMode="auto">
          <a:xfrm>
            <a:off x="4214813" y="23336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4" name="TextBox 2421"/>
          <p:cNvSpPr txBox="1">
            <a:spLocks noChangeArrowheads="1"/>
          </p:cNvSpPr>
          <p:nvPr/>
        </p:nvSpPr>
        <p:spPr bwMode="auto">
          <a:xfrm>
            <a:off x="4643438" y="2333625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490000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5" name="TextBox 2422"/>
          <p:cNvSpPr txBox="1">
            <a:spLocks noChangeArrowheads="1"/>
          </p:cNvSpPr>
          <p:nvPr/>
        </p:nvSpPr>
        <p:spPr bwMode="auto">
          <a:xfrm>
            <a:off x="5857875" y="2311400"/>
            <a:ext cx="1500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六位数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6" name="TextBox 2423"/>
          <p:cNvSpPr txBox="1">
            <a:spLocks noChangeArrowheads="1"/>
          </p:cNvSpPr>
          <p:nvPr/>
        </p:nvSpPr>
        <p:spPr bwMode="auto">
          <a:xfrm>
            <a:off x="714375" y="3214688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位数相同，从高位开始比较。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7" name="TextBox 2424"/>
          <p:cNvSpPr txBox="1">
            <a:spLocks noChangeArrowheads="1"/>
          </p:cNvSpPr>
          <p:nvPr/>
        </p:nvSpPr>
        <p:spPr bwMode="auto">
          <a:xfrm>
            <a:off x="1071563" y="3929063"/>
            <a:ext cx="2928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1 2 3 0 0 0 0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8" name="TextBox 2425"/>
          <p:cNvSpPr txBox="1">
            <a:spLocks noChangeArrowheads="1"/>
          </p:cNvSpPr>
          <p:nvPr/>
        </p:nvSpPr>
        <p:spPr bwMode="auto">
          <a:xfrm>
            <a:off x="1071563" y="4595813"/>
            <a:ext cx="3571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1 6 6 0 0 0 0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9" name="矩形 2426"/>
          <p:cNvSpPr>
            <a:spLocks noChangeArrowheads="1"/>
          </p:cNvSpPr>
          <p:nvPr/>
        </p:nvSpPr>
        <p:spPr bwMode="auto">
          <a:xfrm>
            <a:off x="1500188" y="4000500"/>
            <a:ext cx="285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30" name="右大括号 2427"/>
          <p:cNvSpPr/>
          <p:nvPr/>
        </p:nvSpPr>
        <p:spPr bwMode="auto">
          <a:xfrm>
            <a:off x="3643313" y="4143375"/>
            <a:ext cx="285750" cy="857250"/>
          </a:xfrm>
          <a:prstGeom prst="rightBrace">
            <a:avLst>
              <a:gd name="adj1" fmla="val 4026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D0D0D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9231" name="TextBox 2428"/>
          <p:cNvSpPr txBox="1">
            <a:spLocks noChangeArrowheads="1"/>
          </p:cNvSpPr>
          <p:nvPr/>
        </p:nvSpPr>
        <p:spPr bwMode="auto">
          <a:xfrm>
            <a:off x="6143625" y="42862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1230000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2" name="TextBox 2429"/>
          <p:cNvSpPr txBox="1">
            <a:spLocks noChangeArrowheads="1"/>
          </p:cNvSpPr>
          <p:nvPr/>
        </p:nvSpPr>
        <p:spPr bwMode="auto">
          <a:xfrm>
            <a:off x="4000500" y="42862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1660000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3" name="TextBox 2430"/>
          <p:cNvSpPr txBox="1">
            <a:spLocks noChangeArrowheads="1"/>
          </p:cNvSpPr>
          <p:nvPr/>
        </p:nvSpPr>
        <p:spPr bwMode="auto">
          <a:xfrm>
            <a:off x="5643563" y="428625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4" name="TextBox 2431"/>
          <p:cNvSpPr txBox="1">
            <a:spLocks noChangeArrowheads="1"/>
          </p:cNvSpPr>
          <p:nvPr/>
        </p:nvSpPr>
        <p:spPr bwMode="auto">
          <a:xfrm>
            <a:off x="1000125" y="5429250"/>
            <a:ext cx="4929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1660000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1230000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490000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1" grpId="0"/>
      <p:bldP spid="9222" grpId="0" autoUpdateAnimBg="0"/>
      <p:bldP spid="9223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utoUpdateAnimBg="0"/>
      <p:bldP spid="9229" grpId="0"/>
      <p:bldP spid="9230" grpId="0"/>
      <p:bldP spid="9231" grpId="0" autoUpdateAnimBg="0"/>
      <p:bldP spid="9232" grpId="0" autoUpdateAnimBg="0"/>
      <p:bldP spid="9233" grpId="0" autoUpdateAnimBg="0"/>
      <p:bldP spid="923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642938" y="1285875"/>
            <a:ext cx="779145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12"/>
          <p:cNvSpPr txBox="1">
            <a:spLocks noChangeArrowheads="1"/>
          </p:cNvSpPr>
          <p:nvPr/>
        </p:nvSpPr>
        <p:spPr bwMode="auto">
          <a:xfrm>
            <a:off x="714375" y="5214938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个省和自治区的面积按从大到小的顺序排一排。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0"/>
          <p:cNvSpPr txBox="1">
            <a:spLocks noChangeArrowheads="1"/>
          </p:cNvSpPr>
          <p:nvPr/>
        </p:nvSpPr>
        <p:spPr bwMode="auto">
          <a:xfrm>
            <a:off x="2214563" y="3762375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四川省      约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490000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Box 11"/>
          <p:cNvSpPr txBox="1">
            <a:spLocks noChangeArrowheads="1"/>
          </p:cNvSpPr>
          <p:nvPr/>
        </p:nvSpPr>
        <p:spPr bwMode="auto">
          <a:xfrm>
            <a:off x="2143125" y="2976563"/>
            <a:ext cx="671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西藏自治区  约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1230000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TextBox 12"/>
          <p:cNvSpPr txBox="1">
            <a:spLocks noChangeArrowheads="1"/>
          </p:cNvSpPr>
          <p:nvPr/>
        </p:nvSpPr>
        <p:spPr bwMode="auto">
          <a:xfrm>
            <a:off x="1071563" y="2214563"/>
            <a:ext cx="7715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新疆维吾尔自治区  约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1660000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TextBox 13"/>
          <p:cNvSpPr txBox="1">
            <a:spLocks noChangeArrowheads="1"/>
          </p:cNvSpPr>
          <p:nvPr/>
        </p:nvSpPr>
        <p:spPr bwMode="auto">
          <a:xfrm>
            <a:off x="2143125" y="1428750"/>
            <a:ext cx="5929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内蒙古      约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1180000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Box 14"/>
          <p:cNvSpPr txBox="1">
            <a:spLocks noChangeArrowheads="1"/>
          </p:cNvSpPr>
          <p:nvPr/>
        </p:nvSpPr>
        <p:spPr bwMode="auto">
          <a:xfrm>
            <a:off x="2214563" y="4476750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青海省      约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720000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平方千米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5"/>
          <p:cNvSpPr txBox="1">
            <a:spLocks noChangeArrowheads="1"/>
          </p:cNvSpPr>
          <p:nvPr/>
        </p:nvSpPr>
        <p:spPr bwMode="auto">
          <a:xfrm>
            <a:off x="5857875" y="2905125"/>
            <a:ext cx="1500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490000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TextBox 16"/>
          <p:cNvSpPr txBox="1">
            <a:spLocks noChangeArrowheads="1"/>
          </p:cNvSpPr>
          <p:nvPr/>
        </p:nvSpPr>
        <p:spPr bwMode="auto">
          <a:xfrm>
            <a:off x="1500188" y="335756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1230000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TextBox 17"/>
          <p:cNvSpPr txBox="1">
            <a:spLocks noChangeArrowheads="1"/>
          </p:cNvSpPr>
          <p:nvPr/>
        </p:nvSpPr>
        <p:spPr bwMode="auto">
          <a:xfrm>
            <a:off x="1500188" y="2690813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1660000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Box 18"/>
          <p:cNvSpPr txBox="1">
            <a:spLocks noChangeArrowheads="1"/>
          </p:cNvSpPr>
          <p:nvPr/>
        </p:nvSpPr>
        <p:spPr bwMode="auto">
          <a:xfrm>
            <a:off x="1500188" y="2047875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1180000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4" name="TextBox 19"/>
          <p:cNvSpPr txBox="1">
            <a:spLocks noChangeArrowheads="1"/>
          </p:cNvSpPr>
          <p:nvPr/>
        </p:nvSpPr>
        <p:spPr bwMode="auto">
          <a:xfrm>
            <a:off x="5857875" y="2357438"/>
            <a:ext cx="142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720000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5" name="矩形 20"/>
          <p:cNvSpPr>
            <a:spLocks noChangeArrowheads="1"/>
          </p:cNvSpPr>
          <p:nvPr/>
        </p:nvSpPr>
        <p:spPr bwMode="auto">
          <a:xfrm>
            <a:off x="1428750" y="2071688"/>
            <a:ext cx="178593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D0D0D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96" name="矩形 21"/>
          <p:cNvSpPr>
            <a:spLocks noChangeArrowheads="1"/>
          </p:cNvSpPr>
          <p:nvPr/>
        </p:nvSpPr>
        <p:spPr bwMode="auto">
          <a:xfrm>
            <a:off x="5786438" y="2357438"/>
            <a:ext cx="1500187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D0D0D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97" name="TextBox 22"/>
          <p:cNvSpPr txBox="1">
            <a:spLocks noChangeArrowheads="1"/>
          </p:cNvSpPr>
          <p:nvPr/>
        </p:nvSpPr>
        <p:spPr bwMode="auto">
          <a:xfrm>
            <a:off x="1571625" y="1428750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七位数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8" name="TextBox 23"/>
          <p:cNvSpPr txBox="1">
            <a:spLocks noChangeArrowheads="1"/>
          </p:cNvSpPr>
          <p:nvPr/>
        </p:nvSpPr>
        <p:spPr bwMode="auto">
          <a:xfrm>
            <a:off x="5786438" y="1428750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六位数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9" name="TextBox 24"/>
          <p:cNvSpPr txBox="1">
            <a:spLocks noChangeArrowheads="1"/>
          </p:cNvSpPr>
          <p:nvPr/>
        </p:nvSpPr>
        <p:spPr bwMode="auto">
          <a:xfrm>
            <a:off x="1500188" y="392906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2300" name="直接箭头连接符 26"/>
          <p:cNvCxnSpPr>
            <a:cxnSpLocks noChangeShapeType="1"/>
          </p:cNvCxnSpPr>
          <p:nvPr/>
        </p:nvCxnSpPr>
        <p:spPr bwMode="auto">
          <a:xfrm rot="5400000">
            <a:off x="2070894" y="4642644"/>
            <a:ext cx="428625" cy="1587"/>
          </a:xfrm>
          <a:prstGeom prst="straightConnector1">
            <a:avLst/>
          </a:prstGeom>
          <a:noFill/>
          <a:ln w="25400">
            <a:solidFill>
              <a:srgbClr val="0D0D0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1" name="TextBox 27"/>
          <p:cNvSpPr txBox="1">
            <a:spLocks noChangeArrowheads="1"/>
          </p:cNvSpPr>
          <p:nvPr/>
        </p:nvSpPr>
        <p:spPr bwMode="auto">
          <a:xfrm>
            <a:off x="357188" y="4976813"/>
            <a:ext cx="4714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1660000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1230000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1180000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02" name="TextBox 28"/>
          <p:cNvSpPr txBox="1">
            <a:spLocks noChangeArrowheads="1"/>
          </p:cNvSpPr>
          <p:nvPr/>
        </p:nvSpPr>
        <p:spPr bwMode="auto">
          <a:xfrm>
            <a:off x="6000750" y="3786188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2303" name="直接箭头连接符 29"/>
          <p:cNvCxnSpPr>
            <a:cxnSpLocks noChangeShapeType="1"/>
          </p:cNvCxnSpPr>
          <p:nvPr/>
        </p:nvCxnSpPr>
        <p:spPr bwMode="auto">
          <a:xfrm rot="5400000">
            <a:off x="6358731" y="4571207"/>
            <a:ext cx="428625" cy="1588"/>
          </a:xfrm>
          <a:prstGeom prst="straightConnector1">
            <a:avLst/>
          </a:prstGeom>
          <a:noFill/>
          <a:ln w="25400">
            <a:solidFill>
              <a:srgbClr val="0D0D0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4" name="TextBox 30"/>
          <p:cNvSpPr txBox="1">
            <a:spLocks noChangeArrowheads="1"/>
          </p:cNvSpPr>
          <p:nvPr/>
        </p:nvSpPr>
        <p:spPr bwMode="auto">
          <a:xfrm>
            <a:off x="5429250" y="4976813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en-US" sz="2800" b="1">
                <a:latin typeface="楷体_GB2312" pitchFamily="49" charset="-122"/>
                <a:ea typeface="楷体_GB2312" pitchFamily="49" charset="-122"/>
              </a:rPr>
              <a:t>720000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490000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05" name="矩形 31"/>
          <p:cNvSpPr>
            <a:spLocks noChangeArrowheads="1"/>
          </p:cNvSpPr>
          <p:nvPr/>
        </p:nvSpPr>
        <p:spPr bwMode="auto">
          <a:xfrm>
            <a:off x="4975225" y="4987925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＞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297" grpId="0" autoUpdateAnimBg="0"/>
      <p:bldP spid="12298" grpId="0" autoUpdateAnimBg="0"/>
      <p:bldP spid="12299" grpId="0" autoUpdateAnimBg="0"/>
      <p:bldP spid="12301" grpId="0"/>
      <p:bldP spid="12302" grpId="0" autoUpdateAnimBg="0"/>
      <p:bldP spid="123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4"/>
          <p:cNvSpPr txBox="1">
            <a:spLocks noChangeArrowheads="1"/>
          </p:cNvSpPr>
          <p:nvPr/>
        </p:nvSpPr>
        <p:spPr bwMode="auto">
          <a:xfrm>
            <a:off x="1357313" y="2081213"/>
            <a:ext cx="67151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大数比较数数位，数位相同看首位。</a:t>
            </a:r>
            <a:endParaRPr 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依次类推比下去，排列顺序一定对。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5"/>
          <p:cNvSpPr txBox="1">
            <a:spLocks noChangeArrowheads="1"/>
          </p:cNvSpPr>
          <p:nvPr/>
        </p:nvSpPr>
        <p:spPr bwMode="auto">
          <a:xfrm>
            <a:off x="500063" y="1563688"/>
            <a:ext cx="81438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位数不同时，位数多的数大于位数少的数；</a:t>
            </a:r>
            <a:endParaRPr 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位数相同时，从最高位比起，最高位上的数字大，这个数就大；如果最高位上的数字相同，就比较下一位，直到比出大小为止。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</Words>
  <Application>WPS 演示</Application>
  <PresentationFormat>全屏显示(4:3)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黑体</vt:lpstr>
      <vt:lpstr>微软雅黑</vt:lpstr>
      <vt:lpstr>楷体_GB2312</vt:lpstr>
      <vt:lpstr>新宋体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3</cp:revision>
  <cp:lastPrinted>2113-01-01T00:00:00Z</cp:lastPrinted>
  <dcterms:created xsi:type="dcterms:W3CDTF">2113-01-01T00:00:00Z</dcterms:created>
  <dcterms:modified xsi:type="dcterms:W3CDTF">2023-10-31T06:52:03Z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846AAC705C7243BD915A8E7FEE607935_12</vt:lpwstr>
  </property>
  <property fmtid="{D5CDD505-2E9C-101B-9397-08002B2CF9AE}" pid="4" name="KSOProductBuildVer">
    <vt:lpwstr>2052-12.1.0.15712</vt:lpwstr>
  </property>
</Properties>
</file>