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25.svg" ContentType="image/svg+xml"/>
  <Override PartName="/ppt/media/image27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8" r:id="rId3"/>
    <p:sldMasterId id="2147483665" r:id="rId4"/>
    <p:sldMasterId id="2147483673" r:id="rId5"/>
    <p:sldMasterId id="2147483679" r:id="rId6"/>
    <p:sldMasterId id="2147483684" r:id="rId7"/>
    <p:sldMasterId id="2147483687" r:id="rId8"/>
    <p:sldMasterId id="2147483690" r:id="rId9"/>
  </p:sldMasterIdLst>
  <p:notesMasterIdLst>
    <p:notesMasterId r:id="rId12"/>
  </p:notesMasterIdLst>
  <p:sldIdLst>
    <p:sldId id="256" r:id="rId10"/>
    <p:sldId id="277" r:id="rId11"/>
    <p:sldId id="485" r:id="rId13"/>
    <p:sldId id="446" r:id="rId14"/>
    <p:sldId id="556" r:id="rId15"/>
    <p:sldId id="559" r:id="rId16"/>
    <p:sldId id="560" r:id="rId17"/>
    <p:sldId id="543" r:id="rId18"/>
    <p:sldId id="544" r:id="rId19"/>
    <p:sldId id="557" r:id="rId20"/>
    <p:sldId id="552" r:id="rId21"/>
    <p:sldId id="558" r:id="rId22"/>
    <p:sldId id="433" r:id="rId23"/>
    <p:sldId id="329" r:id="rId24"/>
    <p:sldId id="519" r:id="rId25"/>
    <p:sldId id="561" r:id="rId26"/>
    <p:sldId id="432" r:id="rId27"/>
    <p:sldId id="276" r:id="rId28"/>
    <p:sldId id="550" r:id="rId29"/>
  </p:sldIdLst>
  <p:sldSz cx="12192000" cy="6858000"/>
  <p:notesSz cx="7103745" cy="10234295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192" autoAdjust="0"/>
    <p:restoredTop sz="89982"/>
  </p:normalViewPr>
  <p:slideViewPr>
    <p:cSldViewPr snapToGrid="0">
      <p:cViewPr>
        <p:scale>
          <a:sx n="100" d="100"/>
          <a:sy n="100" d="100"/>
        </p:scale>
        <p:origin x="-744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9.xml"/><Relationship Id="rId28" Type="http://schemas.openxmlformats.org/officeDocument/2006/relationships/slide" Target="slides/slide18.xml"/><Relationship Id="rId27" Type="http://schemas.openxmlformats.org/officeDocument/2006/relationships/slide" Target="slides/slide17.xml"/><Relationship Id="rId26" Type="http://schemas.openxmlformats.org/officeDocument/2006/relationships/slide" Target="slides/slide16.xml"/><Relationship Id="rId25" Type="http://schemas.openxmlformats.org/officeDocument/2006/relationships/slide" Target="slides/slide15.xml"/><Relationship Id="rId24" Type="http://schemas.openxmlformats.org/officeDocument/2006/relationships/slide" Target="slides/slide14.xml"/><Relationship Id="rId23" Type="http://schemas.openxmlformats.org/officeDocument/2006/relationships/slide" Target="slides/slide13.xml"/><Relationship Id="rId22" Type="http://schemas.openxmlformats.org/officeDocument/2006/relationships/slide" Target="slides/slide12.xml"/><Relationship Id="rId21" Type="http://schemas.openxmlformats.org/officeDocument/2006/relationships/slide" Target="slides/slide11.xml"/><Relationship Id="rId20" Type="http://schemas.openxmlformats.org/officeDocument/2006/relationships/slide" Target="slides/slide10.xml"/><Relationship Id="rId2" Type="http://schemas.openxmlformats.org/officeDocument/2006/relationships/theme" Target="theme/theme1.xml"/><Relationship Id="rId19" Type="http://schemas.openxmlformats.org/officeDocument/2006/relationships/slide" Target="slides/slide9.xml"/><Relationship Id="rId18" Type="http://schemas.openxmlformats.org/officeDocument/2006/relationships/slide" Target="slides/slide8.xml"/><Relationship Id="rId17" Type="http://schemas.openxmlformats.org/officeDocument/2006/relationships/slide" Target="slides/slide7.xml"/><Relationship Id="rId16" Type="http://schemas.openxmlformats.org/officeDocument/2006/relationships/slide" Target="slides/slide6.xml"/><Relationship Id="rId15" Type="http://schemas.openxmlformats.org/officeDocument/2006/relationships/slide" Target="slides/slide5.xml"/><Relationship Id="rId14" Type="http://schemas.openxmlformats.org/officeDocument/2006/relationships/slide" Target="slides/slide4.xml"/><Relationship Id="rId13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2.xml"/><Relationship Id="rId10" Type="http://schemas.openxmlformats.org/officeDocument/2006/relationships/slide" Target="slides/slid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0766" cy="6858694"/>
          </a:xfrm>
          <a:prstGeom prst="rect">
            <a:avLst/>
          </a:prstGeom>
        </p:spPr>
      </p:pic>
      <p:sp>
        <p:nvSpPr>
          <p:cNvPr id="6" name="圆角矩形 2"/>
          <p:cNvSpPr/>
          <p:nvPr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448" y="1556306"/>
            <a:ext cx="10695837" cy="4750882"/>
          </a:xfrm>
          <a:prstGeom prst="rect">
            <a:avLst/>
          </a:prstGeom>
        </p:spPr>
      </p:pic>
      <p:sp>
        <p:nvSpPr>
          <p:cNvPr id="8" name="矩形: 圆角 28"/>
          <p:cNvSpPr/>
          <p:nvPr/>
        </p:nvSpPr>
        <p:spPr>
          <a:xfrm>
            <a:off x="862988" y="1746446"/>
            <a:ext cx="10466024" cy="2886419"/>
          </a:xfrm>
          <a:prstGeom prst="roundRect">
            <a:avLst>
              <a:gd name="adj" fmla="val 984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      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6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40000" y="921427"/>
            <a:ext cx="11124927" cy="543694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背景图案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78922" y="0"/>
            <a:ext cx="12270921" cy="690156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0001" y="1132092"/>
            <a:ext cx="11460575" cy="515323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0001" y="1132092"/>
            <a:ext cx="11460575" cy="515323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smtClean="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巩固练习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1895475" y="1272343"/>
            <a:ext cx="8172450" cy="17335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2226655" y="1266419"/>
            <a:ext cx="7841270" cy="0"/>
          </a:xfrm>
          <a:prstGeom prst="line">
            <a:avLst/>
          </a:prstGeom>
          <a:ln w="9525">
            <a:solidFill>
              <a:srgbClr val="EF6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0001" y="1083358"/>
            <a:ext cx="11443024" cy="510514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smtClean="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巩固练习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FF81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FF8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FF8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smtClean="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巩固练习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448" y="1556306"/>
            <a:ext cx="10695837" cy="4750882"/>
          </a:xfrm>
          <a:prstGeom prst="rect">
            <a:avLst/>
          </a:prstGeom>
        </p:spPr>
      </p:pic>
      <p:sp>
        <p:nvSpPr>
          <p:cNvPr id="8" name="矩形: 圆角 28"/>
          <p:cNvSpPr/>
          <p:nvPr/>
        </p:nvSpPr>
        <p:spPr>
          <a:xfrm>
            <a:off x="862988" y="1746446"/>
            <a:ext cx="10466024" cy="2886419"/>
          </a:xfrm>
          <a:prstGeom prst="roundRect">
            <a:avLst>
              <a:gd name="adj" fmla="val 984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      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图形用户界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471" y="0"/>
            <a:ext cx="12193471" cy="6858000"/>
          </a:xfrm>
          <a:prstGeom prst="rect">
            <a:avLst/>
          </a:prstGeom>
        </p:spPr>
      </p:pic>
      <p:sp>
        <p:nvSpPr>
          <p:cNvPr id="10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smtClean="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巩固练习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60001" y="1132092"/>
            <a:ext cx="11460575" cy="5153233"/>
          </a:xfrm>
          <a:prstGeom prst="rect">
            <a:avLst/>
          </a:prstGeom>
        </p:spPr>
      </p:pic>
      <p:sp>
        <p:nvSpPr>
          <p:cNvPr id="2" name="文本框 1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smtClean="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巩固练习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10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smtClean="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巩固练习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8560" y="1066526"/>
            <a:ext cx="11414875" cy="510595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7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8" name="圆角矩形 2"/>
          <p:cNvSpPr/>
          <p:nvPr/>
        </p:nvSpPr>
        <p:spPr>
          <a:xfrm>
            <a:off x="360000" y="903001"/>
            <a:ext cx="11460575" cy="5617069"/>
          </a:xfrm>
          <a:prstGeom prst="roundRect">
            <a:avLst>
              <a:gd name="adj" fmla="val 3664"/>
            </a:avLst>
          </a:prstGeom>
          <a:solidFill>
            <a:schemeClr val="bg1"/>
          </a:solidFill>
          <a:ln w="38100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5019245"/>
            <a:ext cx="12192000" cy="183875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形状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圆角矩形 2"/>
          <p:cNvSpPr/>
          <p:nvPr/>
        </p:nvSpPr>
        <p:spPr>
          <a:xfrm>
            <a:off x="360000" y="903001"/>
            <a:ext cx="11460575" cy="5617069"/>
          </a:xfrm>
          <a:prstGeom prst="roundRect">
            <a:avLst>
              <a:gd name="adj" fmla="val 3664"/>
            </a:avLst>
          </a:prstGeom>
          <a:solidFill>
            <a:schemeClr val="bg1"/>
          </a:solidFill>
          <a:ln w="38100"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拓展延伸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图形用户界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27"/>
            <a:ext cx="12192000" cy="6857173"/>
          </a:xfrm>
          <a:prstGeom prst="rect">
            <a:avLst/>
          </a:prstGeom>
        </p:spPr>
      </p:pic>
      <p:sp>
        <p:nvSpPr>
          <p:cNvPr id="14" name="矩形: 圆角 32"/>
          <p:cNvSpPr/>
          <p:nvPr userDrawn="1"/>
        </p:nvSpPr>
        <p:spPr>
          <a:xfrm>
            <a:off x="360001" y="373580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3" name="文本框 2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拓展延伸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8" name="矩形: 圆角 28"/>
          <p:cNvSpPr/>
          <p:nvPr/>
        </p:nvSpPr>
        <p:spPr>
          <a:xfrm>
            <a:off x="742333" y="1282700"/>
            <a:ext cx="10706100" cy="4600968"/>
          </a:xfrm>
          <a:prstGeom prst="roundRect">
            <a:avLst>
              <a:gd name="adj" fmla="val 57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      </a:t>
            </a:r>
            <a:endParaRPr lang="zh-CN" altLang="en-US"/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27197" y="3962400"/>
            <a:ext cx="4403604" cy="193396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32"/>
          <p:cNvSpPr/>
          <p:nvPr userDrawn="1"/>
        </p:nvSpPr>
        <p:spPr>
          <a:xfrm>
            <a:off x="360001" y="373580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3" name="文本框 2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拓展延伸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rcRect b="7882"/>
          <a:stretch>
            <a:fillRect/>
          </a:stretch>
        </p:blipFill>
        <p:spPr>
          <a:xfrm>
            <a:off x="2226655" y="755375"/>
            <a:ext cx="7500269" cy="611749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: 圆角 32"/>
          <p:cNvSpPr/>
          <p:nvPr userDrawn="1"/>
        </p:nvSpPr>
        <p:spPr>
          <a:xfrm>
            <a:off x="360001" y="373580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3" name="文本框 2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拓展延伸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F9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圆角矩形 2"/>
          <p:cNvSpPr/>
          <p:nvPr/>
        </p:nvSpPr>
        <p:spPr>
          <a:xfrm>
            <a:off x="360000" y="903001"/>
            <a:ext cx="11460575" cy="5617069"/>
          </a:xfrm>
          <a:prstGeom prst="roundRect">
            <a:avLst>
              <a:gd name="adj" fmla="val 3664"/>
            </a:avLst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布置作业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图形用户界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471" y="0"/>
            <a:ext cx="12193471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F9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布置作业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471" y="0"/>
            <a:ext cx="12193471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1"/>
            <a:ext cx="12192000" cy="685717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4631893" y="2920723"/>
            <a:ext cx="2928212" cy="1016554"/>
            <a:chOff x="4105276" y="3233530"/>
            <a:chExt cx="2928212" cy="1016554"/>
          </a:xfrm>
        </p:grpSpPr>
        <p:sp>
          <p:nvSpPr>
            <p:cNvPr id="9" name="文本框 8"/>
            <p:cNvSpPr txBox="1"/>
            <p:nvPr/>
          </p:nvSpPr>
          <p:spPr>
            <a:xfrm>
              <a:off x="5261595" y="3520782"/>
              <a:ext cx="17718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下次再见！</a:t>
              </a:r>
              <a:endParaRPr lang="zh-CN" altLang="en-US" sz="28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4105276" y="3233530"/>
              <a:ext cx="1076652" cy="1016554"/>
              <a:chOff x="4105275" y="3173253"/>
              <a:chExt cx="1140493" cy="1076831"/>
            </a:xfrm>
          </p:grpSpPr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 rot="21135124">
                <a:off x="4105275" y="3173253"/>
                <a:ext cx="1140493" cy="952500"/>
              </a:xfrm>
              <a:prstGeom prst="rect">
                <a:avLst/>
              </a:prstGeom>
            </p:spPr>
          </p:pic>
          <p:sp>
            <p:nvSpPr>
              <p:cNvPr id="13" name="椭圆 12"/>
              <p:cNvSpPr/>
              <p:nvPr/>
            </p:nvSpPr>
            <p:spPr>
              <a:xfrm>
                <a:off x="4341452" y="4146820"/>
                <a:ext cx="668139" cy="103264"/>
              </a:xfrm>
              <a:prstGeom prst="ellipse">
                <a:avLst/>
              </a:prstGeom>
              <a:solidFill>
                <a:schemeClr val="tx1">
                  <a:alpha val="4817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房间里有粉色的窗帘&#10;&#10;中度可信度描述已自动生成"/>
          <p:cNvPicPr>
            <a:picLocks noChangeAspect="1"/>
          </p:cNvPicPr>
          <p:nvPr/>
        </p:nvPicPr>
        <p:blipFill>
          <a:blip r:embed="rId2" cstate="email"/>
          <a:srcRect b="-1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7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20575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0000" y="1052254"/>
            <a:ext cx="11460576" cy="515458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447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9" name="图片 8" descr="张着嘴&#10;&#10;低可信度描述已自动生成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 flipH="1">
            <a:off x="7917317" y="4642338"/>
            <a:ext cx="3754301" cy="1648808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447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447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12192000" cy="6857173"/>
          </a:xfrm>
          <a:prstGeom prst="rect">
            <a:avLst/>
          </a:prstGeom>
        </p:spPr>
      </p:pic>
      <p:pic>
        <p:nvPicPr>
          <p:cNvPr id="6" name="图片 5" descr="卡通人物&#10;&#10;描述已自动生成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-1472" y="-830"/>
            <a:ext cx="12192001" cy="685717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bg>
      <p:bgPr>
        <a:blipFill dpi="0" rotWithShape="1">
          <a:blip r:embed="rId2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12190413" cy="685625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0.png"/><Relationship Id="rId11" Type="http://schemas.openxmlformats.org/officeDocument/2006/relationships/image" Target="../media/image1.jpe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image" Target="file:///D:\qq&#25991;&#20214;\712321467\Image\C2C\Image2\%7b75232B38-A165-1FB7-499C-2E1C792CACB5%7d.png" TargetMode="External"/><Relationship Id="rId8" Type="http://schemas.openxmlformats.org/officeDocument/2006/relationships/image" Target="../media/image10.png"/><Relationship Id="rId7" Type="http://schemas.openxmlformats.org/officeDocument/2006/relationships/image" Target="../media/image11.jpeg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14.jpeg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1" Type="http://schemas.openxmlformats.org/officeDocument/2006/relationships/theme" Target="../theme/theme3.xml"/><Relationship Id="rId10" Type="http://schemas.openxmlformats.org/officeDocument/2006/relationships/image" Target="file:///D:\qq&#25991;&#20214;\712321467\Image\C2C\Image2\%7b75232B38-A165-1FB7-499C-2E1C792CACB5%7d.png" TargetMode="External"/><Relationship Id="rId1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theme" Target="../theme/theme4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10.png"/><Relationship Id="rId6" Type="http://schemas.openxmlformats.org/officeDocument/2006/relationships/image" Target="../media/image18.jpeg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theme" Target="../theme/theme5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1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/Relationships>
</file>

<file path=ppt/slideMasters/_rels/slideMaster6.xml.rels><?xml version="1.0" encoding="UTF-8" standalone="yes"?>
<Relationships xmlns="http://schemas.openxmlformats.org/package/2006/relationships"><Relationship Id="rId7" Type="http://schemas.openxmlformats.org/officeDocument/2006/relationships/theme" Target="../theme/theme6.xml"/><Relationship Id="rId6" Type="http://schemas.openxmlformats.org/officeDocument/2006/relationships/image" Target="file:///D:\qq&#25991;&#20214;\712321467\Image\C2C\Image2\%7b75232B38-A165-1FB7-499C-2E1C792CACB5%7d.png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27.svg"/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/Relationships>
</file>

<file path=ppt/slideMasters/_rels/slideMaster7.xml.rels><?xml version="1.0" encoding="UTF-8" standalone="yes"?>
<Relationships xmlns="http://schemas.openxmlformats.org/package/2006/relationships"><Relationship Id="rId5" Type="http://schemas.openxmlformats.org/officeDocument/2006/relationships/theme" Target="../theme/theme7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形状, 矩形&#10;&#10;描述已自动生成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-2680" y="636"/>
            <a:ext cx="12194045" cy="6857364"/>
          </a:xfrm>
          <a:prstGeom prst="rect">
            <a:avLst/>
          </a:prstGeom>
        </p:spPr>
      </p:pic>
      <p:pic>
        <p:nvPicPr>
          <p:cNvPr id="2" name="图片 1" descr="形状, 矩形&#10;&#10;描述已自动生成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-2680" y="-694"/>
            <a:ext cx="12206893" cy="6858694"/>
          </a:xfrm>
          <a:prstGeom prst="rect">
            <a:avLst/>
          </a:prstGeom>
        </p:spPr>
      </p:pic>
      <p:sp>
        <p:nvSpPr>
          <p:cNvPr id="4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形状, 矩形&#10;&#10;描述已自动生成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4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5" name="图片 1073743875" descr="学科网 zxxk.com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形状&#10;&#10;描述已自动生成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4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5" name="图片 1073743875" descr="学科网 zxxk.com"/>
          <p:cNvPicPr>
            <a:picLocks noChangeAspect="1"/>
          </p:cNvPicPr>
          <p:nvPr/>
        </p:nvPicPr>
        <p:blipFill>
          <a:blip r:embed="rId9" r:link="rId1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形状, 矩形&#10;&#10;描述已自动生成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4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5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形 1"/>
          <p:cNvPicPr>
            <a:picLocks noChangeAspect="1"/>
          </p:cNvPicPr>
          <p:nvPr/>
        </p:nvPicPr>
        <p:blipFill>
          <a:blip r:embed="rId5" cstate="email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0" y="0"/>
            <a:ext cx="12206710" cy="6858000"/>
          </a:xfrm>
          <a:prstGeom prst="rect">
            <a:avLst/>
          </a:prstGeom>
        </p:spPr>
      </p:pic>
      <p:pic>
        <p:nvPicPr>
          <p:cNvPr id="3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/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12203534" cy="6858000"/>
          </a:xfrm>
          <a:prstGeom prst="rect">
            <a:avLst/>
          </a:prstGeom>
        </p:spPr>
      </p:pic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5" r:link="rId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audio1.wav"/><Relationship Id="rId1" Type="http://schemas.openxmlformats.org/officeDocument/2006/relationships/image" Target="../media/image4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50.png"/><Relationship Id="rId1" Type="http://schemas.openxmlformats.org/officeDocument/2006/relationships/image" Target="../media/image4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1.xml"/><Relationship Id="rId4" Type="http://schemas.openxmlformats.org/officeDocument/2006/relationships/image" Target="../media/image54.png"/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51.png"/><Relationship Id="rId1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31.xml"/><Relationship Id="rId2" Type="http://schemas.openxmlformats.org/officeDocument/2006/relationships/image" Target="../media/image56.jpeg"/><Relationship Id="rId1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3.xml"/><Relationship Id="rId1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4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4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image" Target="../media/image4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36946" y="1929436"/>
            <a:ext cx="5738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相交与垂直</a:t>
            </a:r>
            <a:endParaRPr lang="zh-CN" altLang="en-US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97456" y="3925632"/>
            <a:ext cx="4605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FZLanTingHeiS-R-GB" panose="02000500000000000000" pitchFamily="2" charset="-122"/>
                <a:ea typeface="FZLanTingHeiS-R-GB" panose="02000500000000000000" pitchFamily="2" charset="-122"/>
              </a:rPr>
              <a:t>第二单元 线与角</a:t>
            </a:r>
            <a:endParaRPr lang="zh-CN" altLang="en-US" sz="2400" dirty="0">
              <a:solidFill>
                <a:schemeClr val="bg1"/>
              </a:solidFill>
              <a:latin typeface="FZLanTingHeiS-R-GB" panose="02000500000000000000" pitchFamily="2" charset="-122"/>
              <a:ea typeface="FZLanTingHeiS-R-GB" panose="02000500000000000000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2831826" y="2083532"/>
            <a:ext cx="6071691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0000E1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sz="26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方法二：</a:t>
            </a:r>
            <a:r>
              <a:rPr lang="zh-CN" altLang="en-US" sz="26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用三角尺可以画出一组垂线。</a:t>
            </a:r>
            <a:endParaRPr lang="zh-CN" altLang="en-US" sz="2600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8" name="直接连接符 7"/>
          <p:cNvSpPr/>
          <p:nvPr/>
        </p:nvSpPr>
        <p:spPr>
          <a:xfrm>
            <a:off x="2465366" y="5885187"/>
            <a:ext cx="7343775" cy="0"/>
          </a:xfrm>
          <a:prstGeom prst="line">
            <a:avLst/>
          </a:prstGeom>
          <a:ln w="508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8226403" y="5812162"/>
            <a:ext cx="144463" cy="142875"/>
          </a:xfrm>
          <a:prstGeom prst="ellipse">
            <a:avLst/>
          </a:prstGeom>
          <a:solidFill>
            <a:srgbClr val="FE594F"/>
          </a:solidFill>
          <a:ln w="9525" cap="flat" cmpd="sng">
            <a:solidFill>
              <a:srgbClr val="FE594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3622805" y="4160999"/>
            <a:ext cx="1723238" cy="1724188"/>
            <a:chOff x="1066" y="799"/>
            <a:chExt cx="1814" cy="1815"/>
          </a:xfrm>
        </p:grpSpPr>
        <p:sp>
          <p:nvSpPr>
            <p:cNvPr id="11" name="直角三角形 10"/>
            <p:cNvSpPr/>
            <p:nvPr/>
          </p:nvSpPr>
          <p:spPr>
            <a:xfrm flipH="1">
              <a:off x="1870" y="1756"/>
              <a:ext cx="581" cy="544"/>
            </a:xfrm>
            <a:prstGeom prst="rtTriangle">
              <a:avLst/>
            </a:prstGeom>
            <a:noFill/>
            <a:ln w="41275" cap="flat" cmpd="sng">
              <a:solidFill>
                <a:srgbClr val="0072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直角三角形 11"/>
            <p:cNvSpPr/>
            <p:nvPr/>
          </p:nvSpPr>
          <p:spPr>
            <a:xfrm flipH="1">
              <a:off x="1066" y="799"/>
              <a:ext cx="1814" cy="1815"/>
            </a:xfrm>
            <a:prstGeom prst="rtTriangle">
              <a:avLst/>
            </a:prstGeom>
            <a:noFill/>
            <a:ln w="41275" cap="flat" cmpd="sng">
              <a:solidFill>
                <a:srgbClr val="0072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" name="直接连接符 12"/>
          <p:cNvSpPr/>
          <p:nvPr/>
        </p:nvSpPr>
        <p:spPr>
          <a:xfrm flipH="1">
            <a:off x="8284670" y="2894021"/>
            <a:ext cx="0" cy="2951163"/>
          </a:xfrm>
          <a:prstGeom prst="line">
            <a:avLst/>
          </a:prstGeom>
          <a:ln w="50800" cap="flat" cmpd="sng">
            <a:solidFill>
              <a:srgbClr val="FE594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-30373"/>
          <a:stretch>
            <a:fillRect/>
          </a:stretch>
        </p:blipFill>
        <p:spPr>
          <a:xfrm>
            <a:off x="8179016" y="2145996"/>
            <a:ext cx="1572904" cy="2163366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15" name="组合 14"/>
          <p:cNvGrpSpPr/>
          <p:nvPr/>
        </p:nvGrpSpPr>
        <p:grpSpPr>
          <a:xfrm>
            <a:off x="8286091" y="5608660"/>
            <a:ext cx="264271" cy="272917"/>
            <a:chOff x="4286" y="2387"/>
            <a:chExt cx="363" cy="227"/>
          </a:xfrm>
        </p:grpSpPr>
        <p:sp>
          <p:nvSpPr>
            <p:cNvPr id="16" name="直接连接符 15"/>
            <p:cNvSpPr/>
            <p:nvPr/>
          </p:nvSpPr>
          <p:spPr>
            <a:xfrm flipH="1">
              <a:off x="4286" y="2387"/>
              <a:ext cx="363" cy="0"/>
            </a:xfrm>
            <a:prstGeom prst="line">
              <a:avLst/>
            </a:prstGeom>
            <a:ln w="50800" cap="flat" cmpd="sng">
              <a:solidFill>
                <a:srgbClr val="0072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直接连接符 16"/>
            <p:cNvSpPr/>
            <p:nvPr/>
          </p:nvSpPr>
          <p:spPr>
            <a:xfrm flipH="1" flipV="1">
              <a:off x="4649" y="2387"/>
              <a:ext cx="0" cy="227"/>
            </a:xfrm>
            <a:prstGeom prst="line">
              <a:avLst/>
            </a:prstGeom>
            <a:ln w="50800" cap="flat" cmpd="sng">
              <a:solidFill>
                <a:srgbClr val="0072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093182" y="1194880"/>
            <a:ext cx="6005636" cy="632336"/>
            <a:chOff x="3064936" y="678601"/>
            <a:chExt cx="6005636" cy="632336"/>
          </a:xfrm>
        </p:grpSpPr>
        <p:sp>
          <p:nvSpPr>
            <p:cNvPr id="27" name="圆角矩形 28"/>
            <p:cNvSpPr/>
            <p:nvPr/>
          </p:nvSpPr>
          <p:spPr>
            <a:xfrm>
              <a:off x="3064936" y="678601"/>
              <a:ext cx="6005636" cy="632336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214547" y="757680"/>
              <a:ext cx="3722047" cy="4924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60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Times New Roman" panose="02020603050405020304" pitchFamily="18" charset="0"/>
                </a:rPr>
                <a:t>怎样能得到一组垂线呢？</a:t>
              </a:r>
              <a:endParaRPr lang="zh-CN" altLang="en-US" sz="26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12 2.59259E-06 L 0.24088 2.59259E-06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06 -1.85185E-06 L 3.54167E-06 0.41945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972"/>
                                    </p:animMotion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2742631" y="1971674"/>
            <a:ext cx="6687688" cy="2667018"/>
            <a:chOff x="3713459" y="1992692"/>
            <a:chExt cx="6960274" cy="2775724"/>
          </a:xfrm>
        </p:grpSpPr>
        <p:pic>
          <p:nvPicPr>
            <p:cNvPr id="11" name="图片 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3713459" y="1992692"/>
              <a:ext cx="6960274" cy="277572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9551590" y="3140968"/>
              <a:ext cx="504056" cy="1384101"/>
            </a:xfrm>
            <a:prstGeom prst="rect">
              <a:avLst/>
            </a:prstGeom>
            <a:solidFill>
              <a:srgbClr val="7BC3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093182" y="1194880"/>
            <a:ext cx="6005636" cy="632336"/>
            <a:chOff x="3064936" y="678601"/>
            <a:chExt cx="6005636" cy="632336"/>
          </a:xfrm>
        </p:grpSpPr>
        <p:sp>
          <p:nvSpPr>
            <p:cNvPr id="29" name="圆角矩形 28"/>
            <p:cNvSpPr/>
            <p:nvPr/>
          </p:nvSpPr>
          <p:spPr>
            <a:xfrm>
              <a:off x="3064936" y="678601"/>
              <a:ext cx="6005636" cy="632336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431557" y="748155"/>
              <a:ext cx="5439085" cy="4924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600" dirty="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Times New Roman" panose="02020603050405020304" pitchFamily="18" charset="0"/>
                </a:rPr>
                <a:t>如果要去河边，怎么走距离最近呢？</a:t>
              </a:r>
              <a:endParaRPr lang="zh-CN" altLang="en-US" sz="2600" dirty="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670428" y="4702571"/>
            <a:ext cx="6859916" cy="1421380"/>
            <a:chOff x="2670428" y="4702571"/>
            <a:chExt cx="6859916" cy="1421380"/>
          </a:xfrm>
        </p:grpSpPr>
        <p:grpSp>
          <p:nvGrpSpPr>
            <p:cNvPr id="33" name="组合 32"/>
            <p:cNvGrpSpPr/>
            <p:nvPr/>
          </p:nvGrpSpPr>
          <p:grpSpPr>
            <a:xfrm>
              <a:off x="2670428" y="5145097"/>
              <a:ext cx="6859916" cy="978854"/>
              <a:chOff x="1684009" y="5441661"/>
              <a:chExt cx="6859916" cy="978854"/>
            </a:xfrm>
          </p:grpSpPr>
          <p:sp>
            <p:nvSpPr>
              <p:cNvPr id="31" name="圆角矩形 22"/>
              <p:cNvSpPr/>
              <p:nvPr/>
            </p:nvSpPr>
            <p:spPr>
              <a:xfrm>
                <a:off x="1684009" y="5441661"/>
                <a:ext cx="6859916" cy="978854"/>
              </a:xfrm>
              <a:prstGeom prst="roundRect">
                <a:avLst>
                  <a:gd name="adj" fmla="val 35423"/>
                </a:avLst>
              </a:prstGeom>
              <a:solidFill>
                <a:schemeClr val="bg1"/>
              </a:solidFill>
              <a:ln w="38100">
                <a:solidFill>
                  <a:srgbClr val="6A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2" name="文本占位符 26"/>
              <p:cNvSpPr txBox="1"/>
              <p:nvPr/>
            </p:nvSpPr>
            <p:spPr>
              <a:xfrm>
                <a:off x="2010802" y="5518529"/>
                <a:ext cx="6361174" cy="68423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2400">
                    <a:latin typeface="方正兰亭黑简体" panose="02000500000000000000" pitchFamily="2" charset="-122"/>
                    <a:ea typeface="方正兰亭黑简体" panose="02000500000000000000" pitchFamily="2" charset="-122"/>
                  </a:rPr>
                  <a:t>用直线</a:t>
                </a:r>
                <a:r>
                  <a:rPr lang="en-US" altLang="zh-CN" sz="2600" i="1">
                    <a:latin typeface="Times New Roman" panose="02020603050405020304" pitchFamily="18" charset="0"/>
                    <a:ea typeface="方正兰亭黑简体" panose="02000500000000000000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en-US" sz="2400">
                    <a:latin typeface="方正兰亭黑简体" panose="02000500000000000000" pitchFamily="2" charset="-122"/>
                    <a:ea typeface="方正兰亭黑简体" panose="02000500000000000000" pitchFamily="2" charset="-122"/>
                  </a:rPr>
                  <a:t>表示河边，点</a:t>
                </a:r>
                <a:r>
                  <a:rPr lang="en-US" altLang="zh-CN" sz="2600" i="1">
                    <a:latin typeface="Times New Roman" panose="02020603050405020304" pitchFamily="18" charset="0"/>
                    <a:ea typeface="方正兰亭黑简体" panose="02000500000000000000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en-US" sz="2400">
                    <a:latin typeface="方正兰亭黑简体" panose="02000500000000000000" pitchFamily="2" charset="-122"/>
                    <a:ea typeface="方正兰亭黑简体" panose="02000500000000000000" pitchFamily="2" charset="-122"/>
                  </a:rPr>
                  <a:t>表示小朋友，自己动手画一画，量一量，怎么走路线最近呢？</a:t>
                </a:r>
                <a:endParaRPr lang="zh-CN" altLang="en-US" sz="2400">
                  <a:latin typeface="方正兰亭黑简体" panose="02000500000000000000" pitchFamily="2" charset="-122"/>
                  <a:ea typeface="方正兰亭黑简体" panose="02000500000000000000" pitchFamily="2" charset="-122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2815400" y="4702571"/>
              <a:ext cx="1741076" cy="523220"/>
              <a:chOff x="9592227" y="-1202552"/>
              <a:chExt cx="1741076" cy="523220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9592227" y="-1202552"/>
                <a:ext cx="1741076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2800" b="1">
                    <a:ln w="88900">
                      <a:solidFill>
                        <a:srgbClr val="8C3EFF"/>
                      </a:solidFill>
                    </a:ln>
                    <a:solidFill>
                      <a:schemeClr val="bg1"/>
                    </a:solidFill>
                    <a:latin typeface="FZLanTingHeiS-R-GB" panose="02000500000000000000" pitchFamily="2" charset="-122"/>
                    <a:ea typeface="FZLanTingHeiS-R-GB" panose="02000500000000000000" pitchFamily="2" charset="-122"/>
                    <a:sym typeface="+mn-ea"/>
                  </a:rPr>
                  <a:t>全班交流</a:t>
                </a:r>
                <a:endParaRPr lang="zh-CN" altLang="en-US" sz="2800" b="1">
                  <a:ln w="88900">
                    <a:solidFill>
                      <a:srgbClr val="8C3EFF"/>
                    </a:solidFill>
                  </a:ln>
                  <a:solidFill>
                    <a:schemeClr val="bg1"/>
                  </a:solidFill>
                  <a:latin typeface="FZLanTingHeiS-R-GB" panose="02000500000000000000" pitchFamily="2" charset="-122"/>
                  <a:ea typeface="FZLanTingHeiS-R-GB" panose="02000500000000000000" pitchFamily="2" charset="-122"/>
                  <a:sym typeface="+mn-ea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9592227" y="-1202552"/>
                <a:ext cx="165535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zh-CN" altLang="en-US" sz="2800" b="1">
                    <a:solidFill>
                      <a:schemeClr val="bg1"/>
                    </a:solidFill>
                    <a:latin typeface="FZLanTingHeiS-R-GB" panose="02000500000000000000" pitchFamily="2" charset="-122"/>
                    <a:ea typeface="FZLanTingHeiS-R-GB" panose="02000500000000000000" pitchFamily="2" charset="-122"/>
                    <a:sym typeface="+mn-ea"/>
                  </a:rPr>
                  <a:t>全班交流</a:t>
                </a:r>
                <a:endParaRPr lang="en-US" altLang="zh-CN" sz="2800" b="1">
                  <a:solidFill>
                    <a:schemeClr val="bg1"/>
                  </a:solidFill>
                  <a:latin typeface="FZLanTingHeiS-R-GB" panose="02000500000000000000" pitchFamily="2" charset="-122"/>
                  <a:ea typeface="FZLanTingHeiS-R-GB" panose="02000500000000000000" pitchFamily="2" charset="-122"/>
                  <a:sym typeface="+mn-ea"/>
                </a:endParaRPr>
              </a:p>
            </p:txBody>
          </p:sp>
        </p:grpSp>
      </p:grpSp>
      <p:sp>
        <p:nvSpPr>
          <p:cNvPr id="40" name="椭圆 39"/>
          <p:cNvSpPr/>
          <p:nvPr/>
        </p:nvSpPr>
        <p:spPr>
          <a:xfrm>
            <a:off x="8172420" y="4208307"/>
            <a:ext cx="704850" cy="175775"/>
          </a:xfrm>
          <a:prstGeom prst="ellipse">
            <a:avLst/>
          </a:prstGeom>
          <a:solidFill>
            <a:schemeClr val="tx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246320" y="2968180"/>
            <a:ext cx="630950" cy="139511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组合 70"/>
          <p:cNvGrpSpPr/>
          <p:nvPr/>
        </p:nvGrpSpPr>
        <p:grpSpPr>
          <a:xfrm>
            <a:off x="3093182" y="1194880"/>
            <a:ext cx="6005636" cy="632336"/>
            <a:chOff x="3064936" y="678601"/>
            <a:chExt cx="6005636" cy="632336"/>
          </a:xfrm>
        </p:grpSpPr>
        <p:sp>
          <p:nvSpPr>
            <p:cNvPr id="4" name="圆角矩形 28"/>
            <p:cNvSpPr/>
            <p:nvPr/>
          </p:nvSpPr>
          <p:spPr>
            <a:xfrm>
              <a:off x="3064936" y="678601"/>
              <a:ext cx="6005636" cy="632336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3431557" y="748155"/>
              <a:ext cx="5439085" cy="4924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600" dirty="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Times New Roman" panose="02020603050405020304" pitchFamily="18" charset="0"/>
                </a:rPr>
                <a:t>如果要去河边，怎么走距离最近呢？</a:t>
              </a:r>
              <a:endParaRPr lang="zh-CN" altLang="en-US" sz="2600" dirty="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3309932" y="2638785"/>
            <a:ext cx="43204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6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638524" y="2059209"/>
            <a:ext cx="43204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6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直接连接符 30"/>
          <p:cNvCxnSpPr>
            <a:stCxn id="36" idx="5"/>
          </p:cNvCxnSpPr>
          <p:nvPr/>
        </p:nvCxnSpPr>
        <p:spPr>
          <a:xfrm flipH="1" flipV="1">
            <a:off x="3813988" y="3102885"/>
            <a:ext cx="4885999" cy="1424694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stCxn id="36" idx="1"/>
          </p:cNvCxnSpPr>
          <p:nvPr/>
        </p:nvCxnSpPr>
        <p:spPr>
          <a:xfrm flipH="1" flipV="1">
            <a:off x="5398149" y="2941423"/>
            <a:ext cx="3250920" cy="1535238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36" idx="0"/>
          </p:cNvCxnSpPr>
          <p:nvPr/>
        </p:nvCxnSpPr>
        <p:spPr>
          <a:xfrm flipH="1" flipV="1">
            <a:off x="6628460" y="2825594"/>
            <a:ext cx="2046068" cy="1640522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36" idx="0"/>
          </p:cNvCxnSpPr>
          <p:nvPr/>
        </p:nvCxnSpPr>
        <p:spPr>
          <a:xfrm flipH="1" flipV="1">
            <a:off x="8494508" y="2638785"/>
            <a:ext cx="180020" cy="1827331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stCxn id="36" idx="7"/>
          </p:cNvCxnSpPr>
          <p:nvPr/>
        </p:nvCxnSpPr>
        <p:spPr>
          <a:xfrm flipV="1">
            <a:off x="8699987" y="2521901"/>
            <a:ext cx="586609" cy="1954760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8638524" y="4466116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 rot="10244261">
            <a:off x="8349727" y="2631965"/>
            <a:ext cx="148683" cy="161925"/>
            <a:chOff x="5723979" y="1619945"/>
            <a:chExt cx="164307" cy="161925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5723979" y="1627089"/>
              <a:ext cx="161925" cy="0"/>
            </a:xfrm>
            <a:prstGeom prst="line">
              <a:avLst/>
            </a:prstGeom>
            <a:ln w="38100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5400000">
              <a:off x="5807323" y="1700908"/>
              <a:ext cx="161925" cy="0"/>
            </a:xfrm>
            <a:prstGeom prst="line">
              <a:avLst/>
            </a:prstGeom>
            <a:ln w="38100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直接连接符 39"/>
          <p:cNvCxnSpPr/>
          <p:nvPr/>
        </p:nvCxnSpPr>
        <p:spPr>
          <a:xfrm flipV="1">
            <a:off x="2818956" y="2521900"/>
            <a:ext cx="6611656" cy="6919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8654618" y="4392014"/>
            <a:ext cx="43204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i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zh-CN" altLang="en-US" sz="26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855331" y="3830845"/>
            <a:ext cx="5069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>
                <a:solidFill>
                  <a:srgbClr val="FE594F"/>
                </a:solidFill>
                <a:latin typeface="黑体" panose="02010609060101010101" charset="-122"/>
                <a:ea typeface="黑体" panose="02010609060101010101" charset="-122"/>
              </a:rPr>
              <a:t>①</a:t>
            </a:r>
            <a:endParaRPr lang="zh-CN" altLang="en-US" sz="2600">
              <a:solidFill>
                <a:srgbClr val="FE594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325563" y="3014653"/>
            <a:ext cx="5069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>
                <a:solidFill>
                  <a:srgbClr val="FE594F"/>
                </a:solidFill>
                <a:latin typeface="黑体" panose="02010609060101010101" charset="-122"/>
                <a:ea typeface="黑体" panose="02010609060101010101" charset="-122"/>
              </a:rPr>
              <a:t>②</a:t>
            </a:r>
            <a:endParaRPr lang="zh-CN" altLang="en-US" sz="2600">
              <a:solidFill>
                <a:srgbClr val="FE594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405978" y="2890505"/>
            <a:ext cx="5069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>
                <a:solidFill>
                  <a:srgbClr val="FE594F"/>
                </a:solidFill>
                <a:latin typeface="黑体" panose="02010609060101010101" charset="-122"/>
                <a:ea typeface="黑体" panose="02010609060101010101" charset="-122"/>
              </a:rPr>
              <a:t>③</a:t>
            </a:r>
            <a:endParaRPr lang="zh-CN" altLang="en-US" sz="2600">
              <a:solidFill>
                <a:srgbClr val="FE594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005628" y="2896909"/>
            <a:ext cx="5069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>
                <a:solidFill>
                  <a:srgbClr val="FE594F"/>
                </a:solidFill>
                <a:latin typeface="黑体" panose="02010609060101010101" charset="-122"/>
                <a:ea typeface="黑体" panose="02010609060101010101" charset="-122"/>
              </a:rPr>
              <a:t>④</a:t>
            </a:r>
            <a:endParaRPr lang="zh-CN" altLang="en-US" sz="2600">
              <a:solidFill>
                <a:srgbClr val="FE594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9105960" y="2941423"/>
            <a:ext cx="5069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>
                <a:solidFill>
                  <a:srgbClr val="FE594F"/>
                </a:solidFill>
                <a:latin typeface="黑体" panose="02010609060101010101" charset="-122"/>
                <a:ea typeface="黑体" panose="02010609060101010101" charset="-122"/>
              </a:rPr>
              <a:t>⑤</a:t>
            </a:r>
            <a:endParaRPr lang="zh-CN" altLang="en-US" sz="2600">
              <a:solidFill>
                <a:srgbClr val="FE594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9" name="Text Box 5"/>
          <p:cNvSpPr txBox="1">
            <a:spLocks noChangeArrowheads="1"/>
          </p:cNvSpPr>
          <p:nvPr/>
        </p:nvSpPr>
        <p:spPr bwMode="auto">
          <a:xfrm rot="10800000" flipV="1">
            <a:off x="4870154" y="4804870"/>
            <a:ext cx="247728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defRPr>
            </a:lvl1pPr>
            <a:lvl2pPr marL="742950" indent="-285750" eaLnBrk="0" hangingPunct="0">
              <a:defRPr sz="44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defRPr>
            </a:lvl2pPr>
            <a:lvl3pPr marL="1143000" indent="-228600" eaLnBrk="0" hangingPunct="0">
              <a:defRPr sz="44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defRPr>
            </a:lvl3pPr>
            <a:lvl4pPr marL="1600200" indent="-228600" eaLnBrk="0" hangingPunct="0">
              <a:defRPr sz="44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defRPr>
            </a:lvl4pPr>
            <a:lvl5pPr marL="2057400" indent="-228600" eaLnBrk="0" hangingPunct="0">
              <a:defRPr sz="44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4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4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4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4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400" b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路线</a:t>
            </a:r>
            <a:r>
              <a:rPr lang="zh-CN" altLang="en-US" sz="2400" b="0">
                <a:solidFill>
                  <a:srgbClr val="FE594F"/>
                </a:solidFill>
                <a:latin typeface="黑体" panose="02010609060101010101" charset="-122"/>
              </a:rPr>
              <a:t>④</a:t>
            </a:r>
            <a:r>
              <a:rPr lang="zh-CN" altLang="en-US" sz="2400" b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距离最近。</a:t>
            </a:r>
            <a:endParaRPr lang="zh-CN" altLang="en-US" sz="2400" b="0">
              <a:solidFill>
                <a:srgbClr val="FE594F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246380" y="5302642"/>
            <a:ext cx="7846744" cy="746290"/>
            <a:chOff x="5254242" y="1404829"/>
            <a:chExt cx="7846744" cy="746290"/>
          </a:xfrm>
        </p:grpSpPr>
        <p:sp>
          <p:nvSpPr>
            <p:cNvPr id="8" name="圆角矩形 22"/>
            <p:cNvSpPr/>
            <p:nvPr/>
          </p:nvSpPr>
          <p:spPr>
            <a:xfrm>
              <a:off x="5383756" y="1573561"/>
              <a:ext cx="7717230" cy="541700"/>
            </a:xfrm>
            <a:prstGeom prst="roundRect">
              <a:avLst>
                <a:gd name="adj" fmla="val 35423"/>
              </a:avLst>
            </a:prstGeom>
            <a:solidFill>
              <a:schemeClr val="bg1"/>
            </a:solidFill>
            <a:ln w="38100">
              <a:solidFill>
                <a:srgbClr val="6A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文本占位符 26"/>
            <p:cNvSpPr txBox="1"/>
            <p:nvPr/>
          </p:nvSpPr>
          <p:spPr>
            <a:xfrm>
              <a:off x="5971599" y="1677790"/>
              <a:ext cx="7094662" cy="379137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b="1">
                  <a:solidFill>
                    <a:srgbClr val="6A07D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直线外一点与直线</a:t>
              </a:r>
              <a:r>
                <a:rPr lang="zh-CN" altLang="en-US" sz="2400" b="1" smtClean="0">
                  <a:solidFill>
                    <a:srgbClr val="6A07D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上所有的线段</a:t>
              </a:r>
              <a:r>
                <a:rPr lang="zh-CN" altLang="en-US" sz="2400" b="1">
                  <a:solidFill>
                    <a:srgbClr val="6A07D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中，</a:t>
              </a:r>
              <a:r>
                <a:rPr lang="zh-CN" altLang="en-US" sz="2400" b="1" smtClean="0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垂</a:t>
              </a:r>
              <a:r>
                <a:rPr lang="zh-CN" altLang="en-US" sz="2400" b="1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直</a:t>
              </a:r>
              <a:r>
                <a:rPr lang="zh-CN" altLang="en-US" sz="2400" b="1" smtClean="0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线段</a:t>
              </a:r>
              <a:r>
                <a:rPr lang="zh-CN" altLang="en-US" sz="2400" b="1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最短</a:t>
              </a:r>
              <a:r>
                <a:rPr lang="zh-CN" altLang="en-US" sz="2400" b="1">
                  <a:solidFill>
                    <a:srgbClr val="6A07D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。</a:t>
              </a:r>
              <a:endParaRPr lang="zh-CN" altLang="en-US" sz="2400" b="1">
                <a:solidFill>
                  <a:srgbClr val="6A07D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254242" y="1404829"/>
              <a:ext cx="675589" cy="746290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445529" y="1249542"/>
            <a:ext cx="11256845" cy="655593"/>
            <a:chOff x="445529" y="1249542"/>
            <a:chExt cx="11256845" cy="1092607"/>
          </a:xfrm>
        </p:grpSpPr>
        <p:sp>
          <p:nvSpPr>
            <p:cNvPr id="36" name="圆角矩形 2"/>
            <p:cNvSpPr/>
            <p:nvPr/>
          </p:nvSpPr>
          <p:spPr>
            <a:xfrm>
              <a:off x="445529" y="1249542"/>
              <a:ext cx="11256845" cy="1092607"/>
            </a:xfrm>
            <a:prstGeom prst="roundRect">
              <a:avLst>
                <a:gd name="adj" fmla="val 13"/>
              </a:avLst>
            </a:prstGeom>
            <a:solidFill>
              <a:srgbClr val="F9BE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 </a:t>
              </a:r>
              <a:endParaRPr lang="zh-CN" altLang="en-US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459986" y="2337815"/>
              <a:ext cx="11232000" cy="0"/>
            </a:xfrm>
            <a:prstGeom prst="line">
              <a:avLst/>
            </a:prstGeom>
            <a:ln w="9525">
              <a:solidFill>
                <a:srgbClr val="EF6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447674" y="1172069"/>
            <a:ext cx="2011033" cy="655593"/>
            <a:chOff x="4736376" y="518805"/>
            <a:chExt cx="2011033" cy="655593"/>
          </a:xfrm>
        </p:grpSpPr>
        <p:grpSp>
          <p:nvGrpSpPr>
            <p:cNvPr id="39" name="组合 38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51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2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rgbClr val="EC6A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49" name="流程图: 接点 48"/>
            <p:cNvSpPr/>
            <p:nvPr/>
          </p:nvSpPr>
          <p:spPr>
            <a:xfrm>
              <a:off x="4736376" y="518805"/>
              <a:ext cx="655593" cy="655593"/>
            </a:xfrm>
            <a:prstGeom prst="flowChartConnector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1" cstate="email">
              <a:biLevel thresh="25000"/>
            </a:blip>
            <a:stretch>
              <a:fillRect/>
            </a:stretch>
          </p:blipFill>
          <p:spPr>
            <a:xfrm>
              <a:off x="4863526" y="661615"/>
              <a:ext cx="422958" cy="398077"/>
            </a:xfrm>
            <a:prstGeom prst="rect">
              <a:avLst/>
            </a:prstGeom>
          </p:spPr>
        </p:pic>
      </p:grp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823764" y="1154707"/>
            <a:ext cx="6637109" cy="635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280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  <a:lvl2pPr marL="742950" indent="-285750">
              <a:defRPr sz="2000">
                <a:latin typeface="楷体_GB2312" pitchFamily="49" charset="-122"/>
                <a:ea typeface="楷体_GB2312" pitchFamily="49" charset="-122"/>
              </a:defRPr>
            </a:lvl2pPr>
            <a:lvl3pPr marL="1143000" indent="-228600">
              <a:defRPr sz="2000">
                <a:latin typeface="楷体_GB2312" pitchFamily="49" charset="-122"/>
                <a:ea typeface="楷体_GB2312" pitchFamily="49" charset="-122"/>
              </a:defRPr>
            </a:lvl3pPr>
            <a:lvl4pPr marL="1600200" indent="-228600">
              <a:defRPr sz="2000">
                <a:latin typeface="楷体_GB2312" pitchFamily="49" charset="-122"/>
                <a:ea typeface="楷体_GB2312" pitchFamily="49" charset="-122"/>
              </a:defRPr>
            </a:lvl4pPr>
            <a:lvl5pPr marL="2057400" indent="-228600">
              <a:defRPr sz="2000"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latin typeface="楷体_GB2312" pitchFamily="49" charset="-122"/>
                <a:ea typeface="楷体_GB2312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600" dirty="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在下面图中分别找出两组相交或垂直的线段。</a:t>
            </a:r>
            <a:endParaRPr lang="zh-CN" altLang="en-US" sz="2600" dirty="0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777709" y="2522523"/>
            <a:ext cx="2094526" cy="1992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859534" y="3010069"/>
            <a:ext cx="2473072" cy="150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219591" y="2543145"/>
            <a:ext cx="2118094" cy="1972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接连接符 13"/>
          <p:cNvCxnSpPr/>
          <p:nvPr/>
        </p:nvCxnSpPr>
        <p:spPr>
          <a:xfrm flipV="1">
            <a:off x="1852037" y="2764029"/>
            <a:ext cx="788388" cy="702068"/>
          </a:xfrm>
          <a:prstGeom prst="line">
            <a:avLst/>
          </a:prstGeom>
          <a:ln w="254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836809" y="3472801"/>
            <a:ext cx="1434331" cy="0"/>
          </a:xfrm>
          <a:prstGeom prst="line">
            <a:avLst/>
          </a:prstGeom>
          <a:ln w="254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098461" y="4475339"/>
            <a:ext cx="1015783" cy="0"/>
          </a:xfrm>
          <a:prstGeom prst="line">
            <a:avLst/>
          </a:prstGeom>
          <a:ln w="3175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 flipV="1">
            <a:off x="2106483" y="3571008"/>
            <a:ext cx="0" cy="908342"/>
          </a:xfrm>
          <a:prstGeom prst="line">
            <a:avLst/>
          </a:prstGeom>
          <a:ln w="3175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4906644" y="2736635"/>
            <a:ext cx="369169" cy="879799"/>
          </a:xfrm>
          <a:prstGeom prst="line">
            <a:avLst/>
          </a:prstGeom>
          <a:ln w="254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893833" y="3616872"/>
            <a:ext cx="1434331" cy="0"/>
          </a:xfrm>
          <a:prstGeom prst="line">
            <a:avLst/>
          </a:prstGeom>
          <a:ln w="254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876514" y="4287127"/>
            <a:ext cx="1440160" cy="0"/>
          </a:xfrm>
          <a:prstGeom prst="line">
            <a:avLst/>
          </a:prstGeom>
          <a:ln w="254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 flipV="1">
            <a:off x="7302902" y="3523297"/>
            <a:ext cx="0" cy="768375"/>
          </a:xfrm>
          <a:prstGeom prst="line">
            <a:avLst/>
          </a:prstGeom>
          <a:ln w="254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8542058" y="2986562"/>
            <a:ext cx="555599" cy="959070"/>
          </a:xfrm>
          <a:prstGeom prst="line">
            <a:avLst/>
          </a:prstGeom>
          <a:ln w="254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8550566" y="3935903"/>
            <a:ext cx="535760" cy="0"/>
          </a:xfrm>
          <a:prstGeom prst="line">
            <a:avLst/>
          </a:prstGeom>
          <a:ln w="254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4187595" y="5044959"/>
            <a:ext cx="3672353" cy="673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Bef>
                <a:spcPct val="50000"/>
              </a:spcBef>
              <a:defRPr sz="2800"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  <a:lvl2pPr marL="742950" indent="-285750">
              <a:defRPr sz="2000">
                <a:latin typeface="楷体_GB2312" pitchFamily="49" charset="-122"/>
                <a:ea typeface="楷体_GB2312" pitchFamily="49" charset="-122"/>
              </a:defRPr>
            </a:lvl2pPr>
            <a:lvl3pPr marL="1143000" indent="-228600">
              <a:defRPr sz="2000">
                <a:latin typeface="楷体_GB2312" pitchFamily="49" charset="-122"/>
                <a:ea typeface="楷体_GB2312" pitchFamily="49" charset="-122"/>
              </a:defRPr>
            </a:lvl3pPr>
            <a:lvl4pPr marL="1600200" indent="-228600">
              <a:defRPr sz="2000">
                <a:latin typeface="楷体_GB2312" pitchFamily="49" charset="-122"/>
                <a:ea typeface="楷体_GB2312" pitchFamily="49" charset="-122"/>
              </a:defRPr>
            </a:lvl4pPr>
            <a:lvl5pPr marL="2057400" indent="-228600">
              <a:defRPr sz="2000"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latin typeface="楷体_GB2312" pitchFamily="49" charset="-122"/>
                <a:ea typeface="楷体_GB2312" pitchFamily="49" charset="-122"/>
              </a:defRPr>
            </a:lvl9pPr>
          </a:lstStyle>
          <a:p>
            <a:r>
              <a:rPr lang="en-US" altLang="zh-CN">
                <a:solidFill>
                  <a:srgbClr val="FE594F"/>
                </a:solidFill>
                <a:ea typeface="方正兰亭黑简体" panose="02000500000000000000" pitchFamily="2" charset="-122"/>
                <a:sym typeface="+mn-ea"/>
              </a:rPr>
              <a:t>(</a:t>
            </a:r>
            <a:r>
              <a:rPr lang="zh-CN" altLang="zh-CN" sz="240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答案不唯一，合理即可</a:t>
            </a:r>
            <a:r>
              <a:rPr lang="en-US" altLang="zh-CN">
                <a:solidFill>
                  <a:srgbClr val="FE594F"/>
                </a:solidFill>
                <a:ea typeface="方正兰亭黑简体" panose="02000500000000000000" pitchFamily="2" charset="-122"/>
                <a:sym typeface="+mn-ea"/>
              </a:rPr>
              <a:t>)</a:t>
            </a:r>
            <a:endParaRPr lang="zh-CN" altLang="zh-CN">
              <a:solidFill>
                <a:srgbClr val="FE594F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106483" y="4311201"/>
            <a:ext cx="165497" cy="161925"/>
            <a:chOff x="4678346" y="4402872"/>
            <a:chExt cx="165497" cy="161925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4678346" y="4410016"/>
              <a:ext cx="161925" cy="0"/>
            </a:xfrm>
            <a:prstGeom prst="line">
              <a:avLst/>
            </a:prstGeom>
            <a:ln w="28575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5400000">
              <a:off x="4762880" y="4483835"/>
              <a:ext cx="161925" cy="0"/>
            </a:xfrm>
            <a:prstGeom prst="line">
              <a:avLst/>
            </a:prstGeom>
            <a:ln w="28575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 rot="16200000">
            <a:off x="7154749" y="4129746"/>
            <a:ext cx="161925" cy="161925"/>
            <a:chOff x="4693165" y="4400756"/>
            <a:chExt cx="161925" cy="161925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4693165" y="4412140"/>
              <a:ext cx="161925" cy="0"/>
            </a:xfrm>
            <a:prstGeom prst="line">
              <a:avLst/>
            </a:prstGeom>
            <a:ln w="28575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5400000">
              <a:off x="4762880" y="4481719"/>
              <a:ext cx="161925" cy="0"/>
            </a:xfrm>
            <a:prstGeom prst="line">
              <a:avLst/>
            </a:prstGeom>
            <a:ln w="28575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直接连接符 33"/>
          <p:cNvCxnSpPr/>
          <p:nvPr/>
        </p:nvCxnSpPr>
        <p:spPr>
          <a:xfrm flipH="1" flipV="1">
            <a:off x="9230179" y="3410393"/>
            <a:ext cx="0" cy="768375"/>
          </a:xfrm>
          <a:prstGeom prst="line">
            <a:avLst/>
          </a:prstGeom>
          <a:ln w="254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9230179" y="4178768"/>
            <a:ext cx="1080000" cy="0"/>
          </a:xfrm>
          <a:prstGeom prst="line">
            <a:avLst/>
          </a:prstGeom>
          <a:ln w="254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9214248" y="4013604"/>
            <a:ext cx="161925" cy="161925"/>
            <a:chOff x="4693165" y="4400756"/>
            <a:chExt cx="161925" cy="161925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4693165" y="4412140"/>
              <a:ext cx="161925" cy="0"/>
            </a:xfrm>
            <a:prstGeom prst="line">
              <a:avLst/>
            </a:prstGeom>
            <a:ln w="28575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5400000">
              <a:off x="4762880" y="4481719"/>
              <a:ext cx="161925" cy="0"/>
            </a:xfrm>
            <a:prstGeom prst="line">
              <a:avLst/>
            </a:prstGeom>
            <a:ln w="28575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445529" y="1249542"/>
            <a:ext cx="11256845" cy="655593"/>
            <a:chOff x="445529" y="1249542"/>
            <a:chExt cx="11256845" cy="1092607"/>
          </a:xfrm>
        </p:grpSpPr>
        <p:sp>
          <p:nvSpPr>
            <p:cNvPr id="25" name="圆角矩形 2"/>
            <p:cNvSpPr/>
            <p:nvPr/>
          </p:nvSpPr>
          <p:spPr>
            <a:xfrm>
              <a:off x="445529" y="1249542"/>
              <a:ext cx="11256845" cy="1092607"/>
            </a:xfrm>
            <a:prstGeom prst="roundRect">
              <a:avLst>
                <a:gd name="adj" fmla="val 13"/>
              </a:avLst>
            </a:prstGeom>
            <a:solidFill>
              <a:srgbClr val="F9BE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 </a:t>
              </a:r>
              <a:endParaRPr lang="zh-CN" altLang="en-US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459986" y="2337815"/>
              <a:ext cx="11232000" cy="0"/>
            </a:xfrm>
            <a:prstGeom prst="line">
              <a:avLst/>
            </a:prstGeom>
            <a:ln w="9525">
              <a:solidFill>
                <a:srgbClr val="EF6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 Box 24"/>
          <p:cNvSpPr txBox="1">
            <a:spLocks noChangeArrowheads="1"/>
          </p:cNvSpPr>
          <p:nvPr/>
        </p:nvSpPr>
        <p:spPr bwMode="auto">
          <a:xfrm>
            <a:off x="3737648" y="1265823"/>
            <a:ext cx="471670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6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下图中的两条直线相互垂直吗？</a:t>
            </a:r>
            <a:endParaRPr lang="zh-CN" altLang="en-US" sz="2600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447674" y="1180203"/>
            <a:ext cx="2011033" cy="655593"/>
            <a:chOff x="4736376" y="528281"/>
            <a:chExt cx="2011033" cy="655593"/>
          </a:xfrm>
        </p:grpSpPr>
        <p:grpSp>
          <p:nvGrpSpPr>
            <p:cNvPr id="49" name="组合 48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52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3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rgbClr val="EC6A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50" name="流程图: 接点 49"/>
            <p:cNvSpPr/>
            <p:nvPr/>
          </p:nvSpPr>
          <p:spPr>
            <a:xfrm>
              <a:off x="4736376" y="528281"/>
              <a:ext cx="655593" cy="655593"/>
            </a:xfrm>
            <a:prstGeom prst="flowChartConnector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1" cstate="email">
              <a:biLevel thresh="25000"/>
            </a:blip>
            <a:stretch>
              <a:fillRect/>
            </a:stretch>
          </p:blipFill>
          <p:spPr>
            <a:xfrm>
              <a:off x="4863526" y="661615"/>
              <a:ext cx="422958" cy="398077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 rot="12700910">
            <a:off x="3075146" y="3282800"/>
            <a:ext cx="2129155" cy="1673225"/>
            <a:chOff x="1066" y="799"/>
            <a:chExt cx="1814" cy="1815"/>
          </a:xfrm>
        </p:grpSpPr>
        <p:sp>
          <p:nvSpPr>
            <p:cNvPr id="3" name="直角三角形 2"/>
            <p:cNvSpPr/>
            <p:nvPr/>
          </p:nvSpPr>
          <p:spPr>
            <a:xfrm rot="21439442" flipH="1">
              <a:off x="1944" y="1699"/>
              <a:ext cx="589" cy="544"/>
            </a:xfrm>
            <a:prstGeom prst="rtTriangle">
              <a:avLst/>
            </a:prstGeom>
            <a:noFill/>
            <a:ln w="41275" cap="flat" cmpd="sng">
              <a:solidFill>
                <a:srgbClr val="0072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直角三角形 3"/>
            <p:cNvSpPr/>
            <p:nvPr/>
          </p:nvSpPr>
          <p:spPr>
            <a:xfrm flipH="1">
              <a:off x="1066" y="799"/>
              <a:ext cx="1814" cy="1815"/>
            </a:xfrm>
            <a:prstGeom prst="rtTriangle">
              <a:avLst/>
            </a:prstGeom>
            <a:noFill/>
            <a:ln w="41275" cap="flat" cmpd="sng">
              <a:solidFill>
                <a:srgbClr val="0072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7700918" y="5036532"/>
            <a:ext cx="1141525" cy="593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不垂直</a:t>
            </a:r>
            <a:endParaRPr lang="zh-CN" altLang="zh-CN" sz="2400">
              <a:solidFill>
                <a:srgbClr val="FE594F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 flipV="1">
            <a:off x="8021244" y="2861930"/>
            <a:ext cx="1685925" cy="13287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6962970" y="2848355"/>
            <a:ext cx="1058370" cy="17236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6 -0.00208 L 0.35729 0.00325" pathEditMode="fixed" rAng="0" ptsTypes="AA">
                                      <p:cBhvr>
                                        <p:cTn id="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75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445529" y="1249542"/>
            <a:ext cx="11256845" cy="655593"/>
            <a:chOff x="445529" y="1249542"/>
            <a:chExt cx="11256845" cy="1092607"/>
          </a:xfrm>
        </p:grpSpPr>
        <p:sp>
          <p:nvSpPr>
            <p:cNvPr id="22" name="圆角矩形 2"/>
            <p:cNvSpPr/>
            <p:nvPr/>
          </p:nvSpPr>
          <p:spPr>
            <a:xfrm>
              <a:off x="445529" y="1249542"/>
              <a:ext cx="11256845" cy="1092607"/>
            </a:xfrm>
            <a:prstGeom prst="roundRect">
              <a:avLst>
                <a:gd name="adj" fmla="val 13"/>
              </a:avLst>
            </a:prstGeom>
            <a:solidFill>
              <a:srgbClr val="F9BE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 </a:t>
              </a:r>
              <a:endParaRPr lang="zh-CN" altLang="en-US"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459986" y="2337815"/>
              <a:ext cx="11232000" cy="0"/>
            </a:xfrm>
            <a:prstGeom prst="line">
              <a:avLst/>
            </a:prstGeom>
            <a:ln w="9525">
              <a:solidFill>
                <a:srgbClr val="EF6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447674" y="1169960"/>
            <a:ext cx="2011033" cy="655593"/>
            <a:chOff x="4736376" y="518805"/>
            <a:chExt cx="2011033" cy="655593"/>
          </a:xfrm>
        </p:grpSpPr>
        <p:grpSp>
          <p:nvGrpSpPr>
            <p:cNvPr id="27" name="组合 26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31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3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rgbClr val="EC6A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28" name="流程图: 接点 27"/>
            <p:cNvSpPr/>
            <p:nvPr/>
          </p:nvSpPr>
          <p:spPr>
            <a:xfrm>
              <a:off x="4736376" y="518805"/>
              <a:ext cx="655593" cy="655593"/>
            </a:xfrm>
            <a:prstGeom prst="flowChartConnector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" cstate="email">
              <a:biLevel thresh="25000"/>
            </a:blip>
            <a:stretch>
              <a:fillRect/>
            </a:stretch>
          </p:blipFill>
          <p:spPr>
            <a:xfrm>
              <a:off x="4863526" y="661615"/>
              <a:ext cx="422958" cy="398077"/>
            </a:xfrm>
            <a:prstGeom prst="rect">
              <a:avLst/>
            </a:prstGeom>
          </p:spPr>
        </p:pic>
      </p:grpSp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4362828" y="1149457"/>
            <a:ext cx="3311260" cy="635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1022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6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Times New Roman" panose="02020603050405020304"/>
              </a:rPr>
              <a:t>画出下面直线的垂线。</a:t>
            </a:r>
            <a:endParaRPr lang="zh-CN" altLang="en-US" sz="2600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sym typeface="Times New Roman" panose="02020603050405020304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381517" y="4567179"/>
            <a:ext cx="26193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>
            <a:off x="2544329" y="2886809"/>
            <a:ext cx="2129155" cy="1673225"/>
            <a:chOff x="1066" y="799"/>
            <a:chExt cx="1814" cy="1815"/>
          </a:xfrm>
        </p:grpSpPr>
        <p:sp>
          <p:nvSpPr>
            <p:cNvPr id="36" name="直角三角形 35"/>
            <p:cNvSpPr/>
            <p:nvPr/>
          </p:nvSpPr>
          <p:spPr>
            <a:xfrm flipH="1">
              <a:off x="1882" y="1706"/>
              <a:ext cx="589" cy="544"/>
            </a:xfrm>
            <a:prstGeom prst="rtTriangle">
              <a:avLst/>
            </a:prstGeom>
            <a:noFill/>
            <a:ln w="41275" cap="flat" cmpd="sng">
              <a:solidFill>
                <a:srgbClr val="0072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直角三角形 36"/>
            <p:cNvSpPr/>
            <p:nvPr/>
          </p:nvSpPr>
          <p:spPr>
            <a:xfrm flipH="1">
              <a:off x="1066" y="799"/>
              <a:ext cx="1814" cy="1815"/>
            </a:xfrm>
            <a:prstGeom prst="rtTriangle">
              <a:avLst/>
            </a:prstGeom>
            <a:noFill/>
            <a:ln w="41275" cap="flat" cmpd="sng">
              <a:solidFill>
                <a:srgbClr val="0072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 rot="2303558">
            <a:off x="6938267" y="2072931"/>
            <a:ext cx="2129155" cy="1673225"/>
            <a:chOff x="1066" y="799"/>
            <a:chExt cx="1814" cy="1815"/>
          </a:xfrm>
        </p:grpSpPr>
        <p:sp>
          <p:nvSpPr>
            <p:cNvPr id="39" name="直角三角形 38"/>
            <p:cNvSpPr/>
            <p:nvPr/>
          </p:nvSpPr>
          <p:spPr>
            <a:xfrm flipH="1">
              <a:off x="1882" y="1706"/>
              <a:ext cx="589" cy="544"/>
            </a:xfrm>
            <a:prstGeom prst="rtTriangle">
              <a:avLst/>
            </a:prstGeom>
            <a:noFill/>
            <a:ln w="41275" cap="flat" cmpd="sng">
              <a:solidFill>
                <a:srgbClr val="0072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直角三角形 44"/>
            <p:cNvSpPr/>
            <p:nvPr/>
          </p:nvSpPr>
          <p:spPr>
            <a:xfrm flipH="1">
              <a:off x="1066" y="799"/>
              <a:ext cx="1814" cy="1815"/>
            </a:xfrm>
            <a:prstGeom prst="rtTriangle">
              <a:avLst/>
            </a:prstGeom>
            <a:noFill/>
            <a:ln w="41275" cap="flat" cmpd="sng">
              <a:solidFill>
                <a:srgbClr val="0072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 flipH="1">
            <a:off x="4677155" y="3255110"/>
            <a:ext cx="0" cy="1312069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678346" y="4410016"/>
            <a:ext cx="161925" cy="0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rot="5400000">
            <a:off x="4762880" y="4483835"/>
            <a:ext cx="161925" cy="0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 flipV="1">
            <a:off x="7441310" y="3552479"/>
            <a:ext cx="1685925" cy="13287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60000" flipH="1">
            <a:off x="8323801" y="3259586"/>
            <a:ext cx="767954" cy="989410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 rot="2400000">
            <a:off x="8349995" y="4156126"/>
            <a:ext cx="164306" cy="161925"/>
            <a:chOff x="5144620" y="5445224"/>
            <a:chExt cx="219468" cy="21602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5143632" y="5453793"/>
              <a:ext cx="216287" cy="0"/>
            </a:xfrm>
            <a:prstGeom prst="line">
              <a:avLst/>
            </a:prstGeom>
            <a:ln w="28575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5400000">
              <a:off x="5254672" y="5553682"/>
              <a:ext cx="216024" cy="0"/>
            </a:xfrm>
            <a:prstGeom prst="line">
              <a:avLst/>
            </a:prstGeom>
            <a:ln w="28575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直接连接符 15"/>
          <p:cNvCxnSpPr/>
          <p:nvPr/>
        </p:nvCxnSpPr>
        <p:spPr>
          <a:xfrm rot="60000" flipH="1">
            <a:off x="7545132" y="4229945"/>
            <a:ext cx="767954" cy="990600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 rot="7800000">
            <a:off x="8258317" y="4281142"/>
            <a:ext cx="164306" cy="161925"/>
            <a:chOff x="5144620" y="5445224"/>
            <a:chExt cx="219468" cy="216024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5144654" y="5455010"/>
              <a:ext cx="216287" cy="0"/>
            </a:xfrm>
            <a:prstGeom prst="line">
              <a:avLst/>
            </a:prstGeom>
            <a:ln w="28575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5400000">
              <a:off x="5255693" y="5554899"/>
              <a:ext cx="216024" cy="0"/>
            </a:xfrm>
            <a:prstGeom prst="line">
              <a:avLst/>
            </a:prstGeom>
            <a:ln w="28575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圆角矩形 2"/>
          <p:cNvSpPr/>
          <p:nvPr/>
        </p:nvSpPr>
        <p:spPr>
          <a:xfrm>
            <a:off x="6864985" y="985302"/>
            <a:ext cx="4783701" cy="4486107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/>
              <a:t> </a:t>
            </a:r>
            <a:endParaRPr lang="zh-CN" altLang="en-US" sz="900"/>
          </a:p>
        </p:txBody>
      </p:sp>
      <p:sp>
        <p:nvSpPr>
          <p:cNvPr id="42" name="圆角矩形 2"/>
          <p:cNvSpPr/>
          <p:nvPr/>
        </p:nvSpPr>
        <p:spPr>
          <a:xfrm>
            <a:off x="540000" y="985303"/>
            <a:ext cx="594089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F9B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227560" y="2934362"/>
            <a:ext cx="4058549" cy="4058549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539999" y="907508"/>
            <a:ext cx="2011033" cy="655593"/>
            <a:chOff x="4736376" y="518805"/>
            <a:chExt cx="2011033" cy="655593"/>
          </a:xfrm>
        </p:grpSpPr>
        <p:grpSp>
          <p:nvGrpSpPr>
            <p:cNvPr id="27" name="组合 26"/>
            <p:cNvGrpSpPr/>
            <p:nvPr/>
          </p:nvGrpSpPr>
          <p:grpSpPr>
            <a:xfrm>
              <a:off x="4793680" y="596320"/>
              <a:ext cx="1953729" cy="541700"/>
              <a:chOff x="5383757" y="1573561"/>
              <a:chExt cx="1953729" cy="541700"/>
            </a:xfrm>
          </p:grpSpPr>
          <p:sp>
            <p:nvSpPr>
              <p:cNvPr id="31" name="圆角矩形 65"/>
              <p:cNvSpPr/>
              <p:nvPr/>
            </p:nvSpPr>
            <p:spPr>
              <a:xfrm>
                <a:off x="5383757" y="1573561"/>
                <a:ext cx="195372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3" name="文本占位符 26"/>
              <p:cNvSpPr txBox="1"/>
              <p:nvPr/>
            </p:nvSpPr>
            <p:spPr>
              <a:xfrm>
                <a:off x="6166962" y="1648584"/>
                <a:ext cx="88832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600">
                    <a:solidFill>
                      <a:srgbClr val="EC6A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600">
                  <a:solidFill>
                    <a:srgbClr val="EC6A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28" name="流程图: 接点 27"/>
            <p:cNvSpPr/>
            <p:nvPr/>
          </p:nvSpPr>
          <p:spPr>
            <a:xfrm>
              <a:off x="4736376" y="518805"/>
              <a:ext cx="655593" cy="655593"/>
            </a:xfrm>
            <a:prstGeom prst="flowChartConnector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2" cstate="email">
              <a:biLevel thresh="25000"/>
            </a:blip>
            <a:stretch>
              <a:fillRect/>
            </a:stretch>
          </p:blipFill>
          <p:spPr>
            <a:xfrm>
              <a:off x="4863526" y="661615"/>
              <a:ext cx="422958" cy="398077"/>
            </a:xfrm>
            <a:prstGeom prst="rect">
              <a:avLst/>
            </a:prstGeom>
          </p:spPr>
        </p:pic>
      </p:grpSp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7342901" y="1521341"/>
            <a:ext cx="3943207" cy="170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1022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  <a:sym typeface="Times New Roman" panose="02020603050405020304"/>
              </a:rPr>
              <a:t>       要从幸福镇修一条通往公路的水泥路，你觉得怎样设计更好？画一画。</a:t>
            </a:r>
            <a:endParaRPr lang="zh-CN" altLang="en-US" sz="2400">
              <a:latin typeface="方正兰亭黑简体" panose="02000500000000000000" pitchFamily="2" charset="-122"/>
              <a:ea typeface="方正兰亭黑简体" panose="02000500000000000000" pitchFamily="2" charset="-122"/>
              <a:sym typeface="Times New Roman" panose="02020603050405020304"/>
            </a:endParaRPr>
          </a:p>
        </p:txBody>
      </p:sp>
      <p:grpSp>
        <p:nvGrpSpPr>
          <p:cNvPr id="3" name="组合 2"/>
          <p:cNvGrpSpPr/>
          <p:nvPr/>
        </p:nvGrpSpPr>
        <p:grpSpPr>
          <a:xfrm rot="378376">
            <a:off x="2654033" y="3425202"/>
            <a:ext cx="336550" cy="203200"/>
            <a:chOff x="1827" y="2132"/>
            <a:chExt cx="212" cy="128"/>
          </a:xfrm>
        </p:grpSpPr>
        <p:sp>
          <p:nvSpPr>
            <p:cNvPr id="4" name="直接连接符 3"/>
            <p:cNvSpPr/>
            <p:nvPr/>
          </p:nvSpPr>
          <p:spPr>
            <a:xfrm flipV="1">
              <a:off x="1827" y="2143"/>
              <a:ext cx="116" cy="87"/>
            </a:xfrm>
            <a:prstGeom prst="line">
              <a:avLst/>
            </a:prstGeom>
            <a:ln w="38100" cap="flat" cmpd="sng">
              <a:solidFill>
                <a:srgbClr val="FE594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直接连接符 4"/>
            <p:cNvSpPr/>
            <p:nvPr/>
          </p:nvSpPr>
          <p:spPr>
            <a:xfrm>
              <a:off x="1940" y="2132"/>
              <a:ext cx="99" cy="128"/>
            </a:xfrm>
            <a:prstGeom prst="line">
              <a:avLst/>
            </a:prstGeom>
            <a:ln w="38100" cap="flat" cmpd="sng">
              <a:solidFill>
                <a:srgbClr val="FE594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" name="直接连接符 9"/>
          <p:cNvSpPr/>
          <p:nvPr/>
        </p:nvSpPr>
        <p:spPr>
          <a:xfrm>
            <a:off x="2181932" y="2770550"/>
            <a:ext cx="601167" cy="989680"/>
          </a:xfrm>
          <a:prstGeom prst="line">
            <a:avLst/>
          </a:prstGeom>
          <a:ln w="38100" cap="flat" cmpd="sng">
            <a:solidFill>
              <a:srgbClr val="FE594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直接连接符 20"/>
          <p:cNvSpPr/>
          <p:nvPr/>
        </p:nvSpPr>
        <p:spPr>
          <a:xfrm flipH="1" flipV="1">
            <a:off x="2268835" y="2906346"/>
            <a:ext cx="553357" cy="925922"/>
          </a:xfrm>
          <a:prstGeom prst="line">
            <a:avLst/>
          </a:prstGeom>
          <a:ln w="38100" cap="flat" cmpd="sng">
            <a:solidFill>
              <a:srgbClr val="FE594F"/>
            </a:solidFill>
            <a:prstDash val="solid"/>
            <a:headEnd type="none" w="med" len="med"/>
            <a:tailEnd type="none" w="med" len="med"/>
          </a:ln>
          <a:scene3d>
            <a:camera prst="orthographicFront">
              <a:rot lat="5400000" lon="0" rev="0"/>
            </a:camera>
            <a:lightRig rig="threePt" dir="t"/>
          </a:scene3d>
        </p:spPr>
        <p:txBody>
          <a:bodyPr/>
          <a:lstStyle/>
          <a:p>
            <a:endParaRPr lang="zh-CN" altLang="en-US"/>
          </a:p>
        </p:txBody>
      </p:sp>
      <p:sp>
        <p:nvSpPr>
          <p:cNvPr id="23" name="直接连接符 22"/>
          <p:cNvSpPr/>
          <p:nvPr/>
        </p:nvSpPr>
        <p:spPr>
          <a:xfrm flipV="1">
            <a:off x="1884744" y="2544866"/>
            <a:ext cx="2880320" cy="1772496"/>
          </a:xfrm>
          <a:prstGeom prst="line">
            <a:avLst/>
          </a:prstGeom>
          <a:ln w="38100" cap="flat" cmpd="sng">
            <a:solidFill>
              <a:srgbClr val="0072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 rot="19617912">
            <a:off x="3273232" y="3582785"/>
            <a:ext cx="933813" cy="46166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公路</a:t>
            </a:r>
            <a:endParaRPr lang="zh-CN" altLang="en-US" sz="240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132240" y="2725076"/>
            <a:ext cx="83838" cy="83838"/>
          </a:xfrm>
          <a:prstGeom prst="ellipse">
            <a:avLst/>
          </a:prstGeom>
          <a:solidFill>
            <a:srgbClr val="0072FF"/>
          </a:solidFill>
          <a:ln w="9525" cap="flat" cmpd="sng">
            <a:solidFill>
              <a:srgbClr val="0072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highlight>
                <a:srgbClr val="000000"/>
              </a:highlight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548110" y="2110269"/>
            <a:ext cx="1441450" cy="46166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24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幸福镇</a:t>
            </a:r>
            <a:endParaRPr lang="zh-CN" altLang="en-US" sz="240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40" name="直接连接符 39"/>
          <p:cNvSpPr/>
          <p:nvPr/>
        </p:nvSpPr>
        <p:spPr>
          <a:xfrm flipV="1">
            <a:off x="2360866" y="3472227"/>
            <a:ext cx="2895494" cy="1783148"/>
          </a:xfrm>
          <a:prstGeom prst="line">
            <a:avLst/>
          </a:prstGeom>
          <a:ln w="38100" cap="flat" cmpd="sng">
            <a:solidFill>
              <a:srgbClr val="0072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70689" y="2822818"/>
            <a:ext cx="1664366" cy="795926"/>
            <a:chOff x="2166630" y="4031079"/>
            <a:chExt cx="1664366" cy="795926"/>
          </a:xfrm>
        </p:grpSpPr>
        <p:sp>
          <p:nvSpPr>
            <p:cNvPr id="49" name="圆角矩形 8"/>
            <p:cNvSpPr/>
            <p:nvPr/>
          </p:nvSpPr>
          <p:spPr>
            <a:xfrm>
              <a:off x="2166630" y="4031079"/>
              <a:ext cx="1664366" cy="795926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00B1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2538491" y="4038279"/>
              <a:ext cx="920644" cy="63184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00" kern="0">
                  <a:latin typeface="Times New Roman" panose="02020603050405020304" pitchFamily="18" charset="0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相交</a:t>
              </a:r>
              <a:endParaRPr lang="zh-CN" altLang="en-US" sz="2600" kern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sp>
        <p:nvSpPr>
          <p:cNvPr id="3" name="圆角矩形 2"/>
          <p:cNvSpPr/>
          <p:nvPr/>
        </p:nvSpPr>
        <p:spPr>
          <a:xfrm>
            <a:off x="2222053" y="1063674"/>
            <a:ext cx="7747895" cy="662516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427542" y="1148484"/>
            <a:ext cx="5336916" cy="492443"/>
          </a:xfrm>
          <a:prstGeom prst="rect">
            <a:avLst/>
          </a:prstGeom>
          <a:effectLst>
            <a:glow rad="520700">
              <a:srgbClr val="FFC000">
                <a:lumMod val="60000"/>
                <a:lumOff val="40000"/>
                <a:alpha val="40000"/>
              </a:srgbClr>
            </a:glo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兰亭黑简体" panose="02000500000000000000" pitchFamily="2" charset="-122"/>
                <a:ea typeface="方正兰亭黑简体" panose="02000500000000000000" pitchFamily="2" charset="-122"/>
                <a:cs typeface="宋体" panose="02010600030101010101" pitchFamily="2" charset="-122"/>
              </a:rPr>
              <a:t>通过本节课的学习，你学到了什么？</a:t>
            </a:r>
            <a:endParaRPr kumimoji="0" lang="zh-CN" altLang="en-US" sz="2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320809" y="4247794"/>
            <a:ext cx="3895333" cy="972000"/>
            <a:chOff x="5676462" y="4968689"/>
            <a:chExt cx="3895333" cy="972000"/>
          </a:xfrm>
        </p:grpSpPr>
        <p:sp>
          <p:nvSpPr>
            <p:cNvPr id="38" name="圆角矩形 8"/>
            <p:cNvSpPr/>
            <p:nvPr/>
          </p:nvSpPr>
          <p:spPr>
            <a:xfrm>
              <a:off x="5676462" y="4968689"/>
              <a:ext cx="3895333" cy="97200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00B1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5827664" y="5054975"/>
              <a:ext cx="3650289" cy="830997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直线外一点与直线</a:t>
              </a:r>
              <a:r>
                <a:rPr lang="zh-CN" altLang="en-US" sz="2400" dirty="0" smtClean="0"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上所有的线段</a:t>
              </a:r>
              <a:r>
                <a:rPr lang="zh-CN" altLang="en-US" sz="2400" dirty="0"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中，</a:t>
              </a:r>
              <a:r>
                <a:rPr lang="zh-CN" altLang="en-US" sz="2400" dirty="0" smtClean="0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垂直线段</a:t>
              </a:r>
              <a:r>
                <a:rPr lang="zh-CN" altLang="en-US" sz="2400" dirty="0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最短</a:t>
              </a:r>
              <a:r>
                <a:rPr lang="zh-CN" altLang="en-US" sz="2400" dirty="0"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。</a:t>
              </a:r>
              <a:endPara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016313" y="4247794"/>
            <a:ext cx="3223160" cy="588080"/>
            <a:chOff x="5676462" y="2255834"/>
            <a:chExt cx="3223160" cy="588080"/>
          </a:xfrm>
        </p:grpSpPr>
        <p:sp>
          <p:nvSpPr>
            <p:cNvPr id="59" name="圆角矩形 8"/>
            <p:cNvSpPr/>
            <p:nvPr/>
          </p:nvSpPr>
          <p:spPr>
            <a:xfrm>
              <a:off x="5676462" y="2255834"/>
              <a:ext cx="3223160" cy="58808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00B1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5901013" y="2317716"/>
              <a:ext cx="2648089" cy="46166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r>
                <a:rPr lang="zh-CN" altLang="en-US" sz="2400" kern="100" dirty="0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有公共点的两条线</a:t>
              </a:r>
              <a:endParaRPr lang="zh-CN" altLang="en-US" sz="2400" kern="1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cxnSp>
        <p:nvCxnSpPr>
          <p:cNvPr id="46" name="直接箭头连接符 45"/>
          <p:cNvCxnSpPr/>
          <p:nvPr/>
        </p:nvCxnSpPr>
        <p:spPr>
          <a:xfrm>
            <a:off x="4412949" y="3189294"/>
            <a:ext cx="3002524" cy="6929"/>
          </a:xfrm>
          <a:prstGeom prst="straightConnector1">
            <a:avLst/>
          </a:prstGeom>
          <a:ln w="28575">
            <a:solidFill>
              <a:srgbClr val="11902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/>
          <p:cNvCxnSpPr/>
          <p:nvPr/>
        </p:nvCxnSpPr>
        <p:spPr>
          <a:xfrm flipH="1" flipV="1">
            <a:off x="3458870" y="3618744"/>
            <a:ext cx="0" cy="572079"/>
          </a:xfrm>
          <a:prstGeom prst="straightConnector1">
            <a:avLst/>
          </a:prstGeom>
          <a:ln w="28575">
            <a:solidFill>
              <a:srgbClr val="11902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5177271" y="2684429"/>
            <a:ext cx="14273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119023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特殊情形</a:t>
            </a:r>
            <a:endParaRPr lang="zh-CN" altLang="en-US" sz="2400">
              <a:solidFill>
                <a:srgbClr val="119023"/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4644169" y="3259752"/>
            <a:ext cx="26300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119023"/>
                </a:solidFill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两直线相交成直角</a:t>
            </a:r>
            <a:endParaRPr lang="zh-CN" altLang="en-US" sz="2400">
              <a:solidFill>
                <a:srgbClr val="119023"/>
              </a:solidFill>
            </a:endParaRPr>
          </a:p>
        </p:txBody>
      </p:sp>
      <p:cxnSp>
        <p:nvCxnSpPr>
          <p:cNvPr id="62" name="直接箭头连接符 61"/>
          <p:cNvCxnSpPr/>
          <p:nvPr/>
        </p:nvCxnSpPr>
        <p:spPr>
          <a:xfrm flipH="1">
            <a:off x="8337618" y="3618744"/>
            <a:ext cx="0" cy="572079"/>
          </a:xfrm>
          <a:prstGeom prst="straightConnector1">
            <a:avLst/>
          </a:prstGeom>
          <a:ln w="28575">
            <a:solidFill>
              <a:srgbClr val="11902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组合 73"/>
          <p:cNvGrpSpPr/>
          <p:nvPr/>
        </p:nvGrpSpPr>
        <p:grpSpPr>
          <a:xfrm>
            <a:off x="7507767" y="2822818"/>
            <a:ext cx="1664366" cy="795926"/>
            <a:chOff x="2166630" y="4031079"/>
            <a:chExt cx="1664366" cy="795926"/>
          </a:xfrm>
        </p:grpSpPr>
        <p:sp>
          <p:nvSpPr>
            <p:cNvPr id="75" name="圆角矩形 8"/>
            <p:cNvSpPr/>
            <p:nvPr/>
          </p:nvSpPr>
          <p:spPr>
            <a:xfrm>
              <a:off x="2166630" y="4031079"/>
              <a:ext cx="1664366" cy="795926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00B1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2538491" y="4038279"/>
              <a:ext cx="920644" cy="63184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00" kern="0">
                  <a:latin typeface="Times New Roman" panose="02020603050405020304" pitchFamily="18" charset="0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垂直</a:t>
              </a:r>
              <a:endParaRPr lang="zh-CN" altLang="en-US" sz="2600" kern="0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2"/>
          <p:cNvSpPr/>
          <p:nvPr/>
        </p:nvSpPr>
        <p:spPr>
          <a:xfrm>
            <a:off x="8598325" y="1116000"/>
            <a:ext cx="2899271" cy="5522400"/>
          </a:xfrm>
          <a:prstGeom prst="roundRect">
            <a:avLst>
              <a:gd name="adj" fmla="val 8522"/>
            </a:avLst>
          </a:prstGeom>
          <a:solidFill>
            <a:schemeClr val="bg1"/>
          </a:solidFill>
          <a:ln w="38100">
            <a:solidFill>
              <a:srgbClr val="FF81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Times New Roman" panose="02020603050405020304" pitchFamily="18" charset="0"/>
              </a:rPr>
              <a:t> </a:t>
            </a:r>
            <a:endParaRPr lang="zh-CN" altLang="en-US" b="0" i="0">
              <a:latin typeface="Times New Roman" panose="02020603050405020304" pitchFamily="18" charset="0"/>
            </a:endParaRPr>
          </a:p>
        </p:txBody>
      </p:sp>
      <p:sp>
        <p:nvSpPr>
          <p:cNvPr id="20" name="圆角矩形 2"/>
          <p:cNvSpPr/>
          <p:nvPr/>
        </p:nvSpPr>
        <p:spPr>
          <a:xfrm>
            <a:off x="797877" y="1116000"/>
            <a:ext cx="7618923" cy="5522400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FF81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0" i="0">
                <a:latin typeface="Times New Roman" panose="02020603050405020304" pitchFamily="18" charset="0"/>
              </a:rPr>
              <a:t> </a:t>
            </a:r>
            <a:endParaRPr lang="zh-CN" altLang="en-US" b="0" i="0">
              <a:latin typeface="Times New Roman" panose="02020603050405020304" pitchFamily="18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904042" y="822209"/>
            <a:ext cx="3406592" cy="574234"/>
            <a:chOff x="4392703" y="656950"/>
            <a:chExt cx="3406592" cy="574234"/>
          </a:xfrm>
        </p:grpSpPr>
        <p:sp>
          <p:nvSpPr>
            <p:cNvPr id="3" name="圆角矩形 2"/>
            <p:cNvSpPr/>
            <p:nvPr/>
          </p:nvSpPr>
          <p:spPr>
            <a:xfrm>
              <a:off x="4392703" y="656950"/>
              <a:ext cx="3406592" cy="574234"/>
            </a:xfrm>
            <a:prstGeom prst="roundRect">
              <a:avLst>
                <a:gd name="adj" fmla="val 50000"/>
              </a:avLst>
            </a:prstGeom>
            <a:solidFill>
              <a:srgbClr val="FE594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latin typeface="Comic Sans MS" panose="030F0702030302020204" pitchFamily="66" charset="0"/>
                </a:rPr>
                <a:t> </a:t>
              </a:r>
              <a:endParaRPr lang="zh-CN" altLang="en-US">
                <a:latin typeface="Comic Sans MS" panose="030F0702030302020204" pitchFamily="66" charset="0"/>
              </a:endParaRPr>
            </a:p>
          </p:txBody>
        </p:sp>
        <p:sp>
          <p:nvSpPr>
            <p:cNvPr id="6" name="矩形 30"/>
            <p:cNvSpPr>
              <a:spLocks noChangeArrowheads="1"/>
            </p:cNvSpPr>
            <p:nvPr/>
          </p:nvSpPr>
          <p:spPr bwMode="auto">
            <a:xfrm>
              <a:off x="4807387" y="708355"/>
              <a:ext cx="2589592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</a:defRPr>
              </a:lvl9pPr>
            </a:lstStyle>
            <a:p>
              <a:pPr algn="ctr"/>
              <a:r>
                <a:rPr lang="zh-CN" altLang="en-US" sz="260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+mn-ea"/>
                </a:rPr>
                <a:t>欧几里得的故事</a:t>
              </a:r>
              <a:endParaRPr lang="zh-CN" altLang="en-US" sz="26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139588" y="1515782"/>
            <a:ext cx="6708733" cy="138108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lvl="0" indent="0">
              <a:lnSpc>
                <a:spcPct val="150000"/>
              </a:lnSpc>
              <a:spcBef>
                <a:spcPct val="50000"/>
              </a:spcBef>
              <a:defRPr sz="2000" kern="10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pPr>
              <a:lnSpc>
                <a:spcPct val="130000"/>
              </a:lnSpc>
            </a:pPr>
            <a:r>
              <a:rPr lang="en-US" altLang="zh-CN" sz="220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        </a:t>
            </a:r>
            <a:r>
              <a:rPr lang="zh-CN" altLang="zh-CN" sz="220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如果要问，古往今来，在浩如烟海的科学著作中，发行最广、沿用时间最长的书是哪 一部？肯定地回答是：欧几里得的《几何原本》。</a:t>
            </a:r>
            <a:endParaRPr lang="zh-CN" altLang="zh-CN" sz="220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39588" y="4169069"/>
            <a:ext cx="6780412" cy="226132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lvl="0" indent="0">
              <a:lnSpc>
                <a:spcPct val="150000"/>
              </a:lnSpc>
              <a:spcBef>
                <a:spcPct val="50000"/>
              </a:spcBef>
              <a:defRPr sz="2000" kern="10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pPr>
              <a:lnSpc>
                <a:spcPct val="130000"/>
              </a:lnSpc>
            </a:pPr>
            <a:r>
              <a:rPr lang="en-US" altLang="zh-CN" sz="220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        </a:t>
            </a:r>
            <a:r>
              <a:rPr lang="zh-CN" altLang="zh-CN" sz="220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欧几里得把毕生的精力献给了科学事业。他一生刻苦钻研，治学严谨，他在科学事业上的伟大成就，正是通过自己的辛勤劳动换来的。因此，他始终反对那种不想付出辛勤劳动，而指望通过走捷径、投机取巧来取得成绩的治学态度。</a:t>
            </a:r>
            <a:r>
              <a:rPr lang="en-US" altLang="zh-CN" sz="220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 </a:t>
            </a:r>
            <a:endParaRPr lang="zh-CN" altLang="en-US" sz="220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39588" y="2841871"/>
            <a:ext cx="6780412" cy="138108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lvl="0" indent="0">
              <a:lnSpc>
                <a:spcPct val="150000"/>
              </a:lnSpc>
              <a:spcBef>
                <a:spcPct val="50000"/>
              </a:spcBef>
              <a:defRPr sz="2000" kern="10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pPr>
              <a:lnSpc>
                <a:spcPct val="130000"/>
              </a:lnSpc>
            </a:pPr>
            <a:r>
              <a:rPr lang="en-US" altLang="zh-CN" sz="22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        </a:t>
            </a:r>
            <a:r>
              <a:rPr lang="zh-CN" altLang="zh-CN" sz="22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欧几里得是公元前三世纪希腊数学家，他是我们现在所学的欧氏几何的创始人，历史上称之为</a:t>
            </a:r>
            <a:r>
              <a:rPr lang="en-US" altLang="zh-CN" sz="22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“</a:t>
            </a:r>
            <a:r>
              <a:rPr lang="zh-CN" altLang="zh-CN" sz="22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几何学之父</a:t>
            </a:r>
            <a:r>
              <a:rPr lang="en-US" altLang="zh-CN" sz="22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”</a:t>
            </a:r>
            <a:r>
              <a:rPr lang="zh-CN" altLang="zh-CN" sz="22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。</a:t>
            </a:r>
            <a:endParaRPr lang="zh-CN" altLang="zh-CN" sz="2200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135276" y="1443048"/>
            <a:ext cx="1917136" cy="2275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236198" y="4013266"/>
            <a:ext cx="1816214" cy="2275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对话气泡: 椭圆形 8"/>
          <p:cNvSpPr/>
          <p:nvPr/>
        </p:nvSpPr>
        <p:spPr>
          <a:xfrm>
            <a:off x="1416704" y="1390136"/>
            <a:ext cx="4679296" cy="2088292"/>
          </a:xfrm>
          <a:prstGeom prst="wedgeEllipseCallout">
            <a:avLst>
              <a:gd name="adj1" fmla="val 48023"/>
              <a:gd name="adj2" fmla="val 55435"/>
            </a:avLst>
          </a:prstGeom>
          <a:solidFill>
            <a:srgbClr val="FFF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557630" y="2118811"/>
            <a:ext cx="4459906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500" b="1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教材</a:t>
            </a:r>
            <a:r>
              <a:rPr lang="en-US" altLang="zh-CN" sz="35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P17</a:t>
            </a:r>
            <a:r>
              <a:rPr lang="zh-CN" altLang="en-US" sz="3500" b="1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第</a:t>
            </a:r>
            <a:r>
              <a:rPr lang="en-US" altLang="zh-CN" sz="35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35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5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35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35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5</a:t>
            </a:r>
            <a:r>
              <a:rPr lang="zh-CN" altLang="en-US" sz="3500" b="1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题</a:t>
            </a:r>
            <a:endParaRPr lang="zh-CN" altLang="en-US" sz="3500" b="1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096000" y="2971092"/>
            <a:ext cx="4740664" cy="316510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737061" y="1942896"/>
            <a:ext cx="71498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SzPts val="1200"/>
            </a:pPr>
            <a:r>
              <a:rPr lang="zh-CN" altLang="en-US" sz="2400" kern="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借助实际情境和操作活动，认识相交与垂直这</a:t>
            </a:r>
            <a:r>
              <a:rPr lang="zh-CN" altLang="en-US" sz="2400" kern="0" dirty="0" smtClean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两种位置</a:t>
            </a:r>
            <a:r>
              <a:rPr lang="zh-CN" altLang="en-US" sz="2400" kern="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关系。</a:t>
            </a:r>
            <a:endParaRPr lang="zh-CN" altLang="en-US" sz="2400" kern="0" dirty="0">
              <a:solidFill>
                <a:srgbClr val="000000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991367" y="4321414"/>
            <a:ext cx="4745706" cy="936433"/>
            <a:chOff x="4217670" y="4321414"/>
            <a:chExt cx="4745706" cy="936433"/>
          </a:xfrm>
        </p:grpSpPr>
        <p:grpSp>
          <p:nvGrpSpPr>
            <p:cNvPr id="48" name="组合 47"/>
            <p:cNvGrpSpPr/>
            <p:nvPr/>
          </p:nvGrpSpPr>
          <p:grpSpPr>
            <a:xfrm>
              <a:off x="4217670" y="4321414"/>
              <a:ext cx="4745706" cy="936433"/>
              <a:chOff x="5007753" y="4321414"/>
              <a:chExt cx="4176548" cy="936433"/>
            </a:xfrm>
          </p:grpSpPr>
          <p:sp>
            <p:nvSpPr>
              <p:cNvPr id="49" name="矩形: 圆角 24"/>
              <p:cNvSpPr/>
              <p:nvPr/>
            </p:nvSpPr>
            <p:spPr>
              <a:xfrm>
                <a:off x="5007753" y="4321414"/>
                <a:ext cx="3885551" cy="93643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283E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50" name="图片 49" descr="卡通人物&#10;&#10;中度可信度描述已自动生成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18520436">
                <a:off x="8730173" y="4578894"/>
                <a:ext cx="438250" cy="470007"/>
              </a:xfrm>
              <a:prstGeom prst="rect">
                <a:avLst/>
              </a:prstGeom>
            </p:spPr>
          </p:pic>
        </p:grpSp>
        <p:sp>
          <p:nvSpPr>
            <p:cNvPr id="8" name="矩形 7"/>
            <p:cNvSpPr/>
            <p:nvPr/>
          </p:nvSpPr>
          <p:spPr>
            <a:xfrm>
              <a:off x="4423183" y="4583065"/>
              <a:ext cx="400823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kern="100">
                  <a:effectLst/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准备好了吗？一起去探索吧！</a:t>
              </a:r>
              <a:endParaRPr lang="zh-CN" altLang="zh-CN" sz="2400" kern="100">
                <a:effectLst/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4447785" y="956119"/>
            <a:ext cx="3336474" cy="727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000" spc="600" dirty="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rPr>
              <a:t>相交与垂直</a:t>
            </a:r>
            <a:endParaRPr lang="zh-CN" altLang="en-US" sz="3000" spc="600" dirty="0">
              <a:solidFill>
                <a:schemeClr val="bg1"/>
              </a:solidFill>
              <a:latin typeface="FZLanTingHeiS-EB-GB" panose="02000500000000000000" pitchFamily="2" charset="-122"/>
              <a:ea typeface="FZLanTingHeiS-EB-GB" panose="02000500000000000000" pitchFamily="2" charset="-122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984998" y="4100557"/>
            <a:ext cx="1830078" cy="223867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737062" y="3039695"/>
            <a:ext cx="7289385" cy="1147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SzPts val="1200"/>
            </a:pPr>
            <a:r>
              <a:rPr lang="zh-CN" altLang="en-US" sz="2400" kern="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经历获得垂线的探索过程，学会用三角尺画已知直线的垂线。</a:t>
            </a:r>
            <a:endParaRPr lang="zh-CN" altLang="en-US" sz="2400" kern="0" dirty="0">
              <a:solidFill>
                <a:srgbClr val="000000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0" name="圆角矩形 32"/>
          <p:cNvSpPr/>
          <p:nvPr/>
        </p:nvSpPr>
        <p:spPr>
          <a:xfrm>
            <a:off x="2290108" y="3145768"/>
            <a:ext cx="446954" cy="446954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 w="34925">
            <a:solidFill>
              <a:schemeClr val="bg1"/>
            </a:solidFill>
          </a:ln>
          <a:effectLst>
            <a:outerShdw blurRad="63500" sx="102000" sy="102000" algn="ctr" rotWithShape="0">
              <a:srgbClr val="99E7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chemeClr val="bg1"/>
                </a:solidFill>
                <a:latin typeface="Comic Sans MS" panose="030F0702030302020204" pitchFamily="66" charset="0"/>
                <a:ea typeface="方正兰亭大黑简体" panose="02000500000000000000" pitchFamily="2" charset="-122"/>
                <a:cs typeface="Times New Roman" panose="02020603050405020304" pitchFamily="18" charset="0"/>
              </a:rPr>
              <a:t>2</a:t>
            </a:r>
            <a:endParaRPr lang="zh-CN" altLang="en-US" sz="2400" b="1">
              <a:solidFill>
                <a:schemeClr val="bg1"/>
              </a:solidFill>
              <a:latin typeface="Comic Sans MS" panose="030F0702030302020204" pitchFamily="66" charset="0"/>
              <a:ea typeface="方正兰亭大黑简体" panose="02000500000000000000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1" name="直线连接符 7"/>
          <p:cNvCxnSpPr/>
          <p:nvPr/>
        </p:nvCxnSpPr>
        <p:spPr>
          <a:xfrm>
            <a:off x="6624232" y="2529030"/>
            <a:ext cx="3219858" cy="0"/>
          </a:xfrm>
          <a:prstGeom prst="line">
            <a:avLst/>
          </a:prstGeom>
          <a:ln w="50800" cap="rnd">
            <a:solidFill>
              <a:srgbClr val="FE4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>
            <a:off x="4359996" y="2587201"/>
            <a:ext cx="945347" cy="517758"/>
            <a:chOff x="7461774" y="1808808"/>
            <a:chExt cx="945347" cy="517758"/>
          </a:xfrm>
        </p:grpSpPr>
        <p:sp>
          <p:nvSpPr>
            <p:cNvPr id="45" name="圆角矩形 32"/>
            <p:cNvSpPr/>
            <p:nvPr/>
          </p:nvSpPr>
          <p:spPr>
            <a:xfrm>
              <a:off x="7461774" y="1808808"/>
              <a:ext cx="945347" cy="517758"/>
            </a:xfrm>
            <a:prstGeom prst="roundRect">
              <a:avLst>
                <a:gd name="adj" fmla="val 50000"/>
              </a:avLst>
            </a:prstGeom>
            <a:solidFill>
              <a:srgbClr val="FE594F"/>
            </a:solidFill>
            <a:ln w="34925" cap="rnd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rgbClr val="E635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000">
                <a:latin typeface="Comic Sans MS" panose="030F0702030302020204" pitchFamily="66" charset="0"/>
                <a:ea typeface="黑体" panose="02010609060101010101" charset="-122"/>
              </a:endParaRPr>
            </a:p>
          </p:txBody>
        </p:sp>
        <p:sp>
          <p:nvSpPr>
            <p:cNvPr id="46" name="文本占位符 26"/>
            <p:cNvSpPr txBox="1"/>
            <p:nvPr/>
          </p:nvSpPr>
          <p:spPr>
            <a:xfrm>
              <a:off x="7540323" y="1880598"/>
              <a:ext cx="805029" cy="340623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重点</a:t>
              </a:r>
              <a:endParaRPr lang="zh-CN" altLang="en-US" sz="24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58617" y="1108507"/>
            <a:ext cx="1946514" cy="518598"/>
            <a:chOff x="604140" y="561108"/>
            <a:chExt cx="2466088" cy="657025"/>
          </a:xfrm>
        </p:grpSpPr>
        <p:grpSp>
          <p:nvGrpSpPr>
            <p:cNvPr id="59" name="组合 58"/>
            <p:cNvGrpSpPr/>
            <p:nvPr/>
          </p:nvGrpSpPr>
          <p:grpSpPr>
            <a:xfrm>
              <a:off x="673266" y="623450"/>
              <a:ext cx="2396962" cy="541700"/>
              <a:chOff x="5383757" y="1573561"/>
              <a:chExt cx="2396962" cy="541700"/>
            </a:xfrm>
          </p:grpSpPr>
          <p:sp>
            <p:nvSpPr>
              <p:cNvPr id="61" name="圆角矩形 65"/>
              <p:cNvSpPr/>
              <p:nvPr/>
            </p:nvSpPr>
            <p:spPr>
              <a:xfrm>
                <a:off x="5383757" y="1573561"/>
                <a:ext cx="2396962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3A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2" name="文本占位符 26"/>
              <p:cNvSpPr txBox="1"/>
              <p:nvPr/>
            </p:nvSpPr>
            <p:spPr>
              <a:xfrm>
                <a:off x="6040782" y="1638289"/>
                <a:ext cx="154508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dirty="0">
                    <a:solidFill>
                      <a:srgbClr val="3A72FF"/>
                    </a:solidFill>
                    <a:latin typeface="FZLanTingHeiS-EB-GB" panose="02000500000000000000" pitchFamily="2" charset="-122"/>
                    <a:ea typeface="FZLanTingHeiS-EB-GB" panose="02000500000000000000" pitchFamily="2" charset="-122"/>
                  </a:rPr>
                  <a:t>学习目标</a:t>
                </a:r>
                <a:endParaRPr lang="zh-CN" altLang="en-US" sz="2000" dirty="0">
                  <a:solidFill>
                    <a:srgbClr val="3A72FF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endParaRPr>
              </a:p>
            </p:txBody>
          </p:sp>
        </p:grpSp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04140" y="561108"/>
              <a:ext cx="657025" cy="657025"/>
            </a:xfrm>
            <a:prstGeom prst="rect">
              <a:avLst/>
            </a:prstGeom>
          </p:spPr>
        </p:pic>
      </p:grpSp>
      <p:cxnSp>
        <p:nvCxnSpPr>
          <p:cNvPr id="9" name="直线连接符 7"/>
          <p:cNvCxnSpPr/>
          <p:nvPr/>
        </p:nvCxnSpPr>
        <p:spPr>
          <a:xfrm>
            <a:off x="2847996" y="3096847"/>
            <a:ext cx="1512000" cy="0"/>
          </a:xfrm>
          <a:prstGeom prst="line">
            <a:avLst/>
          </a:prstGeom>
          <a:ln w="50800" cap="rnd">
            <a:solidFill>
              <a:srgbClr val="FE4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32"/>
          <p:cNvSpPr/>
          <p:nvPr/>
        </p:nvSpPr>
        <p:spPr>
          <a:xfrm>
            <a:off x="2290108" y="2082076"/>
            <a:ext cx="446954" cy="446954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 w="34925">
            <a:solidFill>
              <a:schemeClr val="bg1"/>
            </a:solidFill>
          </a:ln>
          <a:effectLst>
            <a:outerShdw blurRad="63500" sx="102000" sy="102000" algn="ctr" rotWithShape="0">
              <a:srgbClr val="99E7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chemeClr val="bg1"/>
                </a:solidFill>
                <a:latin typeface="Comic Sans MS" panose="030F0702030302020204" pitchFamily="66" charset="0"/>
                <a:ea typeface="方正兰亭大黑简体" panose="02000500000000000000" pitchFamily="2" charset="-122"/>
                <a:cs typeface="Times New Roman" panose="02020603050405020304" pitchFamily="18" charset="0"/>
              </a:rPr>
              <a:t>1</a:t>
            </a:r>
            <a:endParaRPr lang="zh-CN" altLang="en-US" sz="2400" b="1">
              <a:solidFill>
                <a:schemeClr val="bg1"/>
              </a:solidFill>
              <a:latin typeface="Comic Sans MS" panose="030F0702030302020204" pitchFamily="66" charset="0"/>
              <a:ea typeface="方正兰亭大黑简体" panose="02000500000000000000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2"/>
          <p:cNvSpPr/>
          <p:nvPr/>
        </p:nvSpPr>
        <p:spPr>
          <a:xfrm>
            <a:off x="7590138" y="985302"/>
            <a:ext cx="4058548" cy="4486107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/>
              <a:t> </a:t>
            </a:r>
            <a:endParaRPr lang="zh-CN" altLang="en-US" sz="900"/>
          </a:p>
        </p:txBody>
      </p:sp>
      <p:sp>
        <p:nvSpPr>
          <p:cNvPr id="3" name="圆角矩形 2"/>
          <p:cNvSpPr/>
          <p:nvPr/>
        </p:nvSpPr>
        <p:spPr>
          <a:xfrm>
            <a:off x="539999" y="985303"/>
            <a:ext cx="6690141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590137" y="2934362"/>
            <a:ext cx="4058549" cy="4058549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>
            <a:off x="440151" y="920542"/>
            <a:ext cx="1890560" cy="518598"/>
            <a:chOff x="4926910" y="535950"/>
            <a:chExt cx="2395201" cy="657025"/>
          </a:xfrm>
        </p:grpSpPr>
        <p:grpSp>
          <p:nvGrpSpPr>
            <p:cNvPr id="13" name="组合 12"/>
            <p:cNvGrpSpPr/>
            <p:nvPr/>
          </p:nvGrpSpPr>
          <p:grpSpPr>
            <a:xfrm>
              <a:off x="4985646" y="596320"/>
              <a:ext cx="2336465" cy="541700"/>
              <a:chOff x="5383757" y="1573561"/>
              <a:chExt cx="2336465" cy="541700"/>
            </a:xfrm>
          </p:grpSpPr>
          <p:sp>
            <p:nvSpPr>
              <p:cNvPr id="16" name="圆角矩形 65"/>
              <p:cNvSpPr/>
              <p:nvPr/>
            </p:nvSpPr>
            <p:spPr>
              <a:xfrm>
                <a:off x="5383757" y="1573561"/>
                <a:ext cx="2336465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3A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7" name="文本占位符 26"/>
              <p:cNvSpPr txBox="1"/>
              <p:nvPr/>
            </p:nvSpPr>
            <p:spPr>
              <a:xfrm>
                <a:off x="6040782" y="1638289"/>
                <a:ext cx="1545088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dirty="0">
                    <a:solidFill>
                      <a:srgbClr val="3A72FF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复习导入</a:t>
                </a:r>
                <a:endParaRPr lang="zh-CN" altLang="en-US" sz="2000" dirty="0">
                  <a:solidFill>
                    <a:srgbClr val="3A72FF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926910" y="535950"/>
              <a:ext cx="657025" cy="657025"/>
            </a:xfrm>
            <a:prstGeom prst="rect">
              <a:avLst/>
            </a:prstGeom>
          </p:spPr>
        </p:pic>
      </p:grpSp>
      <p:sp>
        <p:nvSpPr>
          <p:cNvPr id="24" name="文本框 23"/>
          <p:cNvSpPr txBox="1"/>
          <p:nvPr/>
        </p:nvSpPr>
        <p:spPr>
          <a:xfrm>
            <a:off x="1080077" y="1493336"/>
            <a:ext cx="56099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下面哪条是直线？直线有什么特征呢？</a:t>
            </a:r>
            <a:endParaRPr lang="zh-CN" altLang="en-US" sz="260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171784" y="2785435"/>
            <a:ext cx="3364657" cy="521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1183046" y="3598529"/>
            <a:ext cx="335339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225048" y="4462446"/>
            <a:ext cx="331139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4506296" y="2760278"/>
            <a:ext cx="51455" cy="5145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3384313" y="3574200"/>
            <a:ext cx="45719" cy="45719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1171784" y="2755254"/>
            <a:ext cx="51455" cy="5145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2180730" y="3574200"/>
            <a:ext cx="51455" cy="5145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199320" y="4436718"/>
            <a:ext cx="51455" cy="5145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57"/>
          <p:cNvSpPr>
            <a:spLocks noChangeArrowheads="1"/>
          </p:cNvSpPr>
          <p:nvPr/>
        </p:nvSpPr>
        <p:spPr bwMode="auto">
          <a:xfrm>
            <a:off x="4863426" y="3279466"/>
            <a:ext cx="124262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直线</a:t>
            </a:r>
            <a:r>
              <a:rPr lang="en-US" altLang="zh-CN" sz="2600" i="1">
                <a:solidFill>
                  <a:srgbClr val="FE594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AB</a:t>
            </a:r>
            <a:endParaRPr lang="zh-CN" altLang="en-US" sz="2600" i="1">
              <a:solidFill>
                <a:srgbClr val="FE594F"/>
              </a:solidFill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003387" y="2785598"/>
            <a:ext cx="38824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i="1">
                <a:solidFill>
                  <a:srgbClr val="FE59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600" i="1">
              <a:solidFill>
                <a:srgbClr val="FE59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椭圆 41"/>
          <p:cNvSpPr/>
          <p:nvPr/>
        </p:nvSpPr>
        <p:spPr>
          <a:xfrm flipH="1" flipV="1">
            <a:off x="2442683" y="4440000"/>
            <a:ext cx="45719" cy="45719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298893" y="2755254"/>
            <a:ext cx="38824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i="1">
                <a:solidFill>
                  <a:srgbClr val="FE59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600" i="1">
              <a:solidFill>
                <a:srgbClr val="FE59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979698" y="3574200"/>
            <a:ext cx="38824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i="1">
                <a:solidFill>
                  <a:srgbClr val="FE59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600" i="1">
              <a:solidFill>
                <a:srgbClr val="FE59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69373" y="4436718"/>
            <a:ext cx="38824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i="1">
                <a:solidFill>
                  <a:srgbClr val="FE59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600" i="1">
              <a:solidFill>
                <a:srgbClr val="FE59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177729" y="3575904"/>
            <a:ext cx="38824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i="1">
                <a:solidFill>
                  <a:srgbClr val="FE59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600" i="1">
              <a:solidFill>
                <a:srgbClr val="FE59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250828" y="4436718"/>
            <a:ext cx="38824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i="1">
                <a:solidFill>
                  <a:srgbClr val="FE59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600" i="1">
              <a:solidFill>
                <a:srgbClr val="FE59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4863426" y="2544425"/>
            <a:ext cx="192583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线段</a:t>
            </a:r>
            <a:r>
              <a:rPr lang="en-US" altLang="zh-CN" sz="2600" i="1">
                <a:solidFill>
                  <a:srgbClr val="FE594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AB</a:t>
            </a:r>
            <a:r>
              <a:rPr lang="zh-CN" altLang="en-US" sz="240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或</a:t>
            </a:r>
            <a:r>
              <a:rPr lang="en-US" altLang="zh-CN" sz="2600" i="1">
                <a:solidFill>
                  <a:srgbClr val="FE594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BA</a:t>
            </a:r>
            <a:endParaRPr lang="zh-CN" altLang="en-US" sz="2600" i="1">
              <a:solidFill>
                <a:srgbClr val="FE594F"/>
              </a:solidFill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49" name="Rectangle 57"/>
          <p:cNvSpPr>
            <a:spLocks noChangeArrowheads="1"/>
          </p:cNvSpPr>
          <p:nvPr/>
        </p:nvSpPr>
        <p:spPr bwMode="auto">
          <a:xfrm>
            <a:off x="4863426" y="4223073"/>
            <a:ext cx="132635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射线</a:t>
            </a:r>
            <a:r>
              <a:rPr lang="en-US" altLang="zh-CN" sz="2600" i="1">
                <a:solidFill>
                  <a:srgbClr val="FE594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AB</a:t>
            </a:r>
            <a:endParaRPr lang="zh-CN" altLang="en-US" sz="2600" i="1">
              <a:solidFill>
                <a:srgbClr val="FE594F"/>
              </a:solidFill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915832" y="1446413"/>
            <a:ext cx="2661066" cy="461665"/>
            <a:chOff x="7915832" y="1446413"/>
            <a:chExt cx="2661066" cy="461665"/>
          </a:xfrm>
        </p:grpSpPr>
        <p:grpSp>
          <p:nvGrpSpPr>
            <p:cNvPr id="37" name="组合 36"/>
            <p:cNvGrpSpPr/>
            <p:nvPr/>
          </p:nvGrpSpPr>
          <p:grpSpPr>
            <a:xfrm>
              <a:off x="7915832" y="1458525"/>
              <a:ext cx="411711" cy="411711"/>
              <a:chOff x="1263794" y="5194376"/>
              <a:chExt cx="1080000" cy="1080000"/>
            </a:xfrm>
          </p:grpSpPr>
          <p:sp>
            <p:nvSpPr>
              <p:cNvPr id="39" name="圆角矩形 33"/>
              <p:cNvSpPr/>
              <p:nvPr/>
            </p:nvSpPr>
            <p:spPr>
              <a:xfrm>
                <a:off x="1263794" y="5194376"/>
                <a:ext cx="1080000" cy="1080000"/>
              </a:xfrm>
              <a:prstGeom prst="roundRect">
                <a:avLst>
                  <a:gd name="adj" fmla="val 50000"/>
                </a:avLst>
              </a:prstGeom>
              <a:solidFill>
                <a:srgbClr val="245FF8"/>
              </a:solidFill>
              <a:ln w="34925">
                <a:solidFill>
                  <a:schemeClr val="bg1"/>
                </a:solidFill>
              </a:ln>
              <a:effectLst>
                <a:outerShdw blurRad="63500" sx="102000" sy="102000" algn="ctr" rotWithShape="0">
                  <a:srgbClr val="99E7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100">
                  <a:latin typeface="FZLanTingHeiS-R-GB" panose="02000500000000000000" pitchFamily="2" charset="-122"/>
                  <a:ea typeface="FZLanTingHeiS-R-GB" panose="020005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1354315" y="5236586"/>
                <a:ext cx="672683" cy="8222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>
                    <a:solidFill>
                      <a:schemeClr val="bg1"/>
                    </a:solidFill>
                    <a:latin typeface="FZLanTingHeiS-EB-GB" panose="02000500000000000000" pitchFamily="2" charset="-122"/>
                    <a:ea typeface="FZLanTingHeiS-EB-GB" panose="02000500000000000000" pitchFamily="2" charset="-122"/>
                    <a:cs typeface="Times New Roman" panose="02020603050405020304" pitchFamily="18" charset="0"/>
                  </a:rPr>
                  <a:t>1</a:t>
                </a:r>
                <a:endParaRPr lang="zh-CN" altLang="en-US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7" name="Rectangle 57"/>
            <p:cNvSpPr>
              <a:spLocks noChangeArrowheads="1"/>
            </p:cNvSpPr>
            <p:nvPr/>
          </p:nvSpPr>
          <p:spPr bwMode="auto">
            <a:xfrm>
              <a:off x="8370196" y="1446413"/>
              <a:ext cx="220670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dirty="0">
                  <a:solidFill>
                    <a:srgbClr val="0070C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直线没有端点；</a:t>
              </a:r>
              <a:endParaRPr lang="en-US" altLang="zh-CN" sz="2400" dirty="0">
                <a:solidFill>
                  <a:srgbClr val="0070C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915832" y="2150508"/>
            <a:ext cx="3435153" cy="830997"/>
            <a:chOff x="7915832" y="2150508"/>
            <a:chExt cx="3435153" cy="830997"/>
          </a:xfrm>
        </p:grpSpPr>
        <p:grpSp>
          <p:nvGrpSpPr>
            <p:cNvPr id="51" name="组合 50"/>
            <p:cNvGrpSpPr/>
            <p:nvPr/>
          </p:nvGrpSpPr>
          <p:grpSpPr>
            <a:xfrm>
              <a:off x="7915832" y="2197384"/>
              <a:ext cx="411711" cy="416201"/>
              <a:chOff x="1263794" y="5194376"/>
              <a:chExt cx="1080000" cy="1091778"/>
            </a:xfrm>
          </p:grpSpPr>
          <p:sp>
            <p:nvSpPr>
              <p:cNvPr id="52" name="圆角矩形 45"/>
              <p:cNvSpPr/>
              <p:nvPr/>
            </p:nvSpPr>
            <p:spPr>
              <a:xfrm>
                <a:off x="1263794" y="5194376"/>
                <a:ext cx="1080000" cy="1080000"/>
              </a:xfrm>
              <a:prstGeom prst="roundRect">
                <a:avLst>
                  <a:gd name="adj" fmla="val 50000"/>
                </a:avLst>
              </a:prstGeom>
              <a:solidFill>
                <a:srgbClr val="245FF8"/>
              </a:solidFill>
              <a:ln w="34925">
                <a:solidFill>
                  <a:schemeClr val="bg1"/>
                </a:solidFill>
              </a:ln>
              <a:effectLst>
                <a:outerShdw blurRad="63500" sx="102000" sy="102000" algn="ctr" rotWithShape="0">
                  <a:srgbClr val="99E7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100">
                  <a:latin typeface="FZLanTingHeiS-R-GB" panose="02000500000000000000" pitchFamily="2" charset="-122"/>
                  <a:ea typeface="FZLanTingHeiS-R-GB" panose="020005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1354315" y="5236586"/>
                <a:ext cx="951172" cy="1049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>
                    <a:solidFill>
                      <a:schemeClr val="bg1"/>
                    </a:solidFill>
                    <a:latin typeface="FZLanTingHeiS-EB-GB" panose="02000500000000000000" pitchFamily="2" charset="-122"/>
                    <a:ea typeface="FZLanTingHeiS-EB-GB" panose="02000500000000000000" pitchFamily="2" charset="-122"/>
                    <a:cs typeface="Times New Roman" panose="02020603050405020304" pitchFamily="18" charset="0"/>
                  </a:rPr>
                  <a:t>2</a:t>
                </a:r>
                <a:endParaRPr lang="zh-CN" altLang="en-US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8" name="Rectangle 57"/>
            <p:cNvSpPr>
              <a:spLocks noChangeArrowheads="1"/>
            </p:cNvSpPr>
            <p:nvPr/>
          </p:nvSpPr>
          <p:spPr bwMode="auto">
            <a:xfrm>
              <a:off x="8370196" y="2150508"/>
              <a:ext cx="298078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dirty="0">
                  <a:solidFill>
                    <a:srgbClr val="0070C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直线可以向两端无限延伸；</a:t>
              </a:r>
              <a:endParaRPr lang="en-US" altLang="zh-CN" sz="2400" dirty="0">
                <a:solidFill>
                  <a:srgbClr val="0070C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915832" y="3218219"/>
            <a:ext cx="2920740" cy="467382"/>
            <a:chOff x="7915832" y="3218219"/>
            <a:chExt cx="2920740" cy="467382"/>
          </a:xfrm>
        </p:grpSpPr>
        <p:grpSp>
          <p:nvGrpSpPr>
            <p:cNvPr id="54" name="组合 53"/>
            <p:cNvGrpSpPr/>
            <p:nvPr/>
          </p:nvGrpSpPr>
          <p:grpSpPr>
            <a:xfrm>
              <a:off x="7915832" y="3218219"/>
              <a:ext cx="411711" cy="416201"/>
              <a:chOff x="1263794" y="5194376"/>
              <a:chExt cx="1080000" cy="1091778"/>
            </a:xfrm>
          </p:grpSpPr>
          <p:sp>
            <p:nvSpPr>
              <p:cNvPr id="55" name="圆角矩形 48"/>
              <p:cNvSpPr/>
              <p:nvPr/>
            </p:nvSpPr>
            <p:spPr>
              <a:xfrm>
                <a:off x="1263794" y="5194376"/>
                <a:ext cx="1080000" cy="1080000"/>
              </a:xfrm>
              <a:prstGeom prst="roundRect">
                <a:avLst>
                  <a:gd name="adj" fmla="val 50000"/>
                </a:avLst>
              </a:prstGeom>
              <a:solidFill>
                <a:srgbClr val="245FF8"/>
              </a:solidFill>
              <a:ln w="34925">
                <a:solidFill>
                  <a:schemeClr val="bg1"/>
                </a:solidFill>
              </a:ln>
              <a:effectLst>
                <a:outerShdw blurRad="63500" sx="102000" sy="102000" algn="ctr" rotWithShape="0">
                  <a:srgbClr val="99E7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100">
                  <a:latin typeface="FZLanTingHeiS-R-GB" panose="02000500000000000000" pitchFamily="2" charset="-122"/>
                  <a:ea typeface="FZLanTingHeiS-R-GB" panose="02000500000000000000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1354315" y="5236586"/>
                <a:ext cx="955374" cy="1049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>
                    <a:solidFill>
                      <a:schemeClr val="bg1"/>
                    </a:solidFill>
                    <a:latin typeface="FZLanTingHeiS-EB-GB" panose="02000500000000000000" pitchFamily="2" charset="-122"/>
                    <a:ea typeface="FZLanTingHeiS-EB-GB" panose="02000500000000000000" pitchFamily="2" charset="-122"/>
                    <a:cs typeface="Times New Roman" panose="02020603050405020304" pitchFamily="18" charset="0"/>
                  </a:rPr>
                  <a:t>3</a:t>
                </a:r>
                <a:endParaRPr lang="zh-CN" altLang="en-US" sz="20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9" name="Rectangle 57"/>
            <p:cNvSpPr>
              <a:spLocks noChangeArrowheads="1"/>
            </p:cNvSpPr>
            <p:nvPr/>
          </p:nvSpPr>
          <p:spPr bwMode="auto">
            <a:xfrm>
              <a:off x="8370196" y="3223936"/>
              <a:ext cx="246637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400" dirty="0">
                  <a:solidFill>
                    <a:srgbClr val="0070C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不可以度量长度。</a:t>
              </a:r>
              <a:endParaRPr lang="zh-CN" altLang="en-US" sz="2400" dirty="0">
                <a:solidFill>
                  <a:srgbClr val="0070C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8" grpId="0"/>
      <p:bldP spid="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86" name="直接连接符 2385"/>
          <p:cNvCxnSpPr/>
          <p:nvPr/>
        </p:nvCxnSpPr>
        <p:spPr>
          <a:xfrm>
            <a:off x="911335" y="0"/>
            <a:ext cx="10757924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39" name="圆角矩形 2"/>
          <p:cNvSpPr/>
          <p:nvPr/>
        </p:nvSpPr>
        <p:spPr>
          <a:xfrm>
            <a:off x="2222052" y="1178433"/>
            <a:ext cx="7747895" cy="662516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4740" name="AutoShape 17"/>
          <p:cNvSpPr/>
          <p:nvPr/>
        </p:nvSpPr>
        <p:spPr>
          <a:xfrm>
            <a:off x="4229034" y="1237276"/>
            <a:ext cx="3948417" cy="544830"/>
          </a:xfrm>
          <a:prstGeom prst="wedgeRoundRectCallout">
            <a:avLst>
              <a:gd name="adj1" fmla="val 48786"/>
              <a:gd name="adj2" fmla="val 8008"/>
              <a:gd name="adj3" fmla="val 16667"/>
            </a:avLst>
          </a:prstGeom>
          <a:noFill/>
          <a:ln w="1905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buNone/>
              <a:defRPr/>
            </a:pPr>
            <a:r>
              <a:rPr lang="zh-CN" altLang="en-US" sz="2600" dirty="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从图中你观察到了什么？</a:t>
            </a:r>
            <a:endParaRPr lang="zh-CN" altLang="en-US" sz="2600" dirty="0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891927" y="2331832"/>
            <a:ext cx="2160241" cy="2058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直接连接符 15"/>
          <p:cNvCxnSpPr/>
          <p:nvPr/>
        </p:nvCxnSpPr>
        <p:spPr>
          <a:xfrm flipH="1" flipV="1">
            <a:off x="3333176" y="2488196"/>
            <a:ext cx="1414411" cy="2448271"/>
          </a:xfrm>
          <a:prstGeom prst="line">
            <a:avLst/>
          </a:prstGeom>
          <a:ln w="5715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rot="16200000">
            <a:off x="2664193" y="2914742"/>
            <a:ext cx="2582612" cy="1584176"/>
          </a:xfrm>
          <a:prstGeom prst="line">
            <a:avLst/>
          </a:prstGeom>
          <a:ln w="5715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/>
          <p:cNvSpPr/>
          <p:nvPr/>
        </p:nvSpPr>
        <p:spPr>
          <a:xfrm>
            <a:off x="3940509" y="3598880"/>
            <a:ext cx="107950" cy="107950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6A07D0"/>
              </a:solidFill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7207583" y="2647936"/>
            <a:ext cx="1872996" cy="1840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直接连接符 19"/>
          <p:cNvCxnSpPr/>
          <p:nvPr/>
        </p:nvCxnSpPr>
        <p:spPr>
          <a:xfrm flipH="1" flipV="1">
            <a:off x="8198056" y="1950876"/>
            <a:ext cx="0" cy="3168352"/>
          </a:xfrm>
          <a:prstGeom prst="line">
            <a:avLst/>
          </a:prstGeom>
          <a:ln w="5715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6618531" y="3568315"/>
            <a:ext cx="3240360" cy="0"/>
          </a:xfrm>
          <a:prstGeom prst="line">
            <a:avLst/>
          </a:prstGeom>
          <a:ln w="5715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8144081" y="3514340"/>
            <a:ext cx="107950" cy="107950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6A07D0"/>
              </a:solidFill>
            </a:endParaRPr>
          </a:p>
        </p:txBody>
      </p:sp>
      <p:cxnSp>
        <p:nvCxnSpPr>
          <p:cNvPr id="23" name="直接箭头连接符 22"/>
          <p:cNvCxnSpPr/>
          <p:nvPr/>
        </p:nvCxnSpPr>
        <p:spPr>
          <a:xfrm>
            <a:off x="4125264" y="3682393"/>
            <a:ext cx="1400818" cy="550621"/>
          </a:xfrm>
          <a:prstGeom prst="straightConnector1">
            <a:avLst/>
          </a:prstGeom>
          <a:ln w="38100" cap="rnd">
            <a:solidFill>
              <a:srgbClr val="6A07D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 flipH="1">
            <a:off x="6665920" y="3682393"/>
            <a:ext cx="1390411" cy="562130"/>
          </a:xfrm>
          <a:prstGeom prst="straightConnector1">
            <a:avLst/>
          </a:prstGeom>
          <a:ln w="38100" cap="rnd">
            <a:solidFill>
              <a:srgbClr val="6A07D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5553392" y="404305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公共点</a:t>
            </a:r>
            <a:endParaRPr lang="zh-CN" altLang="en-US" sz="2400" b="1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2394378" y="5227627"/>
            <a:ext cx="7403244" cy="746290"/>
            <a:chOff x="5254242" y="1404829"/>
            <a:chExt cx="7403244" cy="746290"/>
          </a:xfrm>
        </p:grpSpPr>
        <p:sp>
          <p:nvSpPr>
            <p:cNvPr id="31" name="圆角矩形 22"/>
            <p:cNvSpPr/>
            <p:nvPr/>
          </p:nvSpPr>
          <p:spPr>
            <a:xfrm>
              <a:off x="5383756" y="1573561"/>
              <a:ext cx="7273730" cy="541700"/>
            </a:xfrm>
            <a:prstGeom prst="roundRect">
              <a:avLst>
                <a:gd name="adj" fmla="val 35423"/>
              </a:avLst>
            </a:prstGeom>
            <a:solidFill>
              <a:schemeClr val="bg1"/>
            </a:solidFill>
            <a:ln w="38100">
              <a:solidFill>
                <a:srgbClr val="6A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2" name="文本占位符 26"/>
            <p:cNvSpPr txBox="1"/>
            <p:nvPr/>
          </p:nvSpPr>
          <p:spPr>
            <a:xfrm>
              <a:off x="6006323" y="1649978"/>
              <a:ext cx="6574673" cy="406950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b="1" dirty="0">
                  <a:solidFill>
                    <a:srgbClr val="6A07D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若两条</a:t>
              </a:r>
              <a:r>
                <a:rPr lang="zh-CN" altLang="en-US" sz="2400" b="1" dirty="0" smtClean="0">
                  <a:solidFill>
                    <a:srgbClr val="6A07D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直线</a:t>
              </a:r>
              <a:r>
                <a:rPr lang="zh-CN" altLang="en-US" sz="2400" b="1" dirty="0" smtClean="0">
                  <a:solidFill>
                    <a:srgbClr val="6A07D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相交</a:t>
              </a:r>
              <a:r>
                <a:rPr lang="zh-CN" altLang="en-US" sz="2400" b="1" dirty="0" smtClean="0">
                  <a:solidFill>
                    <a:srgbClr val="6A07D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于一点</a:t>
              </a:r>
              <a:r>
                <a:rPr lang="zh-CN" altLang="en-US" sz="2400" b="1" dirty="0">
                  <a:solidFill>
                    <a:srgbClr val="6A07D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，则这两条直线</a:t>
              </a:r>
              <a:r>
                <a:rPr lang="zh-CN" altLang="en-US" sz="2400" b="1" dirty="0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相交</a:t>
              </a:r>
              <a:r>
                <a:rPr lang="zh-CN" altLang="en-US" sz="2400" b="1" dirty="0">
                  <a:solidFill>
                    <a:srgbClr val="6A07D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。</a:t>
              </a:r>
              <a:endParaRPr lang="zh-CN" altLang="en-US" sz="2400" b="1" dirty="0">
                <a:solidFill>
                  <a:srgbClr val="6A07D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5254242" y="1404829"/>
              <a:ext cx="675589" cy="746290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86" name="直接连接符 2385"/>
          <p:cNvCxnSpPr/>
          <p:nvPr/>
        </p:nvCxnSpPr>
        <p:spPr>
          <a:xfrm>
            <a:off x="911335" y="0"/>
            <a:ext cx="10757924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2222052" y="1176319"/>
            <a:ext cx="7747895" cy="662516"/>
            <a:chOff x="1158970" y="1176319"/>
            <a:chExt cx="7747895" cy="662516"/>
          </a:xfrm>
        </p:grpSpPr>
        <p:sp>
          <p:nvSpPr>
            <p:cNvPr id="58" name="圆角矩形 2"/>
            <p:cNvSpPr/>
            <p:nvPr/>
          </p:nvSpPr>
          <p:spPr>
            <a:xfrm>
              <a:off x="1158970" y="1176319"/>
              <a:ext cx="7747895" cy="662516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 </a:t>
              </a:r>
              <a:endParaRPr lang="zh-CN" altLang="en-US"/>
            </a:p>
          </p:txBody>
        </p:sp>
        <p:sp>
          <p:nvSpPr>
            <p:cNvPr id="7" name="AutoShape 17"/>
            <p:cNvSpPr/>
            <p:nvPr/>
          </p:nvSpPr>
          <p:spPr>
            <a:xfrm>
              <a:off x="1722213" y="1235162"/>
              <a:ext cx="6977166" cy="544830"/>
            </a:xfrm>
            <a:prstGeom prst="wedgeRoundRectCallout">
              <a:avLst>
                <a:gd name="adj1" fmla="val 48786"/>
                <a:gd name="adj2" fmla="val 8008"/>
                <a:gd name="adj3" fmla="val 16667"/>
              </a:avLst>
            </a:prstGeom>
            <a:noFill/>
            <a:ln w="19050" cap="flat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 wrap="squar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>
                <a:buNone/>
                <a:defRPr/>
              </a:pPr>
              <a:r>
                <a:rPr lang="zh-CN" altLang="en-US" sz="2600" dirty="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下面这两条直线相交吗？说说你是怎么想的。</a:t>
              </a:r>
              <a:endParaRPr lang="zh-CN" altLang="en-US" sz="2600" dirty="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9" name="直接连接符 8"/>
          <p:cNvCxnSpPr/>
          <p:nvPr/>
        </p:nvCxnSpPr>
        <p:spPr>
          <a:xfrm flipH="1" flipV="1">
            <a:off x="4526704" y="4002071"/>
            <a:ext cx="0" cy="165576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3596276" y="3983022"/>
            <a:ext cx="647700" cy="16748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图片 3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6578653" y="2903825"/>
            <a:ext cx="1778000" cy="23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" name="直接连接符 31"/>
          <p:cNvCxnSpPr/>
          <p:nvPr/>
        </p:nvCxnSpPr>
        <p:spPr>
          <a:xfrm flipV="1">
            <a:off x="6889803" y="3110202"/>
            <a:ext cx="542925" cy="25458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H="1" flipV="1">
            <a:off x="7432729" y="3095914"/>
            <a:ext cx="422214" cy="25601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6426641" y="2811340"/>
            <a:ext cx="2012173" cy="13120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36" name="直接连接符 35"/>
          <p:cNvCxnSpPr/>
          <p:nvPr/>
        </p:nvCxnSpPr>
        <p:spPr>
          <a:xfrm flipV="1">
            <a:off x="4129176" y="2610392"/>
            <a:ext cx="647700" cy="16748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 flipV="1">
            <a:off x="4526704" y="2581977"/>
            <a:ext cx="0" cy="165576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726128" y="2997664"/>
            <a:ext cx="3065121" cy="1569634"/>
            <a:chOff x="737145" y="2822454"/>
            <a:chExt cx="3065121" cy="1569634"/>
          </a:xfrm>
        </p:grpSpPr>
        <p:grpSp>
          <p:nvGrpSpPr>
            <p:cNvPr id="3" name="组合 2"/>
            <p:cNvGrpSpPr/>
            <p:nvPr/>
          </p:nvGrpSpPr>
          <p:grpSpPr>
            <a:xfrm>
              <a:off x="737145" y="2822454"/>
              <a:ext cx="3065121" cy="1077674"/>
              <a:chOff x="7666171" y="1579087"/>
              <a:chExt cx="2976353" cy="1288532"/>
            </a:xfrm>
          </p:grpSpPr>
          <p:sp>
            <p:nvSpPr>
              <p:cNvPr id="8" name="圆角矩形 26"/>
              <p:cNvSpPr/>
              <p:nvPr/>
            </p:nvSpPr>
            <p:spPr>
              <a:xfrm>
                <a:off x="7666171" y="1579087"/>
                <a:ext cx="2976353" cy="1288532"/>
              </a:xfrm>
              <a:prstGeom prst="roundRect">
                <a:avLst>
                  <a:gd name="adj" fmla="val 27958"/>
                </a:avLst>
              </a:prstGeom>
              <a:solidFill>
                <a:schemeClr val="bg1"/>
              </a:solidFill>
              <a:ln w="38100">
                <a:solidFill>
                  <a:srgbClr val="6A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7871522" y="1737211"/>
                <a:ext cx="2653819" cy="993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6A07D0"/>
                    </a:solidFill>
                    <a:latin typeface="方正兰亭黑简体" panose="02000500000000000000" pitchFamily="2" charset="-122"/>
                    <a:ea typeface="方正兰亭黑简体" panose="02000500000000000000" pitchFamily="2" charset="-122"/>
                  </a:rPr>
                  <a:t>将两条线延长，发现它们相交。</a:t>
                </a:r>
                <a:endParaRPr lang="zh-CN" altLang="en-US" sz="2400" b="1" dirty="0">
                  <a:solidFill>
                    <a:srgbClr val="6A07D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endParaRPr>
              </a:p>
            </p:txBody>
          </p:sp>
        </p:grpSp>
        <p:sp>
          <p:nvSpPr>
            <p:cNvPr id="19" name="椭圆 18"/>
            <p:cNvSpPr/>
            <p:nvPr/>
          </p:nvSpPr>
          <p:spPr>
            <a:xfrm>
              <a:off x="2850992" y="3976433"/>
              <a:ext cx="416366" cy="233001"/>
            </a:xfrm>
            <a:prstGeom prst="ellipse">
              <a:avLst/>
            </a:prstGeom>
            <a:solidFill>
              <a:srgbClr val="6A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3267358" y="4216878"/>
              <a:ext cx="313096" cy="175210"/>
            </a:xfrm>
            <a:prstGeom prst="ellipse">
              <a:avLst/>
            </a:prstGeom>
            <a:solidFill>
              <a:srgbClr val="6A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486602" y="2216800"/>
            <a:ext cx="2990288" cy="2350498"/>
            <a:chOff x="9108071" y="2216800"/>
            <a:chExt cx="2990288" cy="2350498"/>
          </a:xfrm>
        </p:grpSpPr>
        <p:grpSp>
          <p:nvGrpSpPr>
            <p:cNvPr id="10" name="组合 9"/>
            <p:cNvGrpSpPr/>
            <p:nvPr/>
          </p:nvGrpSpPr>
          <p:grpSpPr>
            <a:xfrm>
              <a:off x="9108071" y="2216800"/>
              <a:ext cx="2990288" cy="1835403"/>
              <a:chOff x="7666172" y="673102"/>
              <a:chExt cx="2903688" cy="2194518"/>
            </a:xfrm>
          </p:grpSpPr>
          <p:sp>
            <p:nvSpPr>
              <p:cNvPr id="14" name="圆角矩形 26"/>
              <p:cNvSpPr/>
              <p:nvPr/>
            </p:nvSpPr>
            <p:spPr>
              <a:xfrm>
                <a:off x="7666172" y="673102"/>
                <a:ext cx="2903688" cy="2194518"/>
              </a:xfrm>
              <a:prstGeom prst="roundRect">
                <a:avLst>
                  <a:gd name="adj" fmla="val 19577"/>
                </a:avLst>
              </a:prstGeom>
              <a:solidFill>
                <a:schemeClr val="bg1"/>
              </a:solidFill>
              <a:ln w="38100">
                <a:solidFill>
                  <a:srgbClr val="6A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7854675" y="859887"/>
                <a:ext cx="2587318" cy="1876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6A07D0"/>
                    </a:solidFill>
                    <a:latin typeface="方正兰亭黑简体" panose="02000500000000000000" pitchFamily="2" charset="-122"/>
                    <a:ea typeface="方正兰亭黑简体" panose="02000500000000000000" pitchFamily="2" charset="-122"/>
                  </a:rPr>
                  <a:t>有时候我们看到的只是一部分，补充完整，发现这两条直线相交。</a:t>
                </a:r>
                <a:endParaRPr lang="zh-CN" altLang="en-US" sz="2400" b="1" dirty="0">
                  <a:solidFill>
                    <a:srgbClr val="6A07D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endParaRPr>
              </a:p>
            </p:txBody>
          </p:sp>
        </p:grpSp>
        <p:sp>
          <p:nvSpPr>
            <p:cNvPr id="21" name="椭圆 20"/>
            <p:cNvSpPr/>
            <p:nvPr/>
          </p:nvSpPr>
          <p:spPr>
            <a:xfrm>
              <a:off x="9761764" y="4151643"/>
              <a:ext cx="416366" cy="233001"/>
            </a:xfrm>
            <a:prstGeom prst="ellipse">
              <a:avLst/>
            </a:prstGeom>
            <a:solidFill>
              <a:srgbClr val="6A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9397669" y="4392088"/>
              <a:ext cx="313096" cy="175210"/>
            </a:xfrm>
            <a:prstGeom prst="ellipse">
              <a:avLst/>
            </a:prstGeom>
            <a:solidFill>
              <a:srgbClr val="6A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7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86" name="直接连接符 2385"/>
          <p:cNvCxnSpPr/>
          <p:nvPr/>
        </p:nvCxnSpPr>
        <p:spPr>
          <a:xfrm>
            <a:off x="911335" y="0"/>
            <a:ext cx="10757924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3002576" y="2803113"/>
            <a:ext cx="2808684" cy="11513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00" b="1">
              <a:solidFill>
                <a:srgbClr val="FF0000"/>
              </a:solidFill>
              <a:ea typeface="黑体" panose="0201060906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930157" y="2659469"/>
            <a:ext cx="164307" cy="161925"/>
            <a:chOff x="5723979" y="1619945"/>
            <a:chExt cx="164307" cy="161925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723979" y="1627089"/>
              <a:ext cx="161925" cy="0"/>
            </a:xfrm>
            <a:prstGeom prst="line">
              <a:avLst/>
            </a:prstGeom>
            <a:ln w="38100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rot="5400000">
              <a:off x="5807323" y="1700908"/>
              <a:ext cx="161925" cy="0"/>
            </a:xfrm>
            <a:prstGeom prst="line">
              <a:avLst/>
            </a:prstGeom>
            <a:ln w="38100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直接连接符 7"/>
          <p:cNvCxnSpPr/>
          <p:nvPr/>
        </p:nvCxnSpPr>
        <p:spPr>
          <a:xfrm flipH="1" flipV="1">
            <a:off x="7930157" y="1745070"/>
            <a:ext cx="0" cy="2159794"/>
          </a:xfrm>
          <a:prstGeom prst="line">
            <a:avLst/>
          </a:prstGeom>
          <a:ln w="57150">
            <a:solidFill>
              <a:srgbClr val="6A07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5400000" flipH="1" flipV="1">
            <a:off x="7983736" y="1746260"/>
            <a:ext cx="0" cy="2159794"/>
          </a:xfrm>
          <a:prstGeom prst="line">
            <a:avLst/>
          </a:prstGeom>
          <a:ln w="57150">
            <a:solidFill>
              <a:srgbClr val="6A07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699340" y="4525419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相交</a:t>
            </a:r>
            <a:endParaRPr lang="zh-CN" altLang="en-US" sz="2400">
              <a:solidFill>
                <a:srgbClr val="FE594F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872323" y="2781707"/>
            <a:ext cx="107950" cy="107950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722394" y="178793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直角</a:t>
            </a:r>
            <a:endParaRPr lang="zh-CN" altLang="en-US" sz="2400">
              <a:solidFill>
                <a:srgbClr val="FE594F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15" name="左大括号 14"/>
          <p:cNvSpPr/>
          <p:nvPr/>
        </p:nvSpPr>
        <p:spPr>
          <a:xfrm rot="16200000">
            <a:off x="6057552" y="2702066"/>
            <a:ext cx="189595" cy="3555615"/>
          </a:xfrm>
          <a:prstGeom prst="leftBrace">
            <a:avLst>
              <a:gd name="adj1" fmla="val 34446"/>
              <a:gd name="adj2" fmla="val 50000"/>
            </a:avLst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箭头连接符 15"/>
          <p:cNvCxnSpPr/>
          <p:nvPr/>
        </p:nvCxnSpPr>
        <p:spPr>
          <a:xfrm flipV="1">
            <a:off x="8146330" y="2172136"/>
            <a:ext cx="630312" cy="432048"/>
          </a:xfrm>
          <a:prstGeom prst="straightConnector1">
            <a:avLst/>
          </a:prstGeom>
          <a:ln w="28575">
            <a:solidFill>
              <a:srgbClr val="FE594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1"/>
          <p:cNvSpPr>
            <a:spLocks noChangeArrowheads="1"/>
          </p:cNvSpPr>
          <p:nvPr/>
        </p:nvSpPr>
        <p:spPr bwMode="auto">
          <a:xfrm rot="14356970">
            <a:off x="2909245" y="2808956"/>
            <a:ext cx="2936816" cy="1206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00" b="1">
              <a:solidFill>
                <a:srgbClr val="FF0000"/>
              </a:solidFill>
              <a:ea typeface="黑体" panose="02010609060101010101" charset="-122"/>
            </a:endParaRP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 rot="18870892">
            <a:off x="2882450" y="2855619"/>
            <a:ext cx="2846259" cy="10116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00" b="1">
              <a:solidFill>
                <a:srgbClr val="FF0000"/>
              </a:solidFill>
              <a:ea typeface="黑体" panose="02010609060101010101" charset="-122"/>
            </a:endParaRPr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 rot="1443417">
            <a:off x="2893113" y="2823004"/>
            <a:ext cx="3061933" cy="11457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00" b="1">
              <a:solidFill>
                <a:srgbClr val="FF0000"/>
              </a:solidFill>
              <a:ea typeface="黑体" panose="02010609060101010101" charset="-122"/>
            </a:endParaRPr>
          </a:p>
        </p:txBody>
      </p:sp>
      <p:sp>
        <p:nvSpPr>
          <p:cNvPr id="20" name="Rectangle 14"/>
          <p:cNvSpPr>
            <a:spLocks noChangeArrowheads="1"/>
          </p:cNvSpPr>
          <p:nvPr/>
        </p:nvSpPr>
        <p:spPr bwMode="auto">
          <a:xfrm rot="5400000">
            <a:off x="2965780" y="2787777"/>
            <a:ext cx="2808686" cy="1225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00" b="1">
              <a:solidFill>
                <a:srgbClr val="FF0000"/>
              </a:solidFill>
              <a:ea typeface="黑体" panose="02010609060101010101" charset="-122"/>
            </a:endParaRPr>
          </a:p>
        </p:txBody>
      </p:sp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2860333" y="2803947"/>
            <a:ext cx="2950927" cy="11513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00" b="1">
              <a:solidFill>
                <a:srgbClr val="FF0000"/>
              </a:solidFill>
              <a:ea typeface="黑体" panose="02010609060101010101" charset="-122"/>
            </a:endParaRPr>
          </a:p>
        </p:txBody>
      </p:sp>
      <p:sp>
        <p:nvSpPr>
          <p:cNvPr id="22" name="Oval 16"/>
          <p:cNvSpPr>
            <a:spLocks noChangeArrowheads="1"/>
          </p:cNvSpPr>
          <p:nvPr/>
        </p:nvSpPr>
        <p:spPr bwMode="auto">
          <a:xfrm>
            <a:off x="4317095" y="2803947"/>
            <a:ext cx="114300" cy="1143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00" b="1">
              <a:solidFill>
                <a:srgbClr val="FF0000"/>
              </a:solidFill>
              <a:ea typeface="黑体" panose="02010609060101010101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394378" y="5251362"/>
            <a:ext cx="8025811" cy="746290"/>
            <a:chOff x="5254242" y="1404829"/>
            <a:chExt cx="8025811" cy="746290"/>
          </a:xfrm>
        </p:grpSpPr>
        <p:sp>
          <p:nvSpPr>
            <p:cNvPr id="24" name="圆角矩形 22"/>
            <p:cNvSpPr/>
            <p:nvPr/>
          </p:nvSpPr>
          <p:spPr>
            <a:xfrm>
              <a:off x="5383755" y="1573561"/>
              <a:ext cx="7896297" cy="541700"/>
            </a:xfrm>
            <a:prstGeom prst="roundRect">
              <a:avLst>
                <a:gd name="adj" fmla="val 35423"/>
              </a:avLst>
            </a:prstGeom>
            <a:solidFill>
              <a:schemeClr val="bg1"/>
            </a:solidFill>
            <a:ln w="38100">
              <a:solidFill>
                <a:srgbClr val="6A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5" name="文本占位符 26"/>
            <p:cNvSpPr txBox="1"/>
            <p:nvPr/>
          </p:nvSpPr>
          <p:spPr>
            <a:xfrm>
              <a:off x="6006323" y="1649978"/>
              <a:ext cx="7273730" cy="406950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b="1" dirty="0">
                  <a:solidFill>
                    <a:srgbClr val="6A07D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当两条直线相交成</a:t>
              </a:r>
              <a:r>
                <a:rPr lang="zh-CN" altLang="en-US" sz="2400" b="1" dirty="0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直角</a:t>
              </a:r>
              <a:r>
                <a:rPr lang="zh-CN" altLang="en-US" sz="2400" b="1" dirty="0">
                  <a:solidFill>
                    <a:srgbClr val="6A07D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时，这两条直线</a:t>
              </a:r>
              <a:r>
                <a:rPr lang="zh-CN" altLang="en-US" sz="2400" b="1" dirty="0" smtClean="0">
                  <a:solidFill>
                    <a:srgbClr val="6A07D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就互相</a:t>
              </a:r>
              <a:r>
                <a:rPr lang="zh-CN" altLang="en-US" sz="2400" b="1" dirty="0" smtClean="0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垂直</a:t>
              </a:r>
              <a:r>
                <a:rPr lang="zh-CN" altLang="en-US" sz="2400" b="1" dirty="0">
                  <a:solidFill>
                    <a:srgbClr val="6A07D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。</a:t>
              </a:r>
              <a:endParaRPr lang="zh-CN" altLang="en-US" sz="2400" b="1" dirty="0">
                <a:solidFill>
                  <a:srgbClr val="6A07D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254242" y="1404829"/>
              <a:ext cx="675589" cy="746290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86" name="直接连接符 2385"/>
          <p:cNvCxnSpPr/>
          <p:nvPr/>
        </p:nvCxnSpPr>
        <p:spPr>
          <a:xfrm>
            <a:off x="911335" y="0"/>
            <a:ext cx="10757924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3165450" y="3137800"/>
            <a:ext cx="164307" cy="161925"/>
            <a:chOff x="5723979" y="1619945"/>
            <a:chExt cx="164307" cy="161925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723979" y="1627089"/>
              <a:ext cx="161925" cy="0"/>
            </a:xfrm>
            <a:prstGeom prst="line">
              <a:avLst/>
            </a:prstGeom>
            <a:ln w="38100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5400000">
              <a:off x="5807323" y="1700908"/>
              <a:ext cx="161925" cy="0"/>
            </a:xfrm>
            <a:prstGeom prst="line">
              <a:avLst/>
            </a:prstGeom>
            <a:ln w="38100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直接连接符 27"/>
          <p:cNvCxnSpPr/>
          <p:nvPr/>
        </p:nvCxnSpPr>
        <p:spPr>
          <a:xfrm flipH="1" flipV="1">
            <a:off x="3165450" y="1895475"/>
            <a:ext cx="0" cy="282388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1804707" y="3304488"/>
            <a:ext cx="2763371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3107616" y="3260038"/>
            <a:ext cx="107950" cy="107950"/>
          </a:xfrm>
          <a:prstGeom prst="ellipse">
            <a:avLst/>
          </a:prstGeom>
          <a:solidFill>
            <a:srgbClr val="FF0000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圆角矩形 11"/>
          <p:cNvSpPr/>
          <p:nvPr/>
        </p:nvSpPr>
        <p:spPr>
          <a:xfrm>
            <a:off x="5143120" y="2199186"/>
            <a:ext cx="5237610" cy="2206692"/>
          </a:xfrm>
          <a:prstGeom prst="roundRect">
            <a:avLst>
              <a:gd name="adj" fmla="val 13398"/>
            </a:avLst>
          </a:prstGeom>
          <a:noFill/>
          <a:ln w="508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384013" y="2380509"/>
            <a:ext cx="3329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什么是 </a:t>
            </a:r>
            <a:r>
              <a:rPr lang="zh-CN" altLang="en-US" sz="2400" dirty="0" smtClean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“互相垂直”</a:t>
            </a:r>
            <a:r>
              <a:rPr lang="zh-CN" altLang="en-US" sz="2400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？</a:t>
            </a:r>
            <a:endParaRPr lang="zh-CN" altLang="en-US" sz="2400" dirty="0">
              <a:solidFill>
                <a:srgbClr val="FF0000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169843" y="2913062"/>
            <a:ext cx="5078551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       互相垂直就是其中一条直线与另一条直线垂直，其中一条直线是另一条直线的</a:t>
            </a:r>
            <a:r>
              <a:rPr lang="zh-CN" altLang="en-US" sz="2400" dirty="0">
                <a:solidFill>
                  <a:srgbClr val="FF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垂线</a:t>
            </a:r>
            <a:r>
              <a:rPr lang="zh-CN" altLang="en-US" sz="2400" dirty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。</a:t>
            </a:r>
            <a:endParaRPr lang="zh-CN" altLang="en-US" sz="2400" dirty="0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H="1">
            <a:off x="3168315" y="1895348"/>
            <a:ext cx="0" cy="2823882"/>
          </a:xfrm>
          <a:prstGeom prst="line">
            <a:avLst/>
          </a:prstGeom>
          <a:ln w="508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1804707" y="3312113"/>
            <a:ext cx="2763371" cy="1900"/>
          </a:xfrm>
          <a:prstGeom prst="line">
            <a:avLst/>
          </a:prstGeom>
          <a:ln w="3810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下箭头 1"/>
          <p:cNvSpPr/>
          <p:nvPr/>
        </p:nvSpPr>
        <p:spPr>
          <a:xfrm rot="2335442">
            <a:off x="3436162" y="2576951"/>
            <a:ext cx="133446" cy="462298"/>
          </a:xfrm>
          <a:prstGeom prst="downArrow">
            <a:avLst/>
          </a:prstGeom>
          <a:solidFill>
            <a:srgbClr val="D5A6FF"/>
          </a:solidFill>
          <a:ln>
            <a:solidFill>
              <a:srgbClr val="D5A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416168" y="225676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mtClean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垂直符号</a:t>
            </a:r>
            <a:endParaRPr lang="zh-CN" altLang="en-US" sz="1200"/>
          </a:p>
        </p:txBody>
      </p:sp>
      <p:sp>
        <p:nvSpPr>
          <p:cNvPr id="16" name="下箭头 15"/>
          <p:cNvSpPr/>
          <p:nvPr/>
        </p:nvSpPr>
        <p:spPr>
          <a:xfrm rot="13818272">
            <a:off x="2754528" y="3369271"/>
            <a:ext cx="152149" cy="475005"/>
          </a:xfrm>
          <a:prstGeom prst="downArrow">
            <a:avLst/>
          </a:prstGeom>
          <a:solidFill>
            <a:srgbClr val="D5A6FF"/>
          </a:solidFill>
          <a:ln>
            <a:solidFill>
              <a:srgbClr val="D5A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339067" y="3815541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mtClean="0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垂足</a:t>
            </a:r>
            <a:endParaRPr lang="zh-CN" altLang="en-US" sz="12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2" grpId="0" animBg="1"/>
      <p:bldP spid="3" grpId="0"/>
      <p:bldP spid="16" grpId="0" animBg="1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图片 17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92230" y="2870982"/>
            <a:ext cx="3558352" cy="8508474"/>
          </a:xfrm>
          <a:prstGeom prst="rect">
            <a:avLst/>
          </a:prstGeom>
        </p:spPr>
      </p:pic>
      <p:grpSp>
        <p:nvGrpSpPr>
          <p:cNvPr id="178" name="组合 177"/>
          <p:cNvGrpSpPr/>
          <p:nvPr/>
        </p:nvGrpSpPr>
        <p:grpSpPr>
          <a:xfrm>
            <a:off x="8511752" y="1658980"/>
            <a:ext cx="3065121" cy="1250687"/>
            <a:chOff x="7666171" y="1579087"/>
            <a:chExt cx="2976353" cy="1495397"/>
          </a:xfrm>
        </p:grpSpPr>
        <p:grpSp>
          <p:nvGrpSpPr>
            <p:cNvPr id="179" name="组合 178"/>
            <p:cNvGrpSpPr/>
            <p:nvPr/>
          </p:nvGrpSpPr>
          <p:grpSpPr>
            <a:xfrm>
              <a:off x="7666171" y="1579087"/>
              <a:ext cx="2976353" cy="1495397"/>
              <a:chOff x="1092658" y="544165"/>
              <a:chExt cx="2976353" cy="1495397"/>
            </a:xfrm>
          </p:grpSpPr>
          <p:sp>
            <p:nvSpPr>
              <p:cNvPr id="181" name="直角三角形 180"/>
              <p:cNvSpPr/>
              <p:nvPr/>
            </p:nvSpPr>
            <p:spPr>
              <a:xfrm rot="13691425" flipH="1" flipV="1">
                <a:off x="2309252" y="1615767"/>
                <a:ext cx="510984" cy="336605"/>
              </a:xfrm>
              <a:prstGeom prst="rtTriangle">
                <a:avLst/>
              </a:prstGeom>
              <a:solidFill>
                <a:srgbClr val="6A07D0"/>
              </a:solidFill>
              <a:ln w="12700" cap="flat">
                <a:noFill/>
                <a:prstDash val="solid"/>
                <a:miter lim="8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30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等线" panose="02010600030101010101" charset="-122"/>
                </a:endParaRPr>
              </a:p>
            </p:txBody>
          </p:sp>
          <p:sp>
            <p:nvSpPr>
              <p:cNvPr id="182" name="圆角矩形 26"/>
              <p:cNvSpPr/>
              <p:nvPr/>
            </p:nvSpPr>
            <p:spPr>
              <a:xfrm>
                <a:off x="1092658" y="544165"/>
                <a:ext cx="2976353" cy="1288532"/>
              </a:xfrm>
              <a:prstGeom prst="roundRect">
                <a:avLst>
                  <a:gd name="adj" fmla="val 27958"/>
                </a:avLst>
              </a:prstGeom>
              <a:solidFill>
                <a:schemeClr val="bg1"/>
              </a:solidFill>
              <a:ln w="38100">
                <a:solidFill>
                  <a:srgbClr val="6A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180" name="文本框 179"/>
            <p:cNvSpPr txBox="1"/>
            <p:nvPr/>
          </p:nvSpPr>
          <p:spPr>
            <a:xfrm>
              <a:off x="7871522" y="1737211"/>
              <a:ext cx="2653819" cy="993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rgbClr val="6A07D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生活中有哪些相交与垂直现象？</a:t>
              </a:r>
              <a:endParaRPr lang="zh-CN" altLang="en-US" sz="2400" b="1">
                <a:solidFill>
                  <a:srgbClr val="6A07D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36530" y="1544138"/>
            <a:ext cx="3543596" cy="35435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6A07D0"/>
            </a:solidFill>
          </a:ln>
          <a:effectLst/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80231" y="1507422"/>
            <a:ext cx="3591321" cy="35913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6A07D0"/>
            </a:solidFill>
          </a:ln>
          <a:effectLst/>
        </p:spPr>
      </p:pic>
      <p:grpSp>
        <p:nvGrpSpPr>
          <p:cNvPr id="9" name="组合 8"/>
          <p:cNvGrpSpPr/>
          <p:nvPr/>
        </p:nvGrpSpPr>
        <p:grpSpPr>
          <a:xfrm rot="10800000">
            <a:off x="7693324" y="1683663"/>
            <a:ext cx="164307" cy="161925"/>
            <a:chOff x="5723979" y="1619945"/>
            <a:chExt cx="164307" cy="161925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5723979" y="1627089"/>
              <a:ext cx="161925" cy="0"/>
            </a:xfrm>
            <a:prstGeom prst="line">
              <a:avLst/>
            </a:prstGeom>
            <a:ln w="38100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rot="5400000">
              <a:off x="5807323" y="1700908"/>
              <a:ext cx="161925" cy="0"/>
            </a:xfrm>
            <a:prstGeom prst="line">
              <a:avLst/>
            </a:prstGeom>
            <a:ln w="38100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直接连接符 11"/>
          <p:cNvCxnSpPr/>
          <p:nvPr/>
        </p:nvCxnSpPr>
        <p:spPr>
          <a:xfrm flipH="1" flipV="1">
            <a:off x="7834912" y="1644441"/>
            <a:ext cx="0" cy="2159794"/>
          </a:xfrm>
          <a:prstGeom prst="line">
            <a:avLst/>
          </a:prstGeom>
          <a:ln w="5715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5400000" flipH="1" flipV="1">
            <a:off x="6772333" y="579083"/>
            <a:ext cx="0" cy="2159794"/>
          </a:xfrm>
          <a:prstGeom prst="line">
            <a:avLst/>
          </a:prstGeom>
          <a:ln w="5715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 flipV="1">
            <a:off x="1714478" y="2752134"/>
            <a:ext cx="1581420" cy="1097946"/>
          </a:xfrm>
          <a:prstGeom prst="line">
            <a:avLst/>
          </a:prstGeom>
          <a:ln w="5715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1714478" y="2553937"/>
            <a:ext cx="1841691" cy="1368151"/>
          </a:xfrm>
          <a:prstGeom prst="line">
            <a:avLst/>
          </a:prstGeom>
          <a:ln w="57150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2831827" y="2091282"/>
            <a:ext cx="37674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0000E1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sz="24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方法一：</a:t>
            </a:r>
            <a:r>
              <a:rPr lang="zh-CN" altLang="en-US" sz="2400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用折纸的方法。</a:t>
            </a:r>
            <a:endParaRPr lang="zh-CN" altLang="en-US" sz="2400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892425" y="2782443"/>
            <a:ext cx="2222857" cy="2222857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>
            <a:stCxn id="17" idx="1"/>
            <a:endCxn id="17" idx="3"/>
          </p:cNvCxnSpPr>
          <p:nvPr/>
        </p:nvCxnSpPr>
        <p:spPr>
          <a:xfrm>
            <a:off x="2892425" y="3893872"/>
            <a:ext cx="2222857" cy="0"/>
          </a:xfrm>
          <a:prstGeom prst="line">
            <a:avLst/>
          </a:prstGeom>
          <a:ln w="38100" cap="rnd">
            <a:solidFill>
              <a:srgbClr val="0072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972545" y="2782443"/>
            <a:ext cx="1" cy="2222857"/>
          </a:xfrm>
          <a:prstGeom prst="line">
            <a:avLst/>
          </a:prstGeom>
          <a:ln w="38100" cap="rnd">
            <a:solidFill>
              <a:srgbClr val="0072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3960680" y="3728818"/>
            <a:ext cx="164307" cy="161925"/>
            <a:chOff x="5723979" y="1619945"/>
            <a:chExt cx="164307" cy="161925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5723979" y="1627089"/>
              <a:ext cx="161925" cy="0"/>
            </a:xfrm>
            <a:prstGeom prst="line">
              <a:avLst/>
            </a:prstGeom>
            <a:ln w="38100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5400000">
              <a:off x="5807323" y="1700908"/>
              <a:ext cx="161925" cy="0"/>
            </a:xfrm>
            <a:prstGeom prst="line">
              <a:avLst/>
            </a:prstGeom>
            <a:ln w="38100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矩形 22"/>
          <p:cNvSpPr/>
          <p:nvPr/>
        </p:nvSpPr>
        <p:spPr>
          <a:xfrm>
            <a:off x="5883430" y="2782444"/>
            <a:ext cx="3377180" cy="222285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>
            <a:stCxn id="23" idx="1"/>
            <a:endCxn id="23" idx="3"/>
          </p:cNvCxnSpPr>
          <p:nvPr/>
        </p:nvCxnSpPr>
        <p:spPr>
          <a:xfrm>
            <a:off x="5883430" y="3893872"/>
            <a:ext cx="3377180" cy="0"/>
          </a:xfrm>
          <a:prstGeom prst="line">
            <a:avLst/>
          </a:prstGeom>
          <a:ln w="38100" cap="rnd">
            <a:solidFill>
              <a:srgbClr val="0072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572020" y="2782443"/>
            <a:ext cx="2" cy="2222856"/>
          </a:xfrm>
          <a:prstGeom prst="line">
            <a:avLst/>
          </a:prstGeom>
          <a:ln w="38100" cap="rnd">
            <a:solidFill>
              <a:srgbClr val="0072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7588461" y="3728818"/>
            <a:ext cx="148683" cy="161925"/>
            <a:chOff x="5723979" y="1619945"/>
            <a:chExt cx="164307" cy="161925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5723979" y="1627089"/>
              <a:ext cx="161925" cy="0"/>
            </a:xfrm>
            <a:prstGeom prst="line">
              <a:avLst/>
            </a:prstGeom>
            <a:ln w="38100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5400000">
              <a:off x="5807323" y="1700908"/>
              <a:ext cx="161925" cy="0"/>
            </a:xfrm>
            <a:prstGeom prst="line">
              <a:avLst/>
            </a:prstGeom>
            <a:ln w="38100">
              <a:solidFill>
                <a:srgbClr val="FE594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1554495" y="5302642"/>
            <a:ext cx="9044910" cy="746290"/>
            <a:chOff x="5254242" y="1404829"/>
            <a:chExt cx="9044910" cy="746290"/>
          </a:xfrm>
        </p:grpSpPr>
        <p:sp>
          <p:nvSpPr>
            <p:cNvPr id="10" name="圆角矩形 22"/>
            <p:cNvSpPr/>
            <p:nvPr/>
          </p:nvSpPr>
          <p:spPr>
            <a:xfrm>
              <a:off x="5383755" y="1573561"/>
              <a:ext cx="8915397" cy="541700"/>
            </a:xfrm>
            <a:prstGeom prst="roundRect">
              <a:avLst>
                <a:gd name="adj" fmla="val 35423"/>
              </a:avLst>
            </a:prstGeom>
            <a:solidFill>
              <a:schemeClr val="bg1"/>
            </a:solidFill>
            <a:ln w="38100">
              <a:solidFill>
                <a:srgbClr val="6A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文本占位符 26"/>
            <p:cNvSpPr txBox="1"/>
            <p:nvPr/>
          </p:nvSpPr>
          <p:spPr>
            <a:xfrm>
              <a:off x="6006323" y="1649978"/>
              <a:ext cx="8016841" cy="406950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b="1" dirty="0">
                  <a:solidFill>
                    <a:srgbClr val="6A07D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将一张长方形或正方形的纸</a:t>
              </a:r>
              <a:r>
                <a:rPr lang="zh-CN" altLang="en-US" sz="2400" b="1" dirty="0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对折两次</a:t>
              </a:r>
              <a:r>
                <a:rPr lang="zh-CN" altLang="en-US" sz="2400" b="1" dirty="0">
                  <a:solidFill>
                    <a:srgbClr val="6A07D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</a:rPr>
                <a:t>，可以得到一组垂线。</a:t>
              </a:r>
              <a:endParaRPr lang="zh-CN" altLang="en-US" sz="2400" b="1" dirty="0">
                <a:solidFill>
                  <a:srgbClr val="6A07D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254242" y="1404829"/>
              <a:ext cx="675589" cy="746290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3093182" y="1194880"/>
            <a:ext cx="6005636" cy="632336"/>
            <a:chOff x="3064936" y="678601"/>
            <a:chExt cx="6005636" cy="632336"/>
          </a:xfrm>
        </p:grpSpPr>
        <p:sp>
          <p:nvSpPr>
            <p:cNvPr id="14" name="圆角矩形 28"/>
            <p:cNvSpPr/>
            <p:nvPr/>
          </p:nvSpPr>
          <p:spPr>
            <a:xfrm>
              <a:off x="3064936" y="678601"/>
              <a:ext cx="6005636" cy="632336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214547" y="757680"/>
              <a:ext cx="3722047" cy="4924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600" dirty="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sym typeface="Times New Roman" panose="02020603050405020304" pitchFamily="18" charset="0"/>
                </a:rPr>
                <a:t>怎样能得到一组垂线呢？</a:t>
              </a:r>
              <a:endParaRPr lang="zh-CN" altLang="en-US" sz="2600" dirty="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23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999</Words>
  <Application>WPS 演示</Application>
  <PresentationFormat>自定义</PresentationFormat>
  <Paragraphs>196</Paragraphs>
  <Slides>19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8</vt:i4>
      </vt:variant>
      <vt:variant>
        <vt:lpstr>幻灯片标题</vt:lpstr>
      </vt:variant>
      <vt:variant>
        <vt:i4>19</vt:i4>
      </vt:variant>
    </vt:vector>
  </HeadingPairs>
  <TitlesOfParts>
    <vt:vector size="46" baseType="lpstr">
      <vt:lpstr>Arial</vt:lpstr>
      <vt:lpstr>宋体</vt:lpstr>
      <vt:lpstr>Wingdings</vt:lpstr>
      <vt:lpstr>方正兰亭大黑简体</vt:lpstr>
      <vt:lpstr>黑体</vt:lpstr>
      <vt:lpstr>FZLanTingHeiS-EB-GB</vt:lpstr>
      <vt:lpstr>微软雅黑</vt:lpstr>
      <vt:lpstr>FZLanTingHeiS-R-GB</vt:lpstr>
      <vt:lpstr>方正兰亭黑简体</vt:lpstr>
      <vt:lpstr>Times New Roman</vt:lpstr>
      <vt:lpstr>Comic Sans MS</vt:lpstr>
      <vt:lpstr>等线</vt:lpstr>
      <vt:lpstr>Arial Unicode MS</vt:lpstr>
      <vt:lpstr>Calibri</vt:lpstr>
      <vt:lpstr>楷体_GB2312</vt:lpstr>
      <vt:lpstr>Times New Roman</vt:lpstr>
      <vt:lpstr>Calibri</vt:lpstr>
      <vt:lpstr>Arial</vt:lpstr>
      <vt:lpstr>新宋体</vt:lpstr>
      <vt:lpstr>第一PPT模板网-WWW.1PPT.COM</vt:lpstr>
      <vt:lpstr>5_自定义设计方案</vt:lpstr>
      <vt:lpstr>6_自定义设计方案</vt:lpstr>
      <vt:lpstr>7_自定义设计方案</vt:lpstr>
      <vt:lpstr>3_自定义设计方案</vt:lpstr>
      <vt:lpstr>2_自定义设计方案</vt:lpstr>
      <vt:lpstr>4_自定义设计方案</vt:lpstr>
      <vt:lpstr>8_自定义设计方案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2022-09-18T12:02:00Z</cp:lastPrinted>
  <dcterms:created xsi:type="dcterms:W3CDTF">2022-09-18T12:02:00Z</dcterms:created>
  <dcterms:modified xsi:type="dcterms:W3CDTF">2023-10-31T06:55:13Z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0F5FDEEEEA3D4DB39983C7B4133BBF25_12</vt:lpwstr>
  </property>
  <property fmtid="{D5CDD505-2E9C-101B-9397-08002B2CF9AE}" pid="3" name="KSOProductBuildVer">
    <vt:lpwstr>2052-12.1.0.15712</vt:lpwstr>
  </property>
</Properties>
</file>