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gif" ContentType="image/gi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ink/ink1.xml" ContentType="application/inkml+xml"/>
  <Override PartName="/ppt/media/image25.svg" ContentType="image/svg+xml"/>
  <Override PartName="/ppt/media/image2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3"/>
    <p:sldMasterId id="2147483665" r:id="rId4"/>
    <p:sldMasterId id="2147483673" r:id="rId5"/>
    <p:sldMasterId id="2147483679" r:id="rId6"/>
    <p:sldMasterId id="2147483684" r:id="rId7"/>
    <p:sldMasterId id="2147483687" r:id="rId8"/>
    <p:sldMasterId id="2147483690" r:id="rId9"/>
  </p:sldMasterIdLst>
  <p:notesMasterIdLst>
    <p:notesMasterId r:id="rId12"/>
  </p:notesMasterIdLst>
  <p:sldIdLst>
    <p:sldId id="256" r:id="rId10"/>
    <p:sldId id="277" r:id="rId11"/>
    <p:sldId id="485" r:id="rId13"/>
    <p:sldId id="446" r:id="rId14"/>
    <p:sldId id="560" r:id="rId15"/>
    <p:sldId id="544" r:id="rId16"/>
    <p:sldId id="557" r:id="rId17"/>
    <p:sldId id="552" r:id="rId18"/>
    <p:sldId id="558" r:id="rId19"/>
    <p:sldId id="540" r:id="rId20"/>
    <p:sldId id="546" r:id="rId21"/>
    <p:sldId id="547" r:id="rId22"/>
    <p:sldId id="433" r:id="rId23"/>
    <p:sldId id="329" r:id="rId24"/>
    <p:sldId id="519" r:id="rId25"/>
    <p:sldId id="559" r:id="rId26"/>
    <p:sldId id="432" r:id="rId27"/>
    <p:sldId id="276" r:id="rId28"/>
    <p:sldId id="550" r:id="rId29"/>
  </p:sldIdLst>
  <p:sldSz cx="12192000" cy="6858000"/>
  <p:notesSz cx="7103745" cy="10234295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87" autoAdjust="0"/>
    <p:restoredTop sz="89982"/>
  </p:normalViewPr>
  <p:slideViewPr>
    <p:cSldViewPr snapToGrid="0" showGuides="1">
      <p:cViewPr>
        <p:scale>
          <a:sx n="100" d="100"/>
          <a:sy n="100" d="100"/>
        </p:scale>
        <p:origin x="-744" y="-174"/>
      </p:cViewPr>
      <p:guideLst>
        <p:guide orient="horz" pos="40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9.xml"/><Relationship Id="rId28" Type="http://schemas.openxmlformats.org/officeDocument/2006/relationships/slide" Target="slides/slide18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2.xml"/><Relationship Id="rId10" Type="http://schemas.openxmlformats.org/officeDocument/2006/relationships/slide" Target="slides/slide1.xml"/><Relationship Id="rId1" Type="http://schemas.openxmlformats.org/officeDocument/2006/relationships/slideMaster" Target="slideMasters/slide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147480000" min="-2147480000" units="cm"/>
          <inkml:channel name="Y" type="integer" max="2147480000" min="-2147480000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9-06T07:56:25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1 1 2128 0 0,'0'0'768'0'0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6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0000" y="921427"/>
            <a:ext cx="11124927" cy="543694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背景图案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78922" y="0"/>
            <a:ext cx="12270921" cy="690156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895475" y="1272343"/>
            <a:ext cx="8172450" cy="17335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2226655" y="1266419"/>
            <a:ext cx="7841270" cy="0"/>
          </a:xfrm>
          <a:prstGeom prst="line">
            <a:avLst/>
          </a:prstGeom>
          <a:ln w="9525">
            <a:solidFill>
              <a:srgbClr val="EF6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083358"/>
            <a:ext cx="11443024" cy="510514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  <p:sp>
        <p:nvSpPr>
          <p:cNvPr id="2" name="文本框 1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10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8560" y="1066526"/>
            <a:ext cx="11414875" cy="510595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8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019245"/>
            <a:ext cx="12192000" cy="18387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27"/>
            <a:ext cx="12192000" cy="6857173"/>
          </a:xfrm>
          <a:prstGeom prst="rect">
            <a:avLst/>
          </a:prstGeom>
        </p:spPr>
      </p:pic>
      <p:sp>
        <p:nvSpPr>
          <p:cNvPr id="14" name="矩形: 圆角 32"/>
          <p:cNvSpPr/>
          <p:nvPr userDrawn="1"/>
        </p:nvSpPr>
        <p:spPr>
          <a:xfrm>
            <a:off x="360001" y="373580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矩形: 圆角 28"/>
          <p:cNvSpPr/>
          <p:nvPr/>
        </p:nvSpPr>
        <p:spPr>
          <a:xfrm>
            <a:off x="742333" y="1282700"/>
            <a:ext cx="10706100" cy="4600968"/>
          </a:xfrm>
          <a:prstGeom prst="roundRect">
            <a:avLst>
              <a:gd name="adj" fmla="val 57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27197" y="3962400"/>
            <a:ext cx="4403604" cy="19339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32"/>
          <p:cNvSpPr/>
          <p:nvPr userDrawn="1"/>
        </p:nvSpPr>
        <p:spPr>
          <a:xfrm>
            <a:off x="360001" y="373580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rcRect b="7882"/>
          <a:stretch>
            <a:fillRect/>
          </a:stretch>
        </p:blipFill>
        <p:spPr>
          <a:xfrm>
            <a:off x="2226655" y="755375"/>
            <a:ext cx="7500269" cy="611749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32"/>
          <p:cNvSpPr/>
          <p:nvPr userDrawn="1"/>
        </p:nvSpPr>
        <p:spPr>
          <a:xfrm>
            <a:off x="360001" y="373580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下次再见！</a:t>
              </a:r>
              <a:endPara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房间里有粉色的窗帘&#10;&#10;中度可信度描述已自动生成"/>
          <p:cNvPicPr>
            <a:picLocks noChangeAspect="1"/>
          </p:cNvPicPr>
          <p:nvPr/>
        </p:nvPicPr>
        <p:blipFill>
          <a:blip r:embed="rId2" cstate="email"/>
          <a:srcRect b="-1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20575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0" y="1052254"/>
            <a:ext cx="11460576" cy="515458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 descr="张着嘴&#10;&#10;低可信度描述已自动生成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 flipH="1">
            <a:off x="7917317" y="4642338"/>
            <a:ext cx="3754301" cy="164880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  <p:pic>
        <p:nvPicPr>
          <p:cNvPr id="6" name="图片 5" descr="卡通人物&#10;&#10;描述已自动生成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-1472" y="-830"/>
            <a:ext cx="12192001" cy="685717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bg>
      <p:bgPr>
        <a:blipFill dpi="0" rotWithShape="1">
          <a:blip r:embed="rId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0413" cy="685625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0.png"/><Relationship Id="rId11" Type="http://schemas.openxmlformats.org/officeDocument/2006/relationships/image" Target="../media/image1.jpe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10.png"/><Relationship Id="rId7" Type="http://schemas.openxmlformats.org/officeDocument/2006/relationships/image" Target="../media/image11.jpeg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14.jpeg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1" Type="http://schemas.openxmlformats.org/officeDocument/2006/relationships/theme" Target="../theme/theme3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theme" Target="../theme/theme4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10.png"/><Relationship Id="rId6" Type="http://schemas.openxmlformats.org/officeDocument/2006/relationships/image" Target="../media/image18.jpeg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theme" Target="../theme/theme5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1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_rels/slideMaster6.xml.rels><?xml version="1.0" encoding="UTF-8" standalone="yes"?>
<Relationships xmlns="http://schemas.openxmlformats.org/package/2006/relationships"><Relationship Id="rId7" Type="http://schemas.openxmlformats.org/officeDocument/2006/relationships/theme" Target="../theme/theme6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27.svg"/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_rels/slideMaster7.xml.rels><?xml version="1.0" encoding="UTF-8" standalone="yes"?>
<Relationships xmlns="http://schemas.openxmlformats.org/package/2006/relationships"><Relationship Id="rId5" Type="http://schemas.openxmlformats.org/officeDocument/2006/relationships/theme" Target="../theme/theme7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形状, 矩形&#10;&#10;描述已自动生成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-2680" y="636"/>
            <a:ext cx="12194045" cy="6857364"/>
          </a:xfrm>
          <a:prstGeom prst="rect">
            <a:avLst/>
          </a:prstGeom>
        </p:spPr>
      </p:pic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-2680" y="-694"/>
            <a:ext cx="12206893" cy="6858694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&#10;&#10;描述已自动生成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形 1"/>
          <p:cNvPicPr>
            <a:picLocks noChangeAspect="1"/>
          </p:cNvPicPr>
          <p:nvPr/>
        </p:nvPicPr>
        <p:blipFill>
          <a:blip r:embed="rId5" cstate="email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0"/>
            <a:ext cx="12206710" cy="68580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203534" cy="6858000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microsoft.com/office/2007/relationships/hdphoto" Target="../media/image56.wdp"/><Relationship Id="rId1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59.png"/><Relationship Id="rId2" Type="http://schemas.microsoft.com/office/2007/relationships/hdphoto" Target="../media/image58.wdp"/><Relationship Id="rId1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image" Target="../media/image66.png"/><Relationship Id="rId1" Type="http://schemas.openxmlformats.org/officeDocument/2006/relationships/image" Target="../media/image6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7.xml"/><Relationship Id="rId26" Type="http://schemas.openxmlformats.org/officeDocument/2006/relationships/image" Target="../media/image42.png"/><Relationship Id="rId25" Type="http://schemas.openxmlformats.org/officeDocument/2006/relationships/image" Target="../media/image41.png"/><Relationship Id="rId24" Type="http://schemas.openxmlformats.org/officeDocument/2006/relationships/image" Target="../media/image40.png"/><Relationship Id="rId23" Type="http://schemas.openxmlformats.org/officeDocument/2006/relationships/image" Target="../media/image39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46.png"/><Relationship Id="rId3" Type="http://schemas.openxmlformats.org/officeDocument/2006/relationships/image" Target="../media/image45.GIF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8.png"/><Relationship Id="rId2" Type="http://schemas.openxmlformats.org/officeDocument/2006/relationships/image" Target="../media/image46.png"/><Relationship Id="rId1" Type="http://schemas.openxmlformats.org/officeDocument/2006/relationships/image" Target="../media/image4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53.png"/><Relationship Id="rId4" Type="http://schemas.openxmlformats.org/officeDocument/2006/relationships/customXml" Target="../ink/ink1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2504" y="2032760"/>
            <a:ext cx="5738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平移与平行</a:t>
            </a:r>
            <a:endParaRPr lang="zh-CN" altLang="en-US" sz="80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4055" y="3939003"/>
            <a:ext cx="4605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FZLanTingHeiS-R-GB" panose="02000500000000000000" pitchFamily="2" charset="-122"/>
                <a:ea typeface="FZLanTingHeiS-R-GB" panose="02000500000000000000" pitchFamily="2" charset="-122"/>
              </a:rPr>
              <a:t>第二单元 线与角</a:t>
            </a:r>
            <a:endParaRPr lang="zh-CN" altLang="en-US" sz="2400" dirty="0">
              <a:solidFill>
                <a:schemeClr val="bg1"/>
              </a:solidFill>
              <a:latin typeface="FZLanTingHeiS-R-GB" panose="02000500000000000000" pitchFamily="2" charset="-122"/>
              <a:ea typeface="FZLanTingHeiS-R-GB" panose="02000500000000000000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40000"/>
                    </a14:imgEffect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834228" y="3025141"/>
            <a:ext cx="4523544" cy="2296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直接连接符 56"/>
          <p:cNvCxnSpPr/>
          <p:nvPr/>
        </p:nvCxnSpPr>
        <p:spPr>
          <a:xfrm>
            <a:off x="4674506" y="3729988"/>
            <a:ext cx="2831945" cy="1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4662723" y="4494937"/>
            <a:ext cx="2866554" cy="1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3303522" y="1183914"/>
            <a:ext cx="5584954" cy="632336"/>
            <a:chOff x="4274829" y="678601"/>
            <a:chExt cx="5584954" cy="632336"/>
          </a:xfrm>
        </p:grpSpPr>
        <p:sp>
          <p:nvSpPr>
            <p:cNvPr id="4" name="圆角矩形 28"/>
            <p:cNvSpPr/>
            <p:nvPr/>
          </p:nvSpPr>
          <p:spPr>
            <a:xfrm>
              <a:off x="4274829" y="678601"/>
              <a:ext cx="5584954" cy="63233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781685" y="748155"/>
              <a:ext cx="4651378" cy="4924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Times New Roman" panose="02020603050405020304" pitchFamily="18" charset="0"/>
                </a:rPr>
                <a:t>你能想办法得到一组平行线吗？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3258180" y="2130616"/>
            <a:ext cx="376743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6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方法二：</a:t>
            </a:r>
            <a:r>
              <a:rPr lang="zh-CN" altLang="en-US" sz="26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用折叠的方法。</a:t>
            </a:r>
            <a:endParaRPr lang="zh-CN" altLang="en-US" sz="26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-20000"/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50781" y="3737754"/>
            <a:ext cx="5890437" cy="836615"/>
          </a:xfrm>
          <a:prstGeom prst="rect">
            <a:avLst/>
          </a:prstGeom>
        </p:spPr>
      </p:pic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2810581" y="2261808"/>
            <a:ext cx="359876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6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方法三：</a:t>
            </a:r>
            <a:r>
              <a:rPr lang="zh-CN" altLang="en-US" sz="26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用直尺画。</a:t>
            </a:r>
            <a:endParaRPr lang="zh-CN" altLang="en-US" sz="26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250475" y="3736306"/>
            <a:ext cx="3671888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250475" y="4572919"/>
            <a:ext cx="3671888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3303522" y="1183914"/>
            <a:ext cx="5584954" cy="632336"/>
            <a:chOff x="4274829" y="678601"/>
            <a:chExt cx="5584954" cy="632336"/>
          </a:xfrm>
        </p:grpSpPr>
        <p:sp>
          <p:nvSpPr>
            <p:cNvPr id="8" name="圆角矩形 28"/>
            <p:cNvSpPr/>
            <p:nvPr/>
          </p:nvSpPr>
          <p:spPr>
            <a:xfrm>
              <a:off x="4274829" y="678601"/>
              <a:ext cx="5584954" cy="63233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781685" y="748155"/>
              <a:ext cx="4651378" cy="4924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Times New Roman" panose="02020603050405020304" pitchFamily="18" charset="0"/>
                </a:rPr>
                <a:t>你能想办法得到一组平行线吗？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 pitchFamily="18" charset="0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92433" y="2660347"/>
            <a:ext cx="2620121" cy="2088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00979" y="3488822"/>
            <a:ext cx="2620121" cy="208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06 3.7037E-06 L 0.28881 0.00185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40" y="9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06 3.7037E-07 L 0.28294 -0.00232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41" y="-11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60700" y="3488153"/>
            <a:ext cx="2292291" cy="2083674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-1156052" y="1760470"/>
            <a:ext cx="411711" cy="411711"/>
            <a:chOff x="1263794" y="5194376"/>
            <a:chExt cx="1080000" cy="1080000"/>
          </a:xfrm>
        </p:grpSpPr>
        <p:sp>
          <p:nvSpPr>
            <p:cNvPr id="37" name="圆角矩形 30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6A07D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354315" y="5236586"/>
              <a:ext cx="672683" cy="8222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2822032" y="2040115"/>
            <a:ext cx="6347605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6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方法四：</a:t>
            </a:r>
            <a:r>
              <a:rPr lang="zh-CN" altLang="en-US" sz="26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用三角尺平移可以画一组平行线。</a:t>
            </a:r>
            <a:endParaRPr lang="zh-CN" altLang="en-US" sz="26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077792" y="3472901"/>
            <a:ext cx="2014538" cy="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071068" y="4827218"/>
            <a:ext cx="2014538" cy="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3303522" y="1183914"/>
            <a:ext cx="5584954" cy="632336"/>
            <a:chOff x="4274829" y="678601"/>
            <a:chExt cx="5584954" cy="632336"/>
          </a:xfrm>
        </p:grpSpPr>
        <p:sp>
          <p:nvSpPr>
            <p:cNvPr id="6" name="圆角矩形 28"/>
            <p:cNvSpPr/>
            <p:nvPr/>
          </p:nvSpPr>
          <p:spPr>
            <a:xfrm>
              <a:off x="4274829" y="678601"/>
              <a:ext cx="5584954" cy="63233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781685" y="748155"/>
              <a:ext cx="4651378" cy="4924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Times New Roman" panose="02020603050405020304" pitchFamily="18" charset="0"/>
                </a:rPr>
                <a:t>你能想办法得到一组平行线吗？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 pitchFamily="18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23859" y="2385000"/>
            <a:ext cx="2620121" cy="208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627943" y="3558400"/>
            <a:ext cx="3236531" cy="185860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23859" y="3730254"/>
            <a:ext cx="2620121" cy="208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0 L 0.15912 0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56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06 3.33333E-06 L 0.00066 0.1949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9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4.81481E-06 L 0.16524 0.0044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55" y="20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445529" y="1249542"/>
            <a:ext cx="11256845" cy="655593"/>
            <a:chOff x="445529" y="1249542"/>
            <a:chExt cx="11256845" cy="1092607"/>
          </a:xfrm>
        </p:grpSpPr>
        <p:sp>
          <p:nvSpPr>
            <p:cNvPr id="36" name="圆角矩形 2"/>
            <p:cNvSpPr/>
            <p:nvPr/>
          </p:nvSpPr>
          <p:spPr>
            <a:xfrm>
              <a:off x="445529" y="1249542"/>
              <a:ext cx="11256845" cy="1092607"/>
            </a:xfrm>
            <a:prstGeom prst="roundRect">
              <a:avLst>
                <a:gd name="adj" fmla="val 13"/>
              </a:avLst>
            </a:prstGeom>
            <a:solidFill>
              <a:srgbClr val="F9BE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 </a:t>
              </a:r>
              <a:endParaRPr lang="zh-CN" altLang="en-US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459986" y="2337815"/>
              <a:ext cx="11232000" cy="0"/>
            </a:xfrm>
            <a:prstGeom prst="line">
              <a:avLst/>
            </a:prstGeom>
            <a:ln w="9525">
              <a:solidFill>
                <a:srgbClr val="EF6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952211" y="1154707"/>
            <a:ext cx="4305816" cy="635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8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  <a:lvl2pPr marL="742950" indent="-285750">
              <a:defRPr sz="2000"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看下面哪两条直线互相平行？</a:t>
            </a:r>
            <a:endParaRPr lang="zh-CN" altLang="en-US" sz="2600" dirty="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2019002" y="4830531"/>
            <a:ext cx="144855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互相平行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724374" y="4830531"/>
            <a:ext cx="144855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互相平行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18973" y="1191633"/>
            <a:ext cx="2011033" cy="655593"/>
            <a:chOff x="4736376" y="539711"/>
            <a:chExt cx="2011033" cy="655593"/>
          </a:xfrm>
        </p:grpSpPr>
        <p:grpSp>
          <p:nvGrpSpPr>
            <p:cNvPr id="16" name="组合 15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19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17" name="流程图: 接点 16"/>
            <p:cNvSpPr/>
            <p:nvPr/>
          </p:nvSpPr>
          <p:spPr>
            <a:xfrm>
              <a:off x="4736376" y="539711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grpSp>
        <p:nvGrpSpPr>
          <p:cNvPr id="46" name="组合 45"/>
          <p:cNvGrpSpPr/>
          <p:nvPr/>
        </p:nvGrpSpPr>
        <p:grpSpPr>
          <a:xfrm>
            <a:off x="1440306" y="2874058"/>
            <a:ext cx="9104406" cy="1584853"/>
            <a:chOff x="1440306" y="2874058"/>
            <a:chExt cx="9104406" cy="1584853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2030242" y="2910330"/>
              <a:ext cx="1157392" cy="1312607"/>
            </a:xfrm>
            <a:prstGeom prst="line">
              <a:avLst/>
            </a:prstGeom>
            <a:ln w="31750">
              <a:solidFill>
                <a:srgbClr val="007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440306" y="3146304"/>
              <a:ext cx="1157392" cy="1312607"/>
            </a:xfrm>
            <a:prstGeom prst="line">
              <a:avLst/>
            </a:prstGeom>
            <a:ln w="31750">
              <a:solidFill>
                <a:srgbClr val="007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0330859" y="2942003"/>
              <a:ext cx="213853" cy="1447500"/>
            </a:xfrm>
            <a:prstGeom prst="line">
              <a:avLst/>
            </a:prstGeom>
            <a:ln w="31750">
              <a:solidFill>
                <a:srgbClr val="007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7448654" y="3117325"/>
              <a:ext cx="1157392" cy="1312607"/>
            </a:xfrm>
            <a:prstGeom prst="line">
              <a:avLst/>
            </a:prstGeom>
            <a:ln w="31750">
              <a:solidFill>
                <a:srgbClr val="007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6859066" y="2874058"/>
              <a:ext cx="1157392" cy="1312607"/>
            </a:xfrm>
            <a:prstGeom prst="line">
              <a:avLst/>
            </a:prstGeom>
            <a:ln w="31750">
              <a:solidFill>
                <a:srgbClr val="007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9454560" y="2932451"/>
              <a:ext cx="545689" cy="1425378"/>
            </a:xfrm>
            <a:prstGeom prst="line">
              <a:avLst/>
            </a:prstGeom>
            <a:ln w="31750">
              <a:solidFill>
                <a:srgbClr val="007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4077385" y="3360156"/>
              <a:ext cx="1896234" cy="582561"/>
            </a:xfrm>
            <a:prstGeom prst="line">
              <a:avLst/>
            </a:prstGeom>
            <a:ln w="31750">
              <a:solidFill>
                <a:srgbClr val="007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4507127" y="2998819"/>
              <a:ext cx="751907" cy="1359010"/>
            </a:xfrm>
            <a:prstGeom prst="line">
              <a:avLst/>
            </a:prstGeom>
            <a:ln w="31750">
              <a:solidFill>
                <a:srgbClr val="007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445529" y="1249542"/>
            <a:ext cx="11256845" cy="655593"/>
            <a:chOff x="445529" y="1249542"/>
            <a:chExt cx="11256845" cy="1092607"/>
          </a:xfrm>
        </p:grpSpPr>
        <p:sp>
          <p:nvSpPr>
            <p:cNvPr id="25" name="圆角矩形 2"/>
            <p:cNvSpPr/>
            <p:nvPr/>
          </p:nvSpPr>
          <p:spPr>
            <a:xfrm>
              <a:off x="445529" y="1249542"/>
              <a:ext cx="11256845" cy="1092607"/>
            </a:xfrm>
            <a:prstGeom prst="roundRect">
              <a:avLst>
                <a:gd name="adj" fmla="val 13"/>
              </a:avLst>
            </a:prstGeom>
            <a:solidFill>
              <a:srgbClr val="F9BE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 </a:t>
              </a:r>
              <a:endParaRPr lang="zh-CN" altLang="en-US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459986" y="2337815"/>
              <a:ext cx="11232000" cy="0"/>
            </a:xfrm>
            <a:prstGeom prst="line">
              <a:avLst/>
            </a:prstGeom>
            <a:ln w="9525">
              <a:solidFill>
                <a:srgbClr val="EF6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2452866" y="1265823"/>
            <a:ext cx="1020881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从下图中各找出两组互相平行的线段，并用不同的颜色描出来。</a:t>
            </a:r>
            <a:endParaRPr lang="zh-CN" altLang="en-US" sz="2600" dirty="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18973" y="1191633"/>
            <a:ext cx="2011033" cy="655593"/>
            <a:chOff x="4736376" y="539711"/>
            <a:chExt cx="2011033" cy="655593"/>
          </a:xfrm>
        </p:grpSpPr>
        <p:grpSp>
          <p:nvGrpSpPr>
            <p:cNvPr id="49" name="组合 48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52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50" name="流程图: 接点 49"/>
            <p:cNvSpPr/>
            <p:nvPr/>
          </p:nvSpPr>
          <p:spPr>
            <a:xfrm>
              <a:off x="4736376" y="539711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60470" y="2880256"/>
            <a:ext cx="3874814" cy="203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68149" y="2331248"/>
            <a:ext cx="3876332" cy="312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接连接符 6"/>
          <p:cNvCxnSpPr/>
          <p:nvPr/>
        </p:nvCxnSpPr>
        <p:spPr>
          <a:xfrm flipH="1">
            <a:off x="1796739" y="2919643"/>
            <a:ext cx="0" cy="194400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5573247" y="2919643"/>
            <a:ext cx="0" cy="194400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1797927" y="2915887"/>
            <a:ext cx="3780000" cy="6701"/>
          </a:xfrm>
          <a:prstGeom prst="line">
            <a:avLst/>
          </a:prstGeom>
          <a:ln w="381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793129" y="4863643"/>
            <a:ext cx="3780000" cy="0"/>
          </a:xfrm>
          <a:prstGeom prst="line">
            <a:avLst/>
          </a:prstGeom>
          <a:ln w="381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6988228" y="3142026"/>
            <a:ext cx="0" cy="151200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8877648" y="3142026"/>
            <a:ext cx="0" cy="151200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9253863" y="2725050"/>
            <a:ext cx="752852" cy="1166593"/>
          </a:xfrm>
          <a:prstGeom prst="line">
            <a:avLst/>
          </a:prstGeom>
          <a:ln w="381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353063" y="2730542"/>
            <a:ext cx="756859" cy="1167484"/>
          </a:xfrm>
          <a:prstGeom prst="line">
            <a:avLst/>
          </a:prstGeom>
          <a:ln w="381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2501892" y="-1977271"/>
            <a:ext cx="7188216" cy="1894346"/>
            <a:chOff x="1156721" y="2037307"/>
            <a:chExt cx="7188216" cy="1894346"/>
          </a:xfrm>
        </p:grpSpPr>
        <p:sp>
          <p:nvSpPr>
            <p:cNvPr id="16" name="椭圆 15"/>
            <p:cNvSpPr/>
            <p:nvPr/>
          </p:nvSpPr>
          <p:spPr>
            <a:xfrm>
              <a:off x="1156721" y="2037307"/>
              <a:ext cx="872490" cy="900430"/>
            </a:xfrm>
            <a:prstGeom prst="ellipse">
              <a:avLst/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2306102" y="2037307"/>
              <a:ext cx="872490" cy="900430"/>
            </a:xfrm>
            <a:prstGeom prst="ellipse">
              <a:avLst/>
            </a:prstGeom>
            <a:solidFill>
              <a:srgbClr val="1190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577643" y="2037307"/>
              <a:ext cx="872490" cy="900430"/>
            </a:xfrm>
            <a:prstGeom prst="ellipse">
              <a:avLst/>
            </a:prstGeom>
            <a:solidFill>
              <a:srgbClr val="FE59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849184" y="2037307"/>
              <a:ext cx="872490" cy="900430"/>
            </a:xfrm>
            <a:prstGeom prst="ellipse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6120725" y="2037307"/>
              <a:ext cx="872490" cy="900430"/>
            </a:xfrm>
            <a:prstGeom prst="ellipse">
              <a:avLst/>
            </a:prstGeom>
            <a:solidFill>
              <a:srgbClr val="FF81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28" name="圆角矩形 19"/>
            <p:cNvSpPr/>
            <p:nvPr/>
          </p:nvSpPr>
          <p:spPr>
            <a:xfrm>
              <a:off x="4951462" y="3285191"/>
              <a:ext cx="667935" cy="641957"/>
            </a:xfrm>
            <a:prstGeom prst="roundRect">
              <a:avLst>
                <a:gd name="adj" fmla="val 50000"/>
              </a:avLst>
            </a:prstGeom>
            <a:solidFill>
              <a:srgbClr val="FFF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29" name="圆角矩形 20"/>
            <p:cNvSpPr/>
            <p:nvPr/>
          </p:nvSpPr>
          <p:spPr>
            <a:xfrm>
              <a:off x="7574725" y="3278305"/>
              <a:ext cx="667935" cy="641957"/>
            </a:xfrm>
            <a:prstGeom prst="roundRect">
              <a:avLst>
                <a:gd name="adj" fmla="val 50000"/>
              </a:avLst>
            </a:prstGeom>
            <a:solidFill>
              <a:srgbClr val="DBCE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30" name="圆角矩形 21"/>
            <p:cNvSpPr/>
            <p:nvPr/>
          </p:nvSpPr>
          <p:spPr>
            <a:xfrm>
              <a:off x="2408380" y="3278307"/>
              <a:ext cx="667935" cy="641957"/>
            </a:xfrm>
            <a:prstGeom prst="roundRect">
              <a:avLst>
                <a:gd name="adj" fmla="val 50000"/>
              </a:avLst>
            </a:prstGeom>
            <a:solidFill>
              <a:srgbClr val="D8F0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35" name="圆角矩形 22"/>
            <p:cNvSpPr/>
            <p:nvPr/>
          </p:nvSpPr>
          <p:spPr>
            <a:xfrm>
              <a:off x="3679921" y="3278306"/>
              <a:ext cx="667935" cy="641957"/>
            </a:xfrm>
            <a:prstGeom prst="roundRect">
              <a:avLst>
                <a:gd name="adj" fmla="val 50000"/>
              </a:avLst>
            </a:prstGeom>
            <a:solidFill>
              <a:srgbClr val="FFDE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40" name="圆角矩形 23"/>
            <p:cNvSpPr/>
            <p:nvPr/>
          </p:nvSpPr>
          <p:spPr>
            <a:xfrm>
              <a:off x="1258999" y="3289696"/>
              <a:ext cx="667935" cy="641957"/>
            </a:xfrm>
            <a:prstGeom prst="roundRect">
              <a:avLst>
                <a:gd name="adj" fmla="val 50000"/>
              </a:avLst>
            </a:prstGeom>
            <a:solidFill>
              <a:srgbClr val="E9F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7472447" y="2037307"/>
              <a:ext cx="872490" cy="900430"/>
            </a:xfrm>
            <a:prstGeom prst="ellipse">
              <a:avLst/>
            </a:prstGeom>
            <a:solidFill>
              <a:srgbClr val="69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42" name="圆角矩形 25"/>
            <p:cNvSpPr/>
            <p:nvPr/>
          </p:nvSpPr>
          <p:spPr>
            <a:xfrm>
              <a:off x="6223003" y="3285191"/>
              <a:ext cx="667935" cy="641957"/>
            </a:xfrm>
            <a:prstGeom prst="roundRect">
              <a:avLst>
                <a:gd name="adj" fmla="val 50000"/>
              </a:avLst>
            </a:prstGeom>
            <a:solidFill>
              <a:srgbClr val="FFDD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Comic Sans MS" panose="030F0702030302020204" pitchFamily="66" charset="0"/>
              </a:endParaRPr>
            </a:p>
          </p:txBody>
        </p:sp>
      </p:grpSp>
      <p:sp>
        <p:nvSpPr>
          <p:cNvPr id="16391" name="矩形 16390"/>
          <p:cNvSpPr/>
          <p:nvPr/>
        </p:nvSpPr>
        <p:spPr>
          <a:xfrm>
            <a:off x="6430296" y="2212257"/>
            <a:ext cx="177163" cy="3261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92" name="矩形 16391"/>
          <p:cNvSpPr/>
          <p:nvPr/>
        </p:nvSpPr>
        <p:spPr>
          <a:xfrm>
            <a:off x="10404988" y="2308122"/>
            <a:ext cx="177163" cy="3261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9"/>
          <p:cNvSpPr/>
          <p:nvPr/>
        </p:nvSpPr>
        <p:spPr>
          <a:xfrm>
            <a:off x="1087822" y="1311603"/>
            <a:ext cx="10021158" cy="3860971"/>
          </a:xfrm>
          <a:prstGeom prst="roundRect">
            <a:avLst>
              <a:gd name="adj" fmla="val 11549"/>
            </a:avLst>
          </a:prstGeom>
          <a:solidFill>
            <a:schemeClr val="bg1"/>
          </a:solidFill>
          <a:ln w="38100" cap="rnd">
            <a:solidFill>
              <a:srgbClr val="FF811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649740" y="5461919"/>
            <a:ext cx="10438220" cy="54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>
                <a:latin typeface="黑体" panose="02010609060101010101" charset="-122"/>
                <a:ea typeface="黑体" panose="02010609060101010101" charset="-122"/>
              </a:rPr>
              <a:t>平行：              相交：              垂直：</a:t>
            </a:r>
            <a:endParaRPr lang="zh-CN" altLang="en-US" sz="2800"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2100027" y="1979764"/>
            <a:ext cx="576064" cy="1317385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2595230" y="2054779"/>
            <a:ext cx="576064" cy="1317385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4750956" y="2016172"/>
            <a:ext cx="576064" cy="1317385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 flipV="1">
            <a:off x="4264439" y="2717139"/>
            <a:ext cx="1549098" cy="21164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1839716" y="3937260"/>
            <a:ext cx="909976" cy="560172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720522" y="3938945"/>
            <a:ext cx="642087" cy="533504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4613539" y="3788717"/>
            <a:ext cx="429429" cy="684204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4899020" y="4001696"/>
            <a:ext cx="553013" cy="570646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7442617" y="1983708"/>
            <a:ext cx="0" cy="1346170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6615832" y="2593092"/>
            <a:ext cx="1549098" cy="0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7702470" y="3723181"/>
            <a:ext cx="0" cy="1106629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>
            <a:off x="7057441" y="3676274"/>
            <a:ext cx="321975" cy="1027283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弧形 49"/>
          <p:cNvSpPr/>
          <p:nvPr/>
        </p:nvSpPr>
        <p:spPr>
          <a:xfrm>
            <a:off x="8887168" y="2234598"/>
            <a:ext cx="716136" cy="1264528"/>
          </a:xfrm>
          <a:prstGeom prst="arc">
            <a:avLst>
              <a:gd name="adj1" fmla="val 16200000"/>
              <a:gd name="adj2" fmla="val 2719443"/>
            </a:avLst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1" name="直接连接符 50"/>
          <p:cNvCxnSpPr/>
          <p:nvPr/>
        </p:nvCxnSpPr>
        <p:spPr>
          <a:xfrm>
            <a:off x="9850493" y="3521680"/>
            <a:ext cx="487652" cy="1242003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9320996" y="3562973"/>
            <a:ext cx="487652" cy="1242003"/>
          </a:xfrm>
          <a:prstGeom prst="line">
            <a:avLst/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弧形 53"/>
          <p:cNvSpPr/>
          <p:nvPr/>
        </p:nvSpPr>
        <p:spPr>
          <a:xfrm>
            <a:off x="9274016" y="2101281"/>
            <a:ext cx="716136" cy="1264528"/>
          </a:xfrm>
          <a:prstGeom prst="arc">
            <a:avLst>
              <a:gd name="adj1" fmla="val 16200000"/>
              <a:gd name="adj2" fmla="val 2719443"/>
            </a:avLst>
          </a:prstGeom>
          <a:ln w="25400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701254" y="1985364"/>
            <a:ext cx="411711" cy="411711"/>
            <a:chOff x="1263794" y="5194376"/>
            <a:chExt cx="1080000" cy="1080000"/>
          </a:xfrm>
        </p:grpSpPr>
        <p:sp>
          <p:nvSpPr>
            <p:cNvPr id="40" name="圆角矩形 48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364092" y="5261572"/>
              <a:ext cx="672683" cy="8222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042437" y="1978356"/>
            <a:ext cx="411711" cy="425726"/>
            <a:chOff x="1263794" y="5194376"/>
            <a:chExt cx="1080000" cy="1116764"/>
          </a:xfrm>
        </p:grpSpPr>
        <p:sp>
          <p:nvSpPr>
            <p:cNvPr id="43" name="圆角矩形 51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329329" y="5261572"/>
              <a:ext cx="95117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383620" y="1978356"/>
            <a:ext cx="411711" cy="425726"/>
            <a:chOff x="1263794" y="5194376"/>
            <a:chExt cx="1080000" cy="1116764"/>
          </a:xfrm>
        </p:grpSpPr>
        <p:sp>
          <p:nvSpPr>
            <p:cNvPr id="70" name="圆角矩形 48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1364092" y="5261572"/>
              <a:ext cx="955374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3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724802" y="1978356"/>
            <a:ext cx="411711" cy="425726"/>
            <a:chOff x="1263794" y="5194376"/>
            <a:chExt cx="1080000" cy="1116764"/>
          </a:xfrm>
        </p:grpSpPr>
        <p:sp>
          <p:nvSpPr>
            <p:cNvPr id="73" name="圆角矩形 51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1329329" y="5261572"/>
              <a:ext cx="96799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4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701254" y="3580116"/>
            <a:ext cx="411711" cy="425726"/>
            <a:chOff x="1263794" y="5194376"/>
            <a:chExt cx="1080000" cy="1116764"/>
          </a:xfrm>
        </p:grpSpPr>
        <p:sp>
          <p:nvSpPr>
            <p:cNvPr id="87" name="圆角矩形 48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1364092" y="5261572"/>
              <a:ext cx="95958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5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042437" y="3580116"/>
            <a:ext cx="411711" cy="425726"/>
            <a:chOff x="1263794" y="5194376"/>
            <a:chExt cx="1080000" cy="1116764"/>
          </a:xfrm>
        </p:grpSpPr>
        <p:sp>
          <p:nvSpPr>
            <p:cNvPr id="85" name="圆角矩形 51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329329" y="5261572"/>
              <a:ext cx="95117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6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383620" y="3580116"/>
            <a:ext cx="411711" cy="425726"/>
            <a:chOff x="1263794" y="5194376"/>
            <a:chExt cx="1080000" cy="1116764"/>
          </a:xfrm>
        </p:grpSpPr>
        <p:sp>
          <p:nvSpPr>
            <p:cNvPr id="83" name="圆角矩形 48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1364092" y="5261572"/>
              <a:ext cx="955374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7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8724802" y="3580116"/>
            <a:ext cx="411711" cy="425726"/>
            <a:chOff x="1263794" y="5194376"/>
            <a:chExt cx="1080000" cy="1116764"/>
          </a:xfrm>
        </p:grpSpPr>
        <p:sp>
          <p:nvSpPr>
            <p:cNvPr id="81" name="圆角矩形 51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1329329" y="5261572"/>
              <a:ext cx="96799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8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9867304" y="5438558"/>
            <a:ext cx="411711" cy="425726"/>
            <a:chOff x="1263794" y="5194376"/>
            <a:chExt cx="1080000" cy="1116764"/>
          </a:xfrm>
        </p:grpSpPr>
        <p:sp>
          <p:nvSpPr>
            <p:cNvPr id="111" name="圆角矩形 51"/>
            <p:cNvSpPr/>
            <p:nvPr/>
          </p:nvSpPr>
          <p:spPr>
            <a:xfrm>
              <a:off x="1263794" y="5194376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FF8C07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FFA929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>
                <a:latin typeface="FZLanTingHeiS-R-GB" panose="02000500000000000000" pitchFamily="2" charset="-122"/>
                <a:ea typeface="FZLanTingHeiS-R-GB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" name="矩形 111"/>
            <p:cNvSpPr/>
            <p:nvPr/>
          </p:nvSpPr>
          <p:spPr>
            <a:xfrm>
              <a:off x="1329329" y="5261572"/>
              <a:ext cx="951172" cy="1049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rPr>
                <a:t>3</a:t>
              </a:r>
              <a:endParaRPr lang="zh-CN" altLang="en-US" sz="20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5377396" y="5438558"/>
            <a:ext cx="2300322" cy="425726"/>
            <a:chOff x="5377396" y="5296933"/>
            <a:chExt cx="2300322" cy="425726"/>
          </a:xfrm>
        </p:grpSpPr>
        <p:grpSp>
          <p:nvGrpSpPr>
            <p:cNvPr id="91" name="组合 90"/>
            <p:cNvGrpSpPr/>
            <p:nvPr/>
          </p:nvGrpSpPr>
          <p:grpSpPr>
            <a:xfrm>
              <a:off x="5377396" y="5296933"/>
              <a:ext cx="411711" cy="425726"/>
              <a:chOff x="1263794" y="5194376"/>
              <a:chExt cx="1080000" cy="1116764"/>
            </a:xfrm>
          </p:grpSpPr>
          <p:sp>
            <p:nvSpPr>
              <p:cNvPr id="98" name="圆角矩形 51"/>
              <p:cNvSpPr/>
              <p:nvPr/>
            </p:nvSpPr>
            <p:spPr>
              <a:xfrm>
                <a:off x="1263794" y="5194376"/>
                <a:ext cx="1080000" cy="1080000"/>
              </a:xfrm>
              <a:prstGeom prst="roundRect">
                <a:avLst>
                  <a:gd name="adj" fmla="val 50000"/>
                </a:avLst>
              </a:prstGeom>
              <a:solidFill>
                <a:srgbClr val="FF8C07"/>
              </a:solidFill>
              <a:ln w="34925">
                <a:solidFill>
                  <a:schemeClr val="bg1"/>
                </a:solidFill>
              </a:ln>
              <a:effectLst>
                <a:outerShdw blurRad="63500" sx="102000" sy="102000" algn="ctr" rotWithShape="0">
                  <a:srgbClr val="FFA929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100">
                  <a:latin typeface="FZLanTingHeiS-R-GB" panose="02000500000000000000" pitchFamily="2" charset="-122"/>
                  <a:ea typeface="FZLanTingHeiS-R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矩形 98"/>
              <p:cNvSpPr/>
              <p:nvPr/>
            </p:nvSpPr>
            <p:spPr>
              <a:xfrm>
                <a:off x="1329329" y="5261572"/>
                <a:ext cx="951172" cy="1049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>
                    <a:solidFill>
                      <a:schemeClr val="bg1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en-US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5849549" y="5296933"/>
              <a:ext cx="411711" cy="425726"/>
              <a:chOff x="1263794" y="5194376"/>
              <a:chExt cx="1080000" cy="1116764"/>
            </a:xfrm>
          </p:grpSpPr>
          <p:sp>
            <p:nvSpPr>
              <p:cNvPr id="96" name="圆角矩形 48"/>
              <p:cNvSpPr/>
              <p:nvPr/>
            </p:nvSpPr>
            <p:spPr>
              <a:xfrm>
                <a:off x="1263794" y="5194376"/>
                <a:ext cx="1080000" cy="1080000"/>
              </a:xfrm>
              <a:prstGeom prst="roundRect">
                <a:avLst>
                  <a:gd name="adj" fmla="val 50000"/>
                </a:avLst>
              </a:prstGeom>
              <a:solidFill>
                <a:srgbClr val="FF8C07"/>
              </a:solidFill>
              <a:ln w="34925">
                <a:solidFill>
                  <a:schemeClr val="bg1"/>
                </a:solidFill>
              </a:ln>
              <a:effectLst>
                <a:outerShdw blurRad="63500" sx="102000" sy="102000" algn="ctr" rotWithShape="0">
                  <a:srgbClr val="FFA929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100">
                  <a:latin typeface="FZLanTingHeiS-R-GB" panose="02000500000000000000" pitchFamily="2" charset="-122"/>
                  <a:ea typeface="FZLanTingHeiS-R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矩形 96"/>
              <p:cNvSpPr/>
              <p:nvPr/>
            </p:nvSpPr>
            <p:spPr>
              <a:xfrm>
                <a:off x="1364092" y="5261572"/>
                <a:ext cx="955374" cy="1049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>
                    <a:solidFill>
                      <a:schemeClr val="bg1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en-US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3" name="组合 92"/>
            <p:cNvGrpSpPr/>
            <p:nvPr/>
          </p:nvGrpSpPr>
          <p:grpSpPr>
            <a:xfrm>
              <a:off x="6321702" y="5296933"/>
              <a:ext cx="411711" cy="425726"/>
              <a:chOff x="1263794" y="5194376"/>
              <a:chExt cx="1080000" cy="1116764"/>
            </a:xfrm>
          </p:grpSpPr>
          <p:sp>
            <p:nvSpPr>
              <p:cNvPr id="94" name="圆角矩形 51"/>
              <p:cNvSpPr/>
              <p:nvPr/>
            </p:nvSpPr>
            <p:spPr>
              <a:xfrm>
                <a:off x="1263794" y="5194376"/>
                <a:ext cx="1080000" cy="1080000"/>
              </a:xfrm>
              <a:prstGeom prst="roundRect">
                <a:avLst>
                  <a:gd name="adj" fmla="val 50000"/>
                </a:avLst>
              </a:prstGeom>
              <a:solidFill>
                <a:srgbClr val="FF8C07"/>
              </a:solidFill>
              <a:ln w="34925">
                <a:solidFill>
                  <a:schemeClr val="bg1"/>
                </a:solidFill>
              </a:ln>
              <a:effectLst>
                <a:outerShdw blurRad="63500" sx="102000" sy="102000" algn="ctr" rotWithShape="0">
                  <a:srgbClr val="FFA929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100">
                  <a:latin typeface="FZLanTingHeiS-R-GB" panose="02000500000000000000" pitchFamily="2" charset="-122"/>
                  <a:ea typeface="FZLanTingHeiS-R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1329329" y="5261572"/>
                <a:ext cx="967992" cy="1049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>
                    <a:solidFill>
                      <a:schemeClr val="bg1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  <a:cs typeface="Times New Roman" panose="02020603050405020304" pitchFamily="18" charset="0"/>
                  </a:rPr>
                  <a:t>5</a:t>
                </a:r>
                <a:endParaRPr lang="zh-CN" altLang="en-US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6793855" y="5296933"/>
              <a:ext cx="411711" cy="425726"/>
              <a:chOff x="1263794" y="5194376"/>
              <a:chExt cx="1080000" cy="1116764"/>
            </a:xfrm>
          </p:grpSpPr>
          <p:sp>
            <p:nvSpPr>
              <p:cNvPr id="113" name="圆角矩形 48"/>
              <p:cNvSpPr/>
              <p:nvPr/>
            </p:nvSpPr>
            <p:spPr>
              <a:xfrm>
                <a:off x="1263794" y="5194376"/>
                <a:ext cx="1080000" cy="1080000"/>
              </a:xfrm>
              <a:prstGeom prst="roundRect">
                <a:avLst>
                  <a:gd name="adj" fmla="val 50000"/>
                </a:avLst>
              </a:prstGeom>
              <a:solidFill>
                <a:srgbClr val="FF8C07"/>
              </a:solidFill>
              <a:ln w="34925">
                <a:solidFill>
                  <a:schemeClr val="bg1"/>
                </a:solidFill>
              </a:ln>
              <a:effectLst>
                <a:outerShdw blurRad="63500" sx="102000" sy="102000" algn="ctr" rotWithShape="0">
                  <a:srgbClr val="FFA929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100">
                  <a:latin typeface="FZLanTingHeiS-R-GB" panose="02000500000000000000" pitchFamily="2" charset="-122"/>
                  <a:ea typeface="FZLanTingHeiS-R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1364092" y="5261572"/>
                <a:ext cx="959582" cy="1049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>
                    <a:solidFill>
                      <a:schemeClr val="bg1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  <a:cs typeface="Times New Roman" panose="02020603050405020304" pitchFamily="18" charset="0"/>
                  </a:rPr>
                  <a:t>6</a:t>
                </a:r>
                <a:endParaRPr lang="zh-CN" altLang="en-US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7266007" y="5296933"/>
              <a:ext cx="411711" cy="425726"/>
              <a:chOff x="1263794" y="5194376"/>
              <a:chExt cx="1080000" cy="1116764"/>
            </a:xfrm>
          </p:grpSpPr>
          <p:sp>
            <p:nvSpPr>
              <p:cNvPr id="109" name="圆角矩形 48"/>
              <p:cNvSpPr/>
              <p:nvPr/>
            </p:nvSpPr>
            <p:spPr>
              <a:xfrm>
                <a:off x="1263794" y="5194376"/>
                <a:ext cx="1080000" cy="1080000"/>
              </a:xfrm>
              <a:prstGeom prst="roundRect">
                <a:avLst>
                  <a:gd name="adj" fmla="val 50000"/>
                </a:avLst>
              </a:prstGeom>
              <a:solidFill>
                <a:srgbClr val="FF8C07"/>
              </a:solidFill>
              <a:ln w="34925">
                <a:solidFill>
                  <a:schemeClr val="bg1"/>
                </a:solidFill>
              </a:ln>
              <a:effectLst>
                <a:outerShdw blurRad="63500" sx="102000" sy="102000" algn="ctr" rotWithShape="0">
                  <a:srgbClr val="FFA929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100">
                  <a:latin typeface="FZLanTingHeiS-R-GB" panose="02000500000000000000" pitchFamily="2" charset="-122"/>
                  <a:ea typeface="FZLanTingHeiS-R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" name="矩形 109"/>
              <p:cNvSpPr/>
              <p:nvPr/>
            </p:nvSpPr>
            <p:spPr>
              <a:xfrm>
                <a:off x="1364092" y="5261572"/>
                <a:ext cx="955374" cy="1049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>
                    <a:solidFill>
                      <a:schemeClr val="bg1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  <a:cs typeface="Times New Roman" panose="02020603050405020304" pitchFamily="18" charset="0"/>
                  </a:rPr>
                  <a:t>7</a:t>
                </a:r>
                <a:endParaRPr lang="zh-CN" altLang="en-US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2507210" y="5438558"/>
            <a:ext cx="891790" cy="425726"/>
            <a:chOff x="2507210" y="5296933"/>
            <a:chExt cx="891790" cy="425726"/>
          </a:xfrm>
        </p:grpSpPr>
        <p:grpSp>
          <p:nvGrpSpPr>
            <p:cNvPr id="90" name="组合 89"/>
            <p:cNvGrpSpPr/>
            <p:nvPr/>
          </p:nvGrpSpPr>
          <p:grpSpPr>
            <a:xfrm>
              <a:off x="2507210" y="5296933"/>
              <a:ext cx="411711" cy="411711"/>
              <a:chOff x="1263794" y="5194376"/>
              <a:chExt cx="1080000" cy="1080000"/>
            </a:xfrm>
          </p:grpSpPr>
          <p:sp>
            <p:nvSpPr>
              <p:cNvPr id="100" name="圆角矩形 48"/>
              <p:cNvSpPr/>
              <p:nvPr/>
            </p:nvSpPr>
            <p:spPr>
              <a:xfrm>
                <a:off x="1263794" y="5194376"/>
                <a:ext cx="1080000" cy="1080000"/>
              </a:xfrm>
              <a:prstGeom prst="roundRect">
                <a:avLst>
                  <a:gd name="adj" fmla="val 50000"/>
                </a:avLst>
              </a:prstGeom>
              <a:solidFill>
                <a:srgbClr val="FF8C07"/>
              </a:solidFill>
              <a:ln w="34925">
                <a:solidFill>
                  <a:schemeClr val="bg1"/>
                </a:solidFill>
              </a:ln>
              <a:effectLst>
                <a:outerShdw blurRad="63500" sx="102000" sy="102000" algn="ctr" rotWithShape="0">
                  <a:srgbClr val="FFA929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100">
                  <a:latin typeface="FZLanTingHeiS-R-GB" panose="02000500000000000000" pitchFamily="2" charset="-122"/>
                  <a:ea typeface="FZLanTingHeiS-R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1364092" y="5261572"/>
                <a:ext cx="672683" cy="8222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>
                    <a:solidFill>
                      <a:schemeClr val="bg1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en-US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2987289" y="5296933"/>
              <a:ext cx="411711" cy="425726"/>
              <a:chOff x="1263794" y="5194376"/>
              <a:chExt cx="1080000" cy="1116764"/>
            </a:xfrm>
          </p:grpSpPr>
          <p:sp>
            <p:nvSpPr>
              <p:cNvPr id="107" name="圆角矩形 51"/>
              <p:cNvSpPr/>
              <p:nvPr/>
            </p:nvSpPr>
            <p:spPr>
              <a:xfrm>
                <a:off x="1263794" y="5194376"/>
                <a:ext cx="1080000" cy="1080000"/>
              </a:xfrm>
              <a:prstGeom prst="roundRect">
                <a:avLst>
                  <a:gd name="adj" fmla="val 50000"/>
                </a:avLst>
              </a:prstGeom>
              <a:solidFill>
                <a:srgbClr val="FF8C07"/>
              </a:solidFill>
              <a:ln w="34925">
                <a:solidFill>
                  <a:schemeClr val="bg1"/>
                </a:solidFill>
              </a:ln>
              <a:effectLst>
                <a:outerShdw blurRad="63500" sx="102000" sy="102000" algn="ctr" rotWithShape="0">
                  <a:srgbClr val="FFA929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100">
                  <a:latin typeface="FZLanTingHeiS-R-GB" panose="02000500000000000000" pitchFamily="2" charset="-122"/>
                  <a:ea typeface="FZLanTingHeiS-R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" name="矩形 107"/>
              <p:cNvSpPr/>
              <p:nvPr/>
            </p:nvSpPr>
            <p:spPr>
              <a:xfrm>
                <a:off x="1329329" y="5261572"/>
                <a:ext cx="967992" cy="1049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>
                    <a:solidFill>
                      <a:schemeClr val="bg1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  <a:cs typeface="Times New Roman" panose="02020603050405020304" pitchFamily="18" charset="0"/>
                  </a:rPr>
                  <a:t>8</a:t>
                </a:r>
                <a:endParaRPr lang="zh-CN" altLang="en-US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22" name="组合 121"/>
          <p:cNvGrpSpPr/>
          <p:nvPr/>
        </p:nvGrpSpPr>
        <p:grpSpPr>
          <a:xfrm>
            <a:off x="1658229" y="5935073"/>
            <a:ext cx="9678718" cy="0"/>
            <a:chOff x="1658229" y="5724868"/>
            <a:chExt cx="9678718" cy="0"/>
          </a:xfrm>
        </p:grpSpPr>
        <p:cxnSp>
          <p:nvCxnSpPr>
            <p:cNvPr id="115" name="直接连接符 114"/>
            <p:cNvCxnSpPr/>
            <p:nvPr/>
          </p:nvCxnSpPr>
          <p:spPr>
            <a:xfrm flipH="1">
              <a:off x="1658229" y="5724868"/>
              <a:ext cx="254639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H="1">
              <a:off x="5235819" y="5724868"/>
              <a:ext cx="254639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H="1">
              <a:off x="8790549" y="5724868"/>
              <a:ext cx="254639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4176549" y="948651"/>
            <a:ext cx="3748248" cy="708279"/>
            <a:chOff x="3840221" y="948651"/>
            <a:chExt cx="3748248" cy="708279"/>
          </a:xfrm>
        </p:grpSpPr>
        <p:sp>
          <p:nvSpPr>
            <p:cNvPr id="29" name="圆角矩形 65"/>
            <p:cNvSpPr/>
            <p:nvPr/>
          </p:nvSpPr>
          <p:spPr>
            <a:xfrm>
              <a:off x="5350513" y="1064131"/>
              <a:ext cx="2237956" cy="541700"/>
            </a:xfrm>
            <a:prstGeom prst="roundRect">
              <a:avLst>
                <a:gd name="adj" fmla="val 50000"/>
              </a:avLst>
            </a:prstGeom>
            <a:solidFill>
              <a:srgbClr val="FF811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" name="TextBox 9"/>
            <p:cNvSpPr txBox="1">
              <a:spLocks noChangeArrowheads="1"/>
            </p:cNvSpPr>
            <p:nvPr/>
          </p:nvSpPr>
          <p:spPr bwMode="auto">
            <a:xfrm>
              <a:off x="5989840" y="948651"/>
              <a:ext cx="1325593" cy="635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02235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Times New Roman" panose="02020603050405020304"/>
                </a:rPr>
                <a:t>分一分。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/>
              </a:endParaRPr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3840221" y="1001337"/>
              <a:ext cx="2011033" cy="655593"/>
              <a:chOff x="4736376" y="539711"/>
              <a:chExt cx="2011033" cy="655593"/>
            </a:xfrm>
          </p:grpSpPr>
          <p:grpSp>
            <p:nvGrpSpPr>
              <p:cNvPr id="124" name="组合 123"/>
              <p:cNvGrpSpPr/>
              <p:nvPr/>
            </p:nvGrpSpPr>
            <p:grpSpPr>
              <a:xfrm>
                <a:off x="4793680" y="596320"/>
                <a:ext cx="1953729" cy="541700"/>
                <a:chOff x="5383757" y="1573561"/>
                <a:chExt cx="1953729" cy="541700"/>
              </a:xfrm>
            </p:grpSpPr>
            <p:sp>
              <p:nvSpPr>
                <p:cNvPr id="127" name="圆角矩形 65"/>
                <p:cNvSpPr/>
                <p:nvPr/>
              </p:nvSpPr>
              <p:spPr>
                <a:xfrm>
                  <a:off x="5383757" y="1573561"/>
                  <a:ext cx="1953729" cy="541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38100">
                  <a:solidFill>
                    <a:srgbClr val="EC6C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128" name="文本占位符 26"/>
                <p:cNvSpPr txBox="1"/>
                <p:nvPr/>
              </p:nvSpPr>
              <p:spPr>
                <a:xfrm>
                  <a:off x="6166962" y="1648584"/>
                  <a:ext cx="888327" cy="406950"/>
                </a:xfrm>
                <a:prstGeom prst="rect">
                  <a:avLst/>
                </a:prstGeom>
              </p:spPr>
              <p:txBody>
                <a:bodyPr/>
                <a:lstStyle>
                  <a:lvl1pPr marL="0" indent="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None/>
                    <a:defRPr sz="7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zh-CN" altLang="en-US" sz="2600">
                      <a:solidFill>
                        <a:srgbClr val="EC6A00"/>
                      </a:solidFill>
                      <a:latin typeface="方正兰亭大黑简体" panose="02000500000000000000" pitchFamily="2" charset="-122"/>
                      <a:ea typeface="方正兰亭大黑简体" panose="02000500000000000000" pitchFamily="2" charset="-122"/>
                    </a:rPr>
                    <a:t>练习</a:t>
                  </a:r>
                  <a:endPara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endParaRPr>
                </a:p>
              </p:txBody>
            </p:sp>
          </p:grpSp>
          <p:sp>
            <p:nvSpPr>
              <p:cNvPr id="125" name="流程图: 接点 124"/>
              <p:cNvSpPr/>
              <p:nvPr/>
            </p:nvSpPr>
            <p:spPr>
              <a:xfrm>
                <a:off x="4736376" y="539711"/>
                <a:ext cx="655593" cy="655593"/>
              </a:xfrm>
              <a:prstGeom prst="flowChartConnector">
                <a:avLst/>
              </a:prstGeom>
              <a:solidFill>
                <a:srgbClr val="EC6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26" name="图片 125"/>
              <p:cNvPicPr>
                <a:picLocks noChangeAspect="1"/>
              </p:cNvPicPr>
              <p:nvPr/>
            </p:nvPicPr>
            <p:blipFill>
              <a:blip r:embed="rId1" cstate="email">
                <a:biLevel thresh="25000"/>
              </a:blip>
              <a:stretch>
                <a:fillRect/>
              </a:stretch>
            </p:blipFill>
            <p:spPr>
              <a:xfrm>
                <a:off x="4863526" y="661615"/>
                <a:ext cx="422958" cy="398077"/>
              </a:xfrm>
              <a:prstGeom prst="rect">
                <a:avLst/>
              </a:prstGeom>
            </p:spPr>
          </p:pic>
        </p:grpSp>
      </p:grpSp>
      <p:cxnSp>
        <p:nvCxnSpPr>
          <p:cNvPr id="16" name="直线连接符 4"/>
          <p:cNvCxnSpPr/>
          <p:nvPr/>
        </p:nvCxnSpPr>
        <p:spPr>
          <a:xfrm>
            <a:off x="1880397" y="3459247"/>
            <a:ext cx="8319252" cy="0"/>
          </a:xfrm>
          <a:prstGeom prst="line">
            <a:avLst/>
          </a:prstGeom>
          <a:noFill/>
          <a:ln w="38100" cap="rnd">
            <a:solidFill>
              <a:srgbClr val="FF811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直线连接符 4"/>
          <p:cNvCxnSpPr/>
          <p:nvPr/>
        </p:nvCxnSpPr>
        <p:spPr>
          <a:xfrm flipH="1">
            <a:off x="3753340" y="2090658"/>
            <a:ext cx="0" cy="2737178"/>
          </a:xfrm>
          <a:prstGeom prst="line">
            <a:avLst/>
          </a:prstGeom>
          <a:noFill/>
          <a:ln w="38100" cap="rnd">
            <a:solidFill>
              <a:srgbClr val="FF811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3" name="直线连接符 4"/>
          <p:cNvCxnSpPr/>
          <p:nvPr/>
        </p:nvCxnSpPr>
        <p:spPr>
          <a:xfrm flipH="1">
            <a:off x="6109624" y="2090658"/>
            <a:ext cx="0" cy="2737178"/>
          </a:xfrm>
          <a:prstGeom prst="line">
            <a:avLst/>
          </a:prstGeom>
          <a:noFill/>
          <a:ln w="38100" cap="rnd">
            <a:solidFill>
              <a:srgbClr val="FF811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直线连接符 4"/>
          <p:cNvCxnSpPr/>
          <p:nvPr/>
        </p:nvCxnSpPr>
        <p:spPr>
          <a:xfrm flipH="1">
            <a:off x="8448649" y="2090658"/>
            <a:ext cx="0" cy="2737178"/>
          </a:xfrm>
          <a:prstGeom prst="line">
            <a:avLst/>
          </a:prstGeom>
          <a:noFill/>
          <a:ln w="38100" cap="rnd">
            <a:solidFill>
              <a:srgbClr val="FF811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45529" y="1249542"/>
            <a:ext cx="11256845" cy="655593"/>
            <a:chOff x="445529" y="1249542"/>
            <a:chExt cx="11256845" cy="1092607"/>
          </a:xfrm>
        </p:grpSpPr>
        <p:sp>
          <p:nvSpPr>
            <p:cNvPr id="22" name="圆角矩形 2"/>
            <p:cNvSpPr/>
            <p:nvPr/>
          </p:nvSpPr>
          <p:spPr>
            <a:xfrm>
              <a:off x="445529" y="1249542"/>
              <a:ext cx="11256845" cy="1092607"/>
            </a:xfrm>
            <a:prstGeom prst="roundRect">
              <a:avLst>
                <a:gd name="adj" fmla="val 13"/>
              </a:avLst>
            </a:prstGeom>
            <a:solidFill>
              <a:srgbClr val="F9BE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 </a:t>
              </a:r>
              <a:endParaRPr lang="zh-CN" altLang="en-US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459986" y="2337815"/>
              <a:ext cx="11232000" cy="0"/>
            </a:xfrm>
            <a:prstGeom prst="line">
              <a:avLst/>
            </a:prstGeom>
            <a:ln w="9525">
              <a:solidFill>
                <a:srgbClr val="EF6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3904064" y="1149457"/>
            <a:ext cx="4383871" cy="63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1022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/>
              </a:rPr>
              <a:t>分别画出下面直线的平行线。</a:t>
            </a:r>
            <a:endParaRPr lang="zh-CN" altLang="en-US" sz="2600" dirty="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Times New Roman" panose="02020603050405020304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916625" y="4721309"/>
            <a:ext cx="2448272" cy="0"/>
          </a:xfrm>
          <a:prstGeom prst="line">
            <a:avLst/>
          </a:prstGeom>
          <a:ln w="3175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6885447" y="3929221"/>
            <a:ext cx="2232248" cy="792088"/>
          </a:xfrm>
          <a:prstGeom prst="line">
            <a:avLst/>
          </a:prstGeom>
          <a:ln w="3175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/>
          <p:nvPr/>
        </p:nvGrpSpPr>
        <p:grpSpPr>
          <a:xfrm>
            <a:off x="2916625" y="2748121"/>
            <a:ext cx="6201070" cy="792088"/>
            <a:chOff x="2635177" y="2470237"/>
            <a:chExt cx="6201070" cy="792088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2635177" y="3262325"/>
              <a:ext cx="2448272" cy="0"/>
            </a:xfrm>
            <a:prstGeom prst="line">
              <a:avLst/>
            </a:prstGeom>
            <a:ln w="31750">
              <a:solidFill>
                <a:srgbClr val="007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6603999" y="2470237"/>
              <a:ext cx="2232248" cy="792088"/>
            </a:xfrm>
            <a:prstGeom prst="line">
              <a:avLst/>
            </a:prstGeom>
            <a:ln w="31750">
              <a:solidFill>
                <a:srgbClr val="007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/>
          <p:cNvGrpSpPr/>
          <p:nvPr/>
        </p:nvGrpSpPr>
        <p:grpSpPr>
          <a:xfrm>
            <a:off x="418973" y="1191633"/>
            <a:ext cx="2011033" cy="655593"/>
            <a:chOff x="4736376" y="539711"/>
            <a:chExt cx="2011033" cy="655593"/>
          </a:xfrm>
        </p:grpSpPr>
        <p:grpSp>
          <p:nvGrpSpPr>
            <p:cNvPr id="64" name="组合 63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67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8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65" name="流程图: 接点 64"/>
            <p:cNvSpPr/>
            <p:nvPr/>
          </p:nvSpPr>
          <p:spPr>
            <a:xfrm>
              <a:off x="4736376" y="539711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19401" y="2644672"/>
            <a:ext cx="2556000" cy="1016205"/>
            <a:chOff x="917672" y="3952766"/>
            <a:chExt cx="2556000" cy="1016205"/>
          </a:xfrm>
        </p:grpSpPr>
        <p:sp>
          <p:nvSpPr>
            <p:cNvPr id="49" name="圆角矩形 8"/>
            <p:cNvSpPr/>
            <p:nvPr/>
          </p:nvSpPr>
          <p:spPr>
            <a:xfrm>
              <a:off x="917672" y="3952766"/>
              <a:ext cx="2556000" cy="95255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507770" y="4075022"/>
              <a:ext cx="1375804" cy="6318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00" kern="0">
                  <a:latin typeface="Times New Roman" panose="02020603050405020304" pitchFamily="18" charset="0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平   移</a:t>
              </a:r>
              <a:endParaRPr lang="zh-CN" altLang="en-US" sz="2600" kern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2057" y="4337131"/>
              <a:ext cx="600867" cy="631840"/>
            </a:xfrm>
            <a:prstGeom prst="rect">
              <a:avLst/>
            </a:prstGeom>
          </p:spPr>
        </p:pic>
      </p:grpSp>
      <p:sp>
        <p:nvSpPr>
          <p:cNvPr id="3" name="圆角矩形 2"/>
          <p:cNvSpPr/>
          <p:nvPr/>
        </p:nvSpPr>
        <p:spPr>
          <a:xfrm>
            <a:off x="2222053" y="1063674"/>
            <a:ext cx="7747895" cy="662516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27542" y="1148484"/>
            <a:ext cx="5336916" cy="492443"/>
          </a:xfrm>
          <a:prstGeom prst="rect">
            <a:avLst/>
          </a:prstGeom>
          <a:effectLst>
            <a:glow rad="520700">
              <a:srgbClr val="FFC000">
                <a:lumMod val="60000"/>
                <a:lumOff val="40000"/>
                <a:alpha val="40000"/>
              </a:srgbClr>
            </a:glo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兰亭黑简体" panose="02000500000000000000" pitchFamily="2" charset="-122"/>
                <a:ea typeface="方正兰亭黑简体" panose="02000500000000000000" pitchFamily="2" charset="-122"/>
                <a:cs typeface="宋体" panose="02010600030101010101" pitchFamily="2" charset="-122"/>
              </a:rPr>
              <a:t>通过本节课的学习，你学到了什么？</a:t>
            </a:r>
            <a:endParaRPr kumimoji="0" lang="zh-CN" altLang="en-US" sz="2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5438889" y="3159708"/>
            <a:ext cx="1264430" cy="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4207133" y="4150787"/>
            <a:ext cx="3679566" cy="1184126"/>
            <a:chOff x="6866303" y="2112765"/>
            <a:chExt cx="3573005" cy="1415811"/>
          </a:xfrm>
        </p:grpSpPr>
        <p:sp>
          <p:nvSpPr>
            <p:cNvPr id="63" name="圆角矩形 26"/>
            <p:cNvSpPr/>
            <p:nvPr/>
          </p:nvSpPr>
          <p:spPr>
            <a:xfrm>
              <a:off x="6866303" y="2112765"/>
              <a:ext cx="3573005" cy="1415811"/>
            </a:xfrm>
            <a:prstGeom prst="roundRect">
              <a:avLst>
                <a:gd name="adj" fmla="val 20383"/>
              </a:avLst>
            </a:prstGeom>
            <a:solidFill>
              <a:schemeClr val="bg1"/>
            </a:solidFill>
            <a:ln w="28575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7202861" y="2339109"/>
              <a:ext cx="2986128" cy="993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/>
              <a:r>
                <a:rPr lang="zh-CN" altLang="en-US" sz="2400" dirty="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同一平面内，不相交的两条直线互相平行。</a:t>
              </a:r>
              <a:endPara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5412870" y="2431644"/>
            <a:ext cx="1722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(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 a</a:t>
            </a:r>
            <a:r>
              <a:rPr lang="zh-CN" altLang="zh-CN" sz="2800">
                <a:latin typeface="黑体" panose="02010609060101010101" charset="-122"/>
                <a:ea typeface="黑体" panose="02010609060101010101" charset="-122"/>
              </a:rPr>
              <a:t>∥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b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)</a:t>
            </a:r>
            <a:endParaRPr lang="zh-CN" altLang="en-US" sz="280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817619" y="2644672"/>
            <a:ext cx="2554980" cy="952552"/>
            <a:chOff x="6505132" y="3741915"/>
            <a:chExt cx="2554980" cy="952552"/>
          </a:xfrm>
        </p:grpSpPr>
        <p:sp>
          <p:nvSpPr>
            <p:cNvPr id="21" name="圆角矩形 8"/>
            <p:cNvSpPr/>
            <p:nvPr/>
          </p:nvSpPr>
          <p:spPr>
            <a:xfrm>
              <a:off x="6505132" y="3741915"/>
              <a:ext cx="2554980" cy="95255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011920" y="3864171"/>
              <a:ext cx="1541405" cy="6318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00" kern="0">
                  <a:latin typeface="Times New Roman" panose="02020603050405020304" pitchFamily="18" charset="0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平   行</a:t>
              </a:r>
              <a:endParaRPr lang="zh-CN" altLang="en-US" sz="2600" kern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571145" y="4218943"/>
              <a:ext cx="745281" cy="437969"/>
            </a:xfrm>
            <a:prstGeom prst="rect">
              <a:avLst/>
            </a:prstGeom>
          </p:spPr>
        </p:pic>
      </p:grpSp>
      <p:cxnSp>
        <p:nvCxnSpPr>
          <p:cNvPr id="27" name="直接箭头连接符 26"/>
          <p:cNvCxnSpPr/>
          <p:nvPr/>
        </p:nvCxnSpPr>
        <p:spPr>
          <a:xfrm flipH="1">
            <a:off x="7163578" y="3710091"/>
            <a:ext cx="1037084" cy="346044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>
            <a:alphaModFix amt="17000"/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6850"/>
          <a:stretch>
            <a:fillRect/>
          </a:stretch>
        </p:blipFill>
        <p:spPr>
          <a:xfrm>
            <a:off x="8866467" y="4072652"/>
            <a:ext cx="2808000" cy="220857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4229098" y="1218272"/>
            <a:ext cx="3733802" cy="574234"/>
            <a:chOff x="4086223" y="870949"/>
            <a:chExt cx="3733802" cy="574234"/>
          </a:xfrm>
        </p:grpSpPr>
        <p:sp>
          <p:nvSpPr>
            <p:cNvPr id="3" name="圆角矩形 2"/>
            <p:cNvSpPr/>
            <p:nvPr/>
          </p:nvSpPr>
          <p:spPr>
            <a:xfrm>
              <a:off x="4086223" y="870949"/>
              <a:ext cx="3733802" cy="574234"/>
            </a:xfrm>
            <a:prstGeom prst="roundRect">
              <a:avLst>
                <a:gd name="adj" fmla="val 50000"/>
              </a:avLst>
            </a:prstGeom>
            <a:solidFill>
              <a:srgbClr val="FE594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Comic Sans MS" panose="030F0702030302020204" pitchFamily="66" charset="0"/>
                </a:rPr>
                <a:t> </a:t>
              </a:r>
              <a:endParaRPr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6" name="矩形 30"/>
            <p:cNvSpPr>
              <a:spLocks noChangeArrowheads="1"/>
            </p:cNvSpPr>
            <p:nvPr/>
          </p:nvSpPr>
          <p:spPr bwMode="auto">
            <a:xfrm>
              <a:off x="4257721" y="922354"/>
              <a:ext cx="3406592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algn="ctr"/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+mn-ea"/>
                </a:rPr>
                <a:t>从牧童成长为数学家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0084" y="1873622"/>
            <a:ext cx="88865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indent="0">
              <a:lnSpc>
                <a:spcPct val="150000"/>
              </a:lnSpc>
              <a:spcBef>
                <a:spcPct val="50000"/>
              </a:spcBef>
              <a:defRPr sz="2000" kern="10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        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斯太纳是瑞士的大数学家，是世界数学史上具有传奇色彩的一个人物，他</a:t>
            </a:r>
            <a:r>
              <a:rPr lang="en-US" altLang="zh-CN" sz="2400" dirty="0">
                <a:solidFill>
                  <a:schemeClr val="tx1"/>
                </a:solidFill>
                <a:ea typeface="方正兰亭黑简体" panose="02000500000000000000" pitchFamily="2" charset="-122"/>
              </a:rPr>
              <a:t> </a:t>
            </a:r>
            <a:r>
              <a:rPr lang="zh-CN" altLang="zh-CN" sz="2400" dirty="0">
                <a:solidFill>
                  <a:schemeClr val="tx1"/>
                </a:solidFill>
                <a:ea typeface="方正兰亭黑简体" panose="02000500000000000000" pitchFamily="2" charset="-122"/>
              </a:rPr>
              <a:t>14</a:t>
            </a:r>
            <a:r>
              <a:rPr lang="en-US" altLang="zh-CN" sz="2400" dirty="0">
                <a:solidFill>
                  <a:schemeClr val="tx1"/>
                </a:solidFill>
                <a:ea typeface="方正兰亭黑简体" panose="02000500000000000000" pitchFamily="2" charset="-122"/>
              </a:rPr>
              <a:t> 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岁时还一字不识，后来经过长期的勤奋研究，他出版了</a:t>
            </a:r>
            <a:r>
              <a:rPr lang="zh-CN" altLang="zh-CN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《几何图形相互关系的系统发展》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和</a:t>
            </a:r>
            <a:r>
              <a:rPr lang="zh-CN" altLang="zh-CN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《用直尺和一个固定圆完成的几何作图》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两本书</a:t>
            </a: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endParaRPr lang="en-US" altLang="zh-CN" sz="24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80083" y="4081561"/>
            <a:ext cx="8964117" cy="11473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indent="0">
              <a:lnSpc>
                <a:spcPct val="150000"/>
              </a:lnSpc>
              <a:spcBef>
                <a:spcPct val="50000"/>
              </a:spcBef>
              <a:defRPr sz="2000" kern="10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2400" dirty="0"/>
              <a:t>       </a:t>
            </a:r>
            <a:r>
              <a:rPr lang="zh-CN" altLang="zh-CN" sz="2400" dirty="0">
                <a:solidFill>
                  <a:schemeClr val="tx1"/>
                </a:solidFill>
              </a:rPr>
              <a:t>1834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年，他被选为柏林科学院院士；同年又被聘为柏林大学教授</a:t>
            </a: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后人把他评为“</a:t>
            </a:r>
            <a:r>
              <a:rPr lang="zh-CN" altLang="zh-CN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自欧几里得以来最伟大的几何学家</a:t>
            </a:r>
            <a:r>
              <a:rPr lang="zh-CN" altLang="zh-CN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endParaRPr lang="zh-CN" altLang="en-US" sz="24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对话气泡: 椭圆形 8"/>
          <p:cNvSpPr/>
          <p:nvPr/>
        </p:nvSpPr>
        <p:spPr>
          <a:xfrm>
            <a:off x="1697462" y="1390136"/>
            <a:ext cx="4355446" cy="2088292"/>
          </a:xfrm>
          <a:prstGeom prst="wedgeEllipseCallout">
            <a:avLst>
              <a:gd name="adj1" fmla="val 48023"/>
              <a:gd name="adj2" fmla="val 55435"/>
            </a:avLst>
          </a:prstGeom>
          <a:solidFill>
            <a:srgbClr val="FFF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624072" y="2118811"/>
            <a:ext cx="445990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教材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P21</a:t>
            </a:r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第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题</a:t>
            </a:r>
            <a:endParaRPr lang="zh-CN" altLang="en-US" sz="35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96000" y="2971092"/>
            <a:ext cx="4740664" cy="316510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451307" y="2171500"/>
            <a:ext cx="7778543" cy="1147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SzPts val="1200"/>
            </a:pPr>
            <a:r>
              <a: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结合实际中的平移现象与线段在方格纸上的平移运动，认识平行线的特征。</a:t>
            </a:r>
            <a:endParaRPr lang="zh-CN" altLang="en-US" sz="2400" kern="0" dirty="0">
              <a:solidFill>
                <a:srgbClr val="00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991367" y="4321414"/>
            <a:ext cx="4745706" cy="936433"/>
            <a:chOff x="4217670" y="4321414"/>
            <a:chExt cx="4745706" cy="936433"/>
          </a:xfrm>
        </p:grpSpPr>
        <p:grpSp>
          <p:nvGrpSpPr>
            <p:cNvPr id="48" name="组合 47"/>
            <p:cNvGrpSpPr/>
            <p:nvPr/>
          </p:nvGrpSpPr>
          <p:grpSpPr>
            <a:xfrm>
              <a:off x="4217670" y="4321414"/>
              <a:ext cx="4745706" cy="936433"/>
              <a:chOff x="5007753" y="4321414"/>
              <a:chExt cx="4176548" cy="936433"/>
            </a:xfrm>
          </p:grpSpPr>
          <p:sp>
            <p:nvSpPr>
              <p:cNvPr id="49" name="矩形: 圆角 24"/>
              <p:cNvSpPr/>
              <p:nvPr/>
            </p:nvSpPr>
            <p:spPr>
              <a:xfrm>
                <a:off x="5007753" y="4321414"/>
                <a:ext cx="3885551" cy="936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283E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0" name="图片 49" descr="卡通人物&#10;&#10;中度可信度描述已自动生成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18520436">
                <a:off x="8730173" y="4578894"/>
                <a:ext cx="438250" cy="470007"/>
              </a:xfrm>
              <a:prstGeom prst="rect">
                <a:avLst/>
              </a:prstGeom>
            </p:spPr>
          </p:pic>
        </p:grpSp>
        <p:sp>
          <p:nvSpPr>
            <p:cNvPr id="8" name="矩形 7"/>
            <p:cNvSpPr/>
            <p:nvPr/>
          </p:nvSpPr>
          <p:spPr>
            <a:xfrm>
              <a:off x="4423183" y="4583065"/>
              <a:ext cx="40082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kern="100">
                  <a:effectLst/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准备好了吗？一起去探索吧！</a:t>
              </a:r>
              <a:endParaRPr lang="zh-CN" altLang="zh-CN" sz="2400" kern="100">
                <a:effectLst/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4447785" y="956119"/>
            <a:ext cx="3336474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000" spc="6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rPr>
              <a:t>平移与平行</a:t>
            </a:r>
            <a:endParaRPr lang="zh-CN" altLang="en-US" sz="3000" spc="600">
              <a:solidFill>
                <a:schemeClr val="bg1"/>
              </a:solidFill>
              <a:latin typeface="FZLanTingHeiS-EB-GB" panose="02000500000000000000" pitchFamily="2" charset="-122"/>
              <a:ea typeface="FZLanTingHeiS-EB-GB" panose="02000500000000000000" pitchFamily="2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984998" y="4100557"/>
            <a:ext cx="1830078" cy="223867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451308" y="3268299"/>
            <a:ext cx="5463967" cy="593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SzPts val="1200"/>
            </a:pPr>
            <a:r>
              <a: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会用方格纸或三角尺画出一组平行线。</a:t>
            </a:r>
            <a:endParaRPr lang="zh-CN" altLang="en-US" sz="2400" kern="0" dirty="0">
              <a:solidFill>
                <a:srgbClr val="00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圆角矩形 32"/>
          <p:cNvSpPr/>
          <p:nvPr/>
        </p:nvSpPr>
        <p:spPr>
          <a:xfrm>
            <a:off x="2004354" y="3374372"/>
            <a:ext cx="446954" cy="446954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 w="34925">
            <a:solidFill>
              <a:schemeClr val="bg1"/>
            </a:solidFill>
          </a:ln>
          <a:effectLst>
            <a:outerShdw blurRad="63500" sx="102000" sy="102000" algn="ctr" rotWithShape="0">
              <a:srgbClr val="99E7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2</a:t>
            </a:r>
            <a:endParaRPr lang="zh-CN" altLang="en-US" sz="2400" b="1">
              <a:solidFill>
                <a:schemeClr val="bg1"/>
              </a:solidFill>
              <a:latin typeface="Comic Sans MS" panose="030F0702030302020204" pitchFamily="66" charset="0"/>
              <a:ea typeface="方正兰亭大黑简体" panose="020005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1" name="直线连接符 7"/>
          <p:cNvCxnSpPr/>
          <p:nvPr/>
        </p:nvCxnSpPr>
        <p:spPr>
          <a:xfrm flipV="1">
            <a:off x="2422929" y="3268299"/>
            <a:ext cx="2846091" cy="1289"/>
          </a:xfrm>
          <a:prstGeom prst="line">
            <a:avLst/>
          </a:prstGeom>
          <a:ln w="50800" cap="rnd">
            <a:solidFill>
              <a:srgbClr val="FE4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5643348" y="2844245"/>
            <a:ext cx="945347" cy="517758"/>
            <a:chOff x="7461774" y="1808808"/>
            <a:chExt cx="945347" cy="517758"/>
          </a:xfrm>
        </p:grpSpPr>
        <p:sp>
          <p:nvSpPr>
            <p:cNvPr id="45" name="圆角矩形 32"/>
            <p:cNvSpPr/>
            <p:nvPr/>
          </p:nvSpPr>
          <p:spPr>
            <a:xfrm>
              <a:off x="7461774" y="1808808"/>
              <a:ext cx="945347" cy="517758"/>
            </a:xfrm>
            <a:prstGeom prst="roundRect">
              <a:avLst>
                <a:gd name="adj" fmla="val 50000"/>
              </a:avLst>
            </a:prstGeom>
            <a:solidFill>
              <a:srgbClr val="FE594F"/>
            </a:solidFill>
            <a:ln w="34925" cap="rnd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rgbClr val="E635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latin typeface="Comic Sans MS" panose="030F0702030302020204" pitchFamily="66" charset="0"/>
                <a:ea typeface="黑体" panose="02010609060101010101" charset="-122"/>
              </a:endParaRPr>
            </a:p>
          </p:txBody>
        </p:sp>
        <p:sp>
          <p:nvSpPr>
            <p:cNvPr id="46" name="文本占位符 26"/>
            <p:cNvSpPr txBox="1"/>
            <p:nvPr/>
          </p:nvSpPr>
          <p:spPr>
            <a:xfrm>
              <a:off x="7540323" y="1880598"/>
              <a:ext cx="805029" cy="340623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重点</a:t>
              </a:r>
              <a:endParaRPr lang="zh-CN" altLang="en-US" sz="24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58617" y="1108507"/>
            <a:ext cx="1946514" cy="518598"/>
            <a:chOff x="604140" y="561108"/>
            <a:chExt cx="2466088" cy="657025"/>
          </a:xfrm>
        </p:grpSpPr>
        <p:grpSp>
          <p:nvGrpSpPr>
            <p:cNvPr id="59" name="组合 58"/>
            <p:cNvGrpSpPr/>
            <p:nvPr/>
          </p:nvGrpSpPr>
          <p:grpSpPr>
            <a:xfrm>
              <a:off x="673266" y="623450"/>
              <a:ext cx="2396962" cy="541700"/>
              <a:chOff x="5383757" y="1573561"/>
              <a:chExt cx="2396962" cy="541700"/>
            </a:xfrm>
          </p:grpSpPr>
          <p:sp>
            <p:nvSpPr>
              <p:cNvPr id="61" name="圆角矩形 65"/>
              <p:cNvSpPr/>
              <p:nvPr/>
            </p:nvSpPr>
            <p:spPr>
              <a:xfrm>
                <a:off x="5383757" y="1573561"/>
                <a:ext cx="2396962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2" name="文本占位符 26"/>
              <p:cNvSpPr txBox="1"/>
              <p:nvPr/>
            </p:nvSpPr>
            <p:spPr>
              <a:xfrm>
                <a:off x="6040782" y="1638289"/>
                <a:ext cx="154508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rgbClr val="3A72FF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</a:rPr>
                  <a:t>学习目标</a:t>
                </a:r>
                <a:endParaRPr lang="zh-CN" altLang="en-US" sz="2000" dirty="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endParaRPr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04140" y="561108"/>
              <a:ext cx="657025" cy="657025"/>
            </a:xfrm>
            <a:prstGeom prst="rect">
              <a:avLst/>
            </a:prstGeom>
          </p:spPr>
        </p:pic>
      </p:grpSp>
      <p:sp>
        <p:nvSpPr>
          <p:cNvPr id="12" name="圆角矩形 32"/>
          <p:cNvSpPr/>
          <p:nvPr/>
        </p:nvSpPr>
        <p:spPr>
          <a:xfrm>
            <a:off x="2004354" y="2310680"/>
            <a:ext cx="446954" cy="446954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 w="34925">
            <a:solidFill>
              <a:schemeClr val="bg1"/>
            </a:solidFill>
          </a:ln>
          <a:effectLst>
            <a:outerShdw blurRad="63500" sx="102000" sy="102000" algn="ctr" rotWithShape="0">
              <a:srgbClr val="99E7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1</a:t>
            </a:r>
            <a:endParaRPr lang="zh-CN" altLang="en-US" sz="2400" b="1">
              <a:solidFill>
                <a:schemeClr val="bg1"/>
              </a:solidFill>
              <a:latin typeface="Comic Sans MS" panose="030F0702030302020204" pitchFamily="66" charset="0"/>
              <a:ea typeface="方正兰亭大黑简体" panose="020005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1701285" y="3355729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矩形: 圆角 12"/>
          <p:cNvSpPr/>
          <p:nvPr/>
        </p:nvSpPr>
        <p:spPr>
          <a:xfrm>
            <a:off x="356990" y="4560595"/>
            <a:ext cx="11459127" cy="2020693"/>
          </a:xfrm>
          <a:prstGeom prst="roundRect">
            <a:avLst>
              <a:gd name="adj" fmla="val 16980"/>
            </a:avLst>
          </a:prstGeom>
          <a:solidFill>
            <a:schemeClr val="bg1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12"/>
          <p:cNvSpPr/>
          <p:nvPr/>
        </p:nvSpPr>
        <p:spPr>
          <a:xfrm>
            <a:off x="4270313" y="1883583"/>
            <a:ext cx="3639978" cy="2428302"/>
          </a:xfrm>
          <a:prstGeom prst="roundRect">
            <a:avLst>
              <a:gd name="adj" fmla="val 12624"/>
            </a:avLst>
          </a:prstGeom>
          <a:solidFill>
            <a:schemeClr val="bg1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: 圆角 35"/>
          <p:cNvSpPr/>
          <p:nvPr/>
        </p:nvSpPr>
        <p:spPr>
          <a:xfrm>
            <a:off x="4291996" y="2871052"/>
            <a:ext cx="3610800" cy="1425843"/>
          </a:xfrm>
          <a:prstGeom prst="roundRect">
            <a:avLst>
              <a:gd name="adj" fmla="val 17409"/>
            </a:avLst>
          </a:prstGeom>
          <a:solidFill>
            <a:srgbClr val="7AB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: 圆角 12"/>
          <p:cNvSpPr/>
          <p:nvPr/>
        </p:nvSpPr>
        <p:spPr>
          <a:xfrm>
            <a:off x="364487" y="1883583"/>
            <a:ext cx="3639978" cy="2428302"/>
          </a:xfrm>
          <a:prstGeom prst="roundRect">
            <a:avLst>
              <a:gd name="adj" fmla="val 12624"/>
            </a:avLst>
          </a:prstGeom>
          <a:solidFill>
            <a:schemeClr val="bg1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12"/>
          <p:cNvSpPr/>
          <p:nvPr/>
        </p:nvSpPr>
        <p:spPr>
          <a:xfrm>
            <a:off x="8176139" y="1883583"/>
            <a:ext cx="3639978" cy="2428302"/>
          </a:xfrm>
          <a:prstGeom prst="roundRect">
            <a:avLst>
              <a:gd name="adj" fmla="val 12624"/>
            </a:avLst>
          </a:prstGeom>
          <a:solidFill>
            <a:schemeClr val="bg1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"/>
          <p:cNvSpPr/>
          <p:nvPr/>
        </p:nvSpPr>
        <p:spPr>
          <a:xfrm>
            <a:off x="2282485" y="962361"/>
            <a:ext cx="7653682" cy="662516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2282485" y="1024033"/>
            <a:ext cx="1890560" cy="518598"/>
            <a:chOff x="4926910" y="535950"/>
            <a:chExt cx="2395201" cy="657025"/>
          </a:xfrm>
        </p:grpSpPr>
        <p:grpSp>
          <p:nvGrpSpPr>
            <p:cNvPr id="13" name="组合 12"/>
            <p:cNvGrpSpPr/>
            <p:nvPr/>
          </p:nvGrpSpPr>
          <p:grpSpPr>
            <a:xfrm>
              <a:off x="4985646" y="596320"/>
              <a:ext cx="2336465" cy="541700"/>
              <a:chOff x="5383757" y="1573561"/>
              <a:chExt cx="2336465" cy="541700"/>
            </a:xfrm>
          </p:grpSpPr>
          <p:sp>
            <p:nvSpPr>
              <p:cNvPr id="16" name="圆角矩形 65"/>
              <p:cNvSpPr/>
              <p:nvPr/>
            </p:nvSpPr>
            <p:spPr>
              <a:xfrm>
                <a:off x="5383757" y="1573561"/>
                <a:ext cx="2336465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" name="文本占位符 26"/>
              <p:cNvSpPr txBox="1"/>
              <p:nvPr/>
            </p:nvSpPr>
            <p:spPr>
              <a:xfrm>
                <a:off x="6040782" y="1638289"/>
                <a:ext cx="1545088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复习导入</a:t>
                </a:r>
                <a:endParaRPr lang="zh-CN" altLang="en-US" sz="200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>
              <a:off x="4926910" y="535950"/>
              <a:ext cx="657025" cy="657025"/>
            </a:xfrm>
            <a:prstGeom prst="rect">
              <a:avLst/>
            </a:prstGeom>
          </p:spPr>
        </p:pic>
      </p:grpSp>
      <p:sp>
        <p:nvSpPr>
          <p:cNvPr id="24" name="文本框 23"/>
          <p:cNvSpPr txBox="1"/>
          <p:nvPr/>
        </p:nvSpPr>
        <p:spPr>
          <a:xfrm>
            <a:off x="4213601" y="1044142"/>
            <a:ext cx="54017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这三组直线哪些相交？哪些不相交？</a:t>
            </a:r>
            <a:endParaRPr lang="zh-CN" altLang="en-US" sz="260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16302" y="8722957"/>
            <a:ext cx="4135030" cy="1283875"/>
            <a:chOff x="1545906" y="1168921"/>
            <a:chExt cx="4135030" cy="1283875"/>
          </a:xfrm>
        </p:grpSpPr>
        <p:sp>
          <p:nvSpPr>
            <p:cNvPr id="9" name="圆角矩形 57"/>
            <p:cNvSpPr/>
            <p:nvPr/>
          </p:nvSpPr>
          <p:spPr>
            <a:xfrm>
              <a:off x="1545906" y="1168921"/>
              <a:ext cx="4135030" cy="1283875"/>
            </a:xfrm>
            <a:prstGeom prst="roundRect">
              <a:avLst>
                <a:gd name="adj" fmla="val 24078"/>
              </a:avLst>
            </a:prstGeom>
            <a:solidFill>
              <a:schemeClr val="bg1"/>
            </a:solidFill>
            <a:ln w="38100">
              <a:solidFill>
                <a:srgbClr val="3A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文本占位符 26"/>
            <p:cNvSpPr txBox="1"/>
            <p:nvPr/>
          </p:nvSpPr>
          <p:spPr>
            <a:xfrm>
              <a:off x="1795042" y="1301561"/>
              <a:ext cx="3636759" cy="10185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连绵起伏的群山，它们的轮廓是一条条曲线，很美，很温柔。 </a:t>
              </a:r>
              <a:endParaRPr lang="zh-CN" altLang="en-US" sz="88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470648" y="8722957"/>
            <a:ext cx="4135030" cy="1283875"/>
            <a:chOff x="1545906" y="1168921"/>
            <a:chExt cx="4135030" cy="1283875"/>
          </a:xfrm>
        </p:grpSpPr>
        <p:sp>
          <p:nvSpPr>
            <p:cNvPr id="15" name="圆角矩形 57"/>
            <p:cNvSpPr/>
            <p:nvPr/>
          </p:nvSpPr>
          <p:spPr>
            <a:xfrm>
              <a:off x="1545906" y="1168921"/>
              <a:ext cx="4135030" cy="1283875"/>
            </a:xfrm>
            <a:prstGeom prst="roundRect">
              <a:avLst>
                <a:gd name="adj" fmla="val 24078"/>
              </a:avLst>
            </a:prstGeom>
            <a:solidFill>
              <a:schemeClr val="bg1"/>
            </a:solidFill>
            <a:ln w="38100">
              <a:solidFill>
                <a:srgbClr val="3A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文本占位符 26"/>
            <p:cNvSpPr txBox="1"/>
            <p:nvPr/>
          </p:nvSpPr>
          <p:spPr>
            <a:xfrm>
              <a:off x="1812106" y="1301561"/>
              <a:ext cx="3602631" cy="1018595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乡间的小路，长长的，远远望去，就像一条线一样</a:t>
              </a:r>
              <a:r>
                <a:rPr lang="en-US" altLang="zh-CN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……</a:t>
              </a:r>
              <a:endParaRPr lang="zh-CN" altLang="en-US" sz="88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1217004" y="1908435"/>
            <a:ext cx="1811009" cy="2373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0"/>
          <p:cNvPicPr preferRelativeResize="0">
            <a:picLocks noChangeArrowheads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4286871" y="1460385"/>
            <a:ext cx="3610800" cy="268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直接连接符 18"/>
          <p:cNvCxnSpPr/>
          <p:nvPr/>
        </p:nvCxnSpPr>
        <p:spPr>
          <a:xfrm>
            <a:off x="4362138" y="3244530"/>
            <a:ext cx="1138259" cy="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354643" y="3460554"/>
            <a:ext cx="1319134" cy="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9"/>
          <p:cNvPicPr>
            <a:picLocks noChangeAspect="1" noChangeArrowheads="1"/>
          </p:cNvPicPr>
          <p:nvPr/>
        </p:nvPicPr>
        <p:blipFill>
          <a:blip r:embed="rId26" cstate="email"/>
          <a:stretch>
            <a:fillRect/>
          </a:stretch>
        </p:blipFill>
        <p:spPr bwMode="auto">
          <a:xfrm>
            <a:off x="8607801" y="2546450"/>
            <a:ext cx="2807990" cy="111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直接连接符 22"/>
          <p:cNvCxnSpPr/>
          <p:nvPr/>
        </p:nvCxnSpPr>
        <p:spPr>
          <a:xfrm flipV="1">
            <a:off x="2032911" y="2428402"/>
            <a:ext cx="71755" cy="93599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 flipV="1">
            <a:off x="2176421" y="2427767"/>
            <a:ext cx="72390" cy="936625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0323683" y="3661364"/>
            <a:ext cx="1088873" cy="237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11412556" y="2645911"/>
            <a:ext cx="1" cy="1015453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43"/>
          <p:cNvSpPr txBox="1">
            <a:spLocks noChangeArrowheads="1"/>
          </p:cNvSpPr>
          <p:nvPr/>
        </p:nvSpPr>
        <p:spPr bwMode="auto">
          <a:xfrm>
            <a:off x="1481780" y="6016720"/>
            <a:ext cx="12334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相交</a:t>
            </a:r>
            <a:endParaRPr lang="zh-CN" altLang="en-US" sz="24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30" name="Text Box 43"/>
          <p:cNvSpPr txBox="1">
            <a:spLocks noChangeArrowheads="1"/>
          </p:cNvSpPr>
          <p:nvPr/>
        </p:nvSpPr>
        <p:spPr bwMode="auto">
          <a:xfrm>
            <a:off x="5145644" y="5995464"/>
            <a:ext cx="1873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不相交</a:t>
            </a:r>
            <a:endParaRPr lang="zh-CN" altLang="en-US" sz="24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31" name="Text Box 43"/>
          <p:cNvSpPr txBox="1">
            <a:spLocks noChangeArrowheads="1"/>
          </p:cNvSpPr>
          <p:nvPr/>
        </p:nvSpPr>
        <p:spPr bwMode="auto">
          <a:xfrm>
            <a:off x="9553681" y="5995464"/>
            <a:ext cx="12334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垂直</a:t>
            </a:r>
            <a:endParaRPr lang="zh-CN" altLang="en-US" sz="24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54" name="矩形: 圆角 53"/>
          <p:cNvSpPr/>
          <p:nvPr/>
        </p:nvSpPr>
        <p:spPr>
          <a:xfrm>
            <a:off x="4289687" y="3995684"/>
            <a:ext cx="3610800" cy="59473"/>
          </a:xfrm>
          <a:prstGeom prst="roundRect">
            <a:avLst>
              <a:gd name="adj" fmla="val 0"/>
            </a:avLst>
          </a:prstGeom>
          <a:solidFill>
            <a:srgbClr val="7AB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69 -0.00185 L -0.00846 0.37315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" y="1875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07 -2.22222E-06 L 0.00287 0.37315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1865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06 1.85185E-06 L 0.08567 0.31991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4" y="15995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06 3.7037E-07 L 0.08763 0.35949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5" y="1796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06 0.00277 L -0.07149 0.3412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1" y="16921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-0.00463 L -0.05117 0.30741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1560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6" name="直接连接符 2385"/>
          <p:cNvCxnSpPr/>
          <p:nvPr/>
        </p:nvCxnSpPr>
        <p:spPr>
          <a:xfrm>
            <a:off x="911335" y="0"/>
            <a:ext cx="1075792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39" name="圆角矩形 2"/>
          <p:cNvSpPr/>
          <p:nvPr/>
        </p:nvSpPr>
        <p:spPr>
          <a:xfrm>
            <a:off x="1066802" y="1131715"/>
            <a:ext cx="10058398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4740" name="AutoShape 17"/>
          <p:cNvSpPr/>
          <p:nvPr/>
        </p:nvSpPr>
        <p:spPr>
          <a:xfrm>
            <a:off x="1454201" y="1190558"/>
            <a:ext cx="9613077" cy="544830"/>
          </a:xfrm>
          <a:prstGeom prst="wedgeRoundRectCallout">
            <a:avLst>
              <a:gd name="adj1" fmla="val 48786"/>
              <a:gd name="adj2" fmla="val 8008"/>
              <a:gd name="adj3" fmla="val 16667"/>
            </a:avLst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buNone/>
              <a:defRPr/>
            </a:pPr>
            <a:r>
              <a: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说一说生活中的平移现象，用铅笔在方格纸上移一移，画一画。</a:t>
            </a:r>
            <a:endParaRPr lang="zh-CN" altLang="en-US" sz="2600" dirty="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7172223" y="2323487"/>
          <a:ext cx="1890714" cy="2430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102"/>
                <a:gridCol w="270102"/>
                <a:gridCol w="270102"/>
                <a:gridCol w="270102"/>
                <a:gridCol w="270102"/>
                <a:gridCol w="270102"/>
                <a:gridCol w="270102"/>
              </a:tblGrid>
              <a:tr h="270008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008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008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008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008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008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008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008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008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606" marR="68606" marT="34291" marB="34291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8934068">
            <a:off x="7031571" y="2916488"/>
            <a:ext cx="1352165" cy="13399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-2665932">
            <a:off x="7031524" y="2916272"/>
            <a:ext cx="1351359" cy="1339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接连接符 4"/>
          <p:cNvCxnSpPr/>
          <p:nvPr/>
        </p:nvCxnSpPr>
        <p:spPr>
          <a:xfrm flipH="1" flipV="1">
            <a:off x="7707654" y="2694062"/>
            <a:ext cx="0" cy="18085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1401" y="2130078"/>
            <a:ext cx="3498050" cy="2798440"/>
          </a:xfrm>
          <a:prstGeom prst="rect">
            <a:avLst/>
          </a:prstGeom>
        </p:spPr>
      </p:pic>
      <p:cxnSp>
        <p:nvCxnSpPr>
          <p:cNvPr id="19" name="直接连接符 18"/>
          <p:cNvCxnSpPr/>
          <p:nvPr/>
        </p:nvCxnSpPr>
        <p:spPr>
          <a:xfrm flipH="1" flipV="1">
            <a:off x="7707654" y="2694062"/>
            <a:ext cx="0" cy="1808559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2884709" y="5106624"/>
            <a:ext cx="6479732" cy="746290"/>
            <a:chOff x="5254242" y="1396737"/>
            <a:chExt cx="6479732" cy="746290"/>
          </a:xfrm>
        </p:grpSpPr>
        <p:sp>
          <p:nvSpPr>
            <p:cNvPr id="26" name="圆角矩形 22"/>
            <p:cNvSpPr/>
            <p:nvPr/>
          </p:nvSpPr>
          <p:spPr>
            <a:xfrm>
              <a:off x="5383756" y="1573561"/>
              <a:ext cx="6350217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文本占位符 26"/>
            <p:cNvSpPr txBox="1"/>
            <p:nvPr/>
          </p:nvSpPr>
          <p:spPr>
            <a:xfrm>
              <a:off x="6014416" y="1674254"/>
              <a:ext cx="5719558" cy="406950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6A07D0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移动前后，铅笔之间的空格数是一样的。</a:t>
              </a:r>
              <a:endParaRPr lang="zh-CN" altLang="en-US" sz="2400" dirty="0">
                <a:solidFill>
                  <a:srgbClr val="6A07D0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254242" y="1396737"/>
              <a:ext cx="675589" cy="74629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06 3.33333E-06 L 0.08815 -0.00162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278 L 0.08828 -0.00278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6" name="直接连接符 2385"/>
          <p:cNvCxnSpPr/>
          <p:nvPr/>
        </p:nvCxnSpPr>
        <p:spPr>
          <a:xfrm>
            <a:off x="911335" y="0"/>
            <a:ext cx="1075792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39" name="圆角矩形 2"/>
          <p:cNvSpPr/>
          <p:nvPr/>
        </p:nvSpPr>
        <p:spPr>
          <a:xfrm>
            <a:off x="1066802" y="1131715"/>
            <a:ext cx="10058398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4740" name="AutoShape 17"/>
          <p:cNvSpPr/>
          <p:nvPr/>
        </p:nvSpPr>
        <p:spPr>
          <a:xfrm>
            <a:off x="1454201" y="1190558"/>
            <a:ext cx="9613077" cy="544830"/>
          </a:xfrm>
          <a:prstGeom prst="wedgeRoundRectCallout">
            <a:avLst>
              <a:gd name="adj1" fmla="val 48786"/>
              <a:gd name="adj2" fmla="val 8008"/>
              <a:gd name="adj3" fmla="val 16667"/>
            </a:avLst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buNone/>
              <a:defRPr/>
            </a:pPr>
            <a:r>
              <a: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说一说生活中的平移现象，用铅笔在方格纸上移一移，画一画。</a:t>
            </a:r>
            <a:endParaRPr lang="zh-CN" altLang="en-US" sz="260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535036" y="2634304"/>
          <a:ext cx="2430072" cy="1890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08"/>
                <a:gridCol w="270008"/>
                <a:gridCol w="270008"/>
                <a:gridCol w="270008"/>
                <a:gridCol w="270008"/>
                <a:gridCol w="270008"/>
                <a:gridCol w="270008"/>
                <a:gridCol w="270008"/>
                <a:gridCol w="270008"/>
              </a:tblGrid>
              <a:tr h="270102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102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102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102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102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102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102"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 marL="68582" marR="68582" marT="34303" marB="34303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7" name="直接连接符 6"/>
          <p:cNvCxnSpPr/>
          <p:nvPr/>
        </p:nvCxnSpPr>
        <p:spPr>
          <a:xfrm flipH="1">
            <a:off x="6820619" y="4251976"/>
            <a:ext cx="1872208" cy="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6820619" y="4256143"/>
            <a:ext cx="1872208" cy="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rcRect l="-3923" t="1706" r="6247" b="24782"/>
          <a:stretch>
            <a:fillRect/>
          </a:stretch>
        </p:blipFill>
        <p:spPr>
          <a:xfrm>
            <a:off x="3358469" y="2384703"/>
            <a:ext cx="1816846" cy="2410415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884709" y="5106624"/>
            <a:ext cx="6479732" cy="746290"/>
            <a:chOff x="5254242" y="1396737"/>
            <a:chExt cx="6479732" cy="746290"/>
          </a:xfrm>
        </p:grpSpPr>
        <p:sp>
          <p:nvSpPr>
            <p:cNvPr id="26" name="圆角矩形 22"/>
            <p:cNvSpPr/>
            <p:nvPr/>
          </p:nvSpPr>
          <p:spPr>
            <a:xfrm>
              <a:off x="5383756" y="1573561"/>
              <a:ext cx="6350217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文本占位符 26"/>
            <p:cNvSpPr txBox="1"/>
            <p:nvPr/>
          </p:nvSpPr>
          <p:spPr>
            <a:xfrm>
              <a:off x="6014416" y="1674254"/>
              <a:ext cx="5719558" cy="406950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6A07D0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移动前后，铅笔之间的空格数是一样的。</a:t>
              </a:r>
              <a:endParaRPr lang="zh-CN" altLang="en-US" sz="2400" dirty="0">
                <a:solidFill>
                  <a:srgbClr val="6A07D0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254242" y="1396737"/>
              <a:ext cx="675589" cy="746290"/>
            </a:xfrm>
            <a:prstGeom prst="rect">
              <a:avLst/>
            </a:prstGeom>
          </p:spPr>
        </p:pic>
      </p:grpSp>
      <p:pic>
        <p:nvPicPr>
          <p:cNvPr id="4741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2433300" y="126111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06 -0.00278 L -0.00078 -0.19607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2"/>
          <p:cNvSpPr/>
          <p:nvPr/>
        </p:nvSpPr>
        <p:spPr>
          <a:xfrm>
            <a:off x="5942673" y="985302"/>
            <a:ext cx="5706014" cy="4486107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/>
              <a:t> </a:t>
            </a:r>
            <a:endParaRPr lang="zh-CN" altLang="en-US" sz="900"/>
          </a:p>
        </p:txBody>
      </p:sp>
      <p:sp>
        <p:nvSpPr>
          <p:cNvPr id="11" name="圆角矩形 2"/>
          <p:cNvSpPr/>
          <p:nvPr/>
        </p:nvSpPr>
        <p:spPr>
          <a:xfrm>
            <a:off x="540000" y="985303"/>
            <a:ext cx="4961640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508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66406" y="2934362"/>
            <a:ext cx="4058549" cy="4058549"/>
          </a:xfrm>
          <a:prstGeom prst="rect">
            <a:avLst/>
          </a:prstGeom>
        </p:spPr>
      </p:pic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6335544" y="1217714"/>
            <a:ext cx="4949676" cy="1701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    在</a:t>
            </a:r>
            <a:r>
              <a:rPr lang="zh-CN" altLang="en-US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同一个平面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内</a:t>
            </a:r>
            <a:r>
              <a:rPr lang="zh-CN" altLang="en-US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永不相交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的两条直线叫做平行线，也可以说这两条直线</a:t>
            </a:r>
            <a:r>
              <a:rPr lang="zh-CN" altLang="en-US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互相平行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endParaRPr lang="en-US" altLang="zh-CN" sz="2400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380458" y="2004396"/>
            <a:ext cx="1008062" cy="431800"/>
            <a:chOff x="3923928" y="2571750"/>
            <a:chExt cx="1008062" cy="431800"/>
          </a:xfrm>
        </p:grpSpPr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3923928" y="2571750"/>
              <a:ext cx="1008062" cy="0"/>
            </a:xfrm>
            <a:prstGeom prst="line">
              <a:avLst/>
            </a:prstGeom>
            <a:noFill/>
            <a:ln w="38100">
              <a:solidFill>
                <a:srgbClr val="0072FF"/>
              </a:solidFill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3923928" y="3003550"/>
              <a:ext cx="1008062" cy="0"/>
            </a:xfrm>
            <a:prstGeom prst="line">
              <a:avLst/>
            </a:prstGeom>
            <a:noFill/>
            <a:ln w="38100">
              <a:solidFill>
                <a:srgbClr val="0072FF"/>
              </a:solidFill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516858" y="2004396"/>
            <a:ext cx="2735262" cy="431800"/>
            <a:chOff x="3779838" y="2565400"/>
            <a:chExt cx="2735262" cy="431800"/>
          </a:xfrm>
        </p:grpSpPr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5651500" y="2565400"/>
              <a:ext cx="863600" cy="0"/>
            </a:xfrm>
            <a:prstGeom prst="line">
              <a:avLst/>
            </a:prstGeom>
            <a:noFill/>
            <a:ln w="38100" cap="rnd">
              <a:solidFill>
                <a:srgbClr val="0072FF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3779838" y="2565400"/>
              <a:ext cx="863600" cy="0"/>
            </a:xfrm>
            <a:prstGeom prst="line">
              <a:avLst/>
            </a:prstGeom>
            <a:noFill/>
            <a:ln w="38100" cap="rnd">
              <a:solidFill>
                <a:srgbClr val="0072FF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3779838" y="2997200"/>
              <a:ext cx="863600" cy="0"/>
            </a:xfrm>
            <a:prstGeom prst="line">
              <a:avLst/>
            </a:prstGeom>
            <a:noFill/>
            <a:ln w="38100" cap="rnd">
              <a:solidFill>
                <a:srgbClr val="0072FF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5651500" y="2997200"/>
              <a:ext cx="863600" cy="0"/>
            </a:xfrm>
            <a:prstGeom prst="line">
              <a:avLst/>
            </a:prstGeom>
            <a:noFill/>
            <a:ln w="38100" cap="rnd">
              <a:solidFill>
                <a:srgbClr val="0072FF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608201" y="3861240"/>
            <a:ext cx="504825" cy="1008063"/>
            <a:chOff x="7812088" y="2276475"/>
            <a:chExt cx="504825" cy="1008063"/>
          </a:xfrm>
        </p:grpSpPr>
        <p:sp>
          <p:nvSpPr>
            <p:cNvPr id="29" name="Line 21"/>
            <p:cNvSpPr>
              <a:spLocks noChangeShapeType="1"/>
            </p:cNvSpPr>
            <p:nvPr/>
          </p:nvSpPr>
          <p:spPr bwMode="auto">
            <a:xfrm rot="5400000">
              <a:off x="7812881" y="2780507"/>
              <a:ext cx="1008063" cy="0"/>
            </a:xfrm>
            <a:prstGeom prst="line">
              <a:avLst/>
            </a:prstGeom>
            <a:noFill/>
            <a:ln w="38100">
              <a:solidFill>
                <a:srgbClr val="0072FF"/>
              </a:solidFill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" name="Line 23"/>
            <p:cNvSpPr>
              <a:spLocks noChangeShapeType="1"/>
            </p:cNvSpPr>
            <p:nvPr/>
          </p:nvSpPr>
          <p:spPr bwMode="auto">
            <a:xfrm rot="5400000">
              <a:off x="7308056" y="2780507"/>
              <a:ext cx="1008063" cy="0"/>
            </a:xfrm>
            <a:prstGeom prst="line">
              <a:avLst/>
            </a:prstGeom>
            <a:noFill/>
            <a:ln w="38100">
              <a:solidFill>
                <a:srgbClr val="0072FF"/>
              </a:solidFill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608201" y="3413951"/>
            <a:ext cx="504825" cy="2164459"/>
            <a:chOff x="7812088" y="1916113"/>
            <a:chExt cx="504825" cy="1943100"/>
          </a:xfrm>
        </p:grpSpPr>
        <p:sp>
          <p:nvSpPr>
            <p:cNvPr id="32" name="Line 22"/>
            <p:cNvSpPr>
              <a:spLocks noChangeShapeType="1"/>
            </p:cNvSpPr>
            <p:nvPr/>
          </p:nvSpPr>
          <p:spPr bwMode="auto">
            <a:xfrm rot="5400000">
              <a:off x="8029575" y="3571876"/>
              <a:ext cx="574675" cy="0"/>
            </a:xfrm>
            <a:prstGeom prst="line">
              <a:avLst/>
            </a:prstGeom>
            <a:noFill/>
            <a:ln w="38100" cap="rnd">
              <a:solidFill>
                <a:srgbClr val="0072FF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3" name="Line 24"/>
            <p:cNvSpPr>
              <a:spLocks noChangeShapeType="1"/>
            </p:cNvSpPr>
            <p:nvPr/>
          </p:nvSpPr>
          <p:spPr bwMode="auto">
            <a:xfrm rot="5400000">
              <a:off x="8137525" y="2095501"/>
              <a:ext cx="358775" cy="0"/>
            </a:xfrm>
            <a:prstGeom prst="line">
              <a:avLst/>
            </a:prstGeom>
            <a:noFill/>
            <a:ln w="38100" cap="rnd">
              <a:solidFill>
                <a:srgbClr val="0072FF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4" name="Line 25"/>
            <p:cNvSpPr>
              <a:spLocks noChangeShapeType="1"/>
            </p:cNvSpPr>
            <p:nvPr/>
          </p:nvSpPr>
          <p:spPr bwMode="auto">
            <a:xfrm rot="5400000" flipV="1">
              <a:off x="7632700" y="2095501"/>
              <a:ext cx="358775" cy="0"/>
            </a:xfrm>
            <a:prstGeom prst="line">
              <a:avLst/>
            </a:prstGeom>
            <a:noFill/>
            <a:ln w="38100" cap="rnd">
              <a:solidFill>
                <a:srgbClr val="0072FF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5" name="Line 26"/>
            <p:cNvSpPr>
              <a:spLocks noChangeShapeType="1"/>
            </p:cNvSpPr>
            <p:nvPr/>
          </p:nvSpPr>
          <p:spPr bwMode="auto">
            <a:xfrm rot="5400000">
              <a:off x="7524750" y="3571876"/>
              <a:ext cx="574675" cy="0"/>
            </a:xfrm>
            <a:prstGeom prst="line">
              <a:avLst/>
            </a:prstGeom>
            <a:noFill/>
            <a:ln w="38100" cap="rnd">
              <a:solidFill>
                <a:srgbClr val="0072FF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36" name="Text Box 22"/>
          <p:cNvSpPr txBox="1">
            <a:spLocks noChangeArrowheads="1"/>
          </p:cNvSpPr>
          <p:nvPr/>
        </p:nvSpPr>
        <p:spPr bwMode="auto">
          <a:xfrm>
            <a:off x="2758283" y="1565495"/>
            <a:ext cx="485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i="1">
                <a:latin typeface="Times New Roman" panose="02020603050405020304" pitchFamily="18" charset="0"/>
              </a:rPr>
              <a:t>a</a:t>
            </a:r>
            <a:endParaRPr lang="en-US" altLang="zh-CN" sz="2400" i="1">
              <a:latin typeface="Times New Roman" panose="02020603050405020304" pitchFamily="18" charset="0"/>
            </a:endParaRPr>
          </a:p>
        </p:txBody>
      </p:sp>
      <p:sp>
        <p:nvSpPr>
          <p:cNvPr id="37" name="Text Box 23"/>
          <p:cNvSpPr txBox="1">
            <a:spLocks noChangeArrowheads="1"/>
          </p:cNvSpPr>
          <p:nvPr/>
        </p:nvSpPr>
        <p:spPr bwMode="auto">
          <a:xfrm>
            <a:off x="2762239" y="2378165"/>
            <a:ext cx="485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i="1">
                <a:latin typeface="Times New Roman" panose="02020603050405020304" pitchFamily="18" charset="0"/>
              </a:rPr>
              <a:t>b</a:t>
            </a:r>
            <a:endParaRPr lang="en-US" altLang="zh-CN" sz="2400" i="1">
              <a:latin typeface="Times New Roman" panose="02020603050405020304" pitchFamily="18" charset="0"/>
            </a:endParaRPr>
          </a:p>
        </p:txBody>
      </p:sp>
      <p:sp>
        <p:nvSpPr>
          <p:cNvPr id="38" name="Text Box 22"/>
          <p:cNvSpPr txBox="1">
            <a:spLocks noChangeArrowheads="1"/>
          </p:cNvSpPr>
          <p:nvPr/>
        </p:nvSpPr>
        <p:spPr bwMode="auto">
          <a:xfrm>
            <a:off x="2258262" y="4213588"/>
            <a:ext cx="485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i="1">
                <a:latin typeface="Times New Roman" panose="02020603050405020304" pitchFamily="18" charset="0"/>
              </a:rPr>
              <a:t>a</a:t>
            </a:r>
            <a:endParaRPr lang="en-US" altLang="zh-CN" sz="2400" i="1">
              <a:latin typeface="Times New Roman" panose="02020603050405020304" pitchFamily="18" charset="0"/>
            </a:endParaRPr>
          </a:p>
        </p:txBody>
      </p:sp>
      <p:sp>
        <p:nvSpPr>
          <p:cNvPr id="39" name="Text Box 23"/>
          <p:cNvSpPr txBox="1">
            <a:spLocks noChangeArrowheads="1"/>
          </p:cNvSpPr>
          <p:nvPr/>
        </p:nvSpPr>
        <p:spPr bwMode="auto">
          <a:xfrm>
            <a:off x="3145632" y="4246805"/>
            <a:ext cx="485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i="1">
                <a:latin typeface="Times New Roman" panose="02020603050405020304" pitchFamily="18" charset="0"/>
              </a:rPr>
              <a:t>b</a:t>
            </a:r>
            <a:endParaRPr lang="en-US" altLang="zh-CN" sz="2400" i="1">
              <a:latin typeface="Times New Roman" panose="02020603050405020304" pitchFamily="18" charset="0"/>
            </a:endParaRPr>
          </a:p>
        </p:txBody>
      </p:sp>
      <p:sp>
        <p:nvSpPr>
          <p:cNvPr id="40" name="Rectangle 29"/>
          <p:cNvSpPr>
            <a:spLocks noChangeArrowheads="1"/>
          </p:cNvSpPr>
          <p:nvPr/>
        </p:nvSpPr>
        <p:spPr bwMode="auto">
          <a:xfrm>
            <a:off x="6335545" y="2851815"/>
            <a:ext cx="4865854" cy="1226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600" i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    a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与</a:t>
            </a:r>
            <a:r>
              <a:rPr lang="en-US" altLang="zh-CN" sz="2600" i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互相平行，记作</a:t>
            </a:r>
            <a:r>
              <a:rPr lang="en-US" altLang="zh-CN" sz="2600" i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600" i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，读作</a:t>
            </a:r>
            <a:r>
              <a:rPr lang="en-US" altLang="zh-CN" sz="2600" i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平行于</a:t>
            </a:r>
            <a:r>
              <a:rPr lang="en-US" altLang="zh-CN" sz="2600" i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圆角矩形 28"/>
          <p:cNvSpPr/>
          <p:nvPr/>
        </p:nvSpPr>
        <p:spPr>
          <a:xfrm>
            <a:off x="2994660" y="1164012"/>
            <a:ext cx="6202680" cy="63233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AutoShape 17"/>
          <p:cNvSpPr/>
          <p:nvPr/>
        </p:nvSpPr>
        <p:spPr>
          <a:xfrm>
            <a:off x="3535682" y="1213418"/>
            <a:ext cx="5232105" cy="544830"/>
          </a:xfrm>
          <a:prstGeom prst="wedgeRoundRectCallout">
            <a:avLst>
              <a:gd name="adj1" fmla="val 48786"/>
              <a:gd name="adj2" fmla="val 8008"/>
              <a:gd name="adj3" fmla="val 16667"/>
            </a:avLst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buNone/>
              <a:defRPr/>
            </a:pPr>
            <a:r>
              <a: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生活中有哪些互相平行的例子呢？</a:t>
            </a:r>
            <a:endParaRPr lang="zh-CN" altLang="en-US" sz="2600" dirty="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015125" y="2164143"/>
            <a:ext cx="2700000" cy="1440000"/>
            <a:chOff x="2797322" y="4728992"/>
            <a:chExt cx="2700000" cy="1440000"/>
          </a:xfrm>
        </p:grpSpPr>
        <p:sp>
          <p:nvSpPr>
            <p:cNvPr id="31" name="圆角矩形 58"/>
            <p:cNvSpPr/>
            <p:nvPr/>
          </p:nvSpPr>
          <p:spPr>
            <a:xfrm>
              <a:off x="2797322" y="4728992"/>
              <a:ext cx="2700000" cy="1440000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38100" cap="rnd">
              <a:solidFill>
                <a:srgbClr val="6907D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9" name="图片 18" descr="背景图案&#10;&#10;中度可信度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025309" y="5175502"/>
              <a:ext cx="2214559" cy="644683"/>
            </a:xfrm>
            <a:prstGeom prst="rect">
              <a:avLst/>
            </a:prstGeom>
          </p:spPr>
        </p:pic>
      </p:grpSp>
      <p:grpSp>
        <p:nvGrpSpPr>
          <p:cNvPr id="45" name="组合 44"/>
          <p:cNvGrpSpPr/>
          <p:nvPr/>
        </p:nvGrpSpPr>
        <p:grpSpPr>
          <a:xfrm>
            <a:off x="4829103" y="2156142"/>
            <a:ext cx="2700000" cy="1440000"/>
            <a:chOff x="2797322" y="3324992"/>
            <a:chExt cx="2700000" cy="1440000"/>
          </a:xfrm>
        </p:grpSpPr>
        <p:sp>
          <p:nvSpPr>
            <p:cNvPr id="30" name="圆角矩形 58"/>
            <p:cNvSpPr/>
            <p:nvPr/>
          </p:nvSpPr>
          <p:spPr>
            <a:xfrm>
              <a:off x="2797322" y="3324992"/>
              <a:ext cx="2700000" cy="1440000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38100" cap="rnd">
              <a:solidFill>
                <a:srgbClr val="6907D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540093" y="3467411"/>
              <a:ext cx="932387" cy="1222843"/>
            </a:xfrm>
            <a:prstGeom prst="rect">
              <a:avLst/>
            </a:prstGeom>
          </p:spPr>
        </p:pic>
      </p:grpSp>
      <p:grpSp>
        <p:nvGrpSpPr>
          <p:cNvPr id="44" name="组合 43"/>
          <p:cNvGrpSpPr/>
          <p:nvPr/>
        </p:nvGrpSpPr>
        <p:grpSpPr>
          <a:xfrm>
            <a:off x="1643082" y="2144572"/>
            <a:ext cx="2700000" cy="1440000"/>
            <a:chOff x="2644922" y="1875272"/>
            <a:chExt cx="2700000" cy="1440000"/>
          </a:xfrm>
        </p:grpSpPr>
        <p:sp>
          <p:nvSpPr>
            <p:cNvPr id="29" name="圆角矩形 58"/>
            <p:cNvSpPr/>
            <p:nvPr/>
          </p:nvSpPr>
          <p:spPr>
            <a:xfrm>
              <a:off x="2644922" y="1875272"/>
              <a:ext cx="2700000" cy="1440000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38100" cap="rnd">
              <a:solidFill>
                <a:srgbClr val="6907D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9" name="Picture 14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974022" y="2024299"/>
              <a:ext cx="2015549" cy="111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mc:AlternateContent xmlns:mc="http://schemas.openxmlformats.org/markup-compatibility/2006" xmlns:p14="http://schemas.microsoft.com/office/powerpoint/2010/main">
          <mc:Choice Requires="p14">
            <p:contentPart r:id="rId4" p14:bwMode="auto">
              <p14:nvContentPartPr>
                <p14:cNvPr id="27" name="墨迹 26"/>
                <p14:cNvContentPartPr/>
                <p14:nvPr/>
              </p14:nvContentPartPr>
              <p14:xfrm>
                <a:off x="1508780" y="3530940"/>
                <a:ext cx="360" cy="360"/>
              </p14:xfrm>
            </p:contentPart>
          </mc:Choice>
          <mc:Fallback xmlns="">
            <p:pic>
              <p:nvPicPr>
                <p:cNvPr id="27" name="墨迹 26"/>
              </p:nvPicPr>
              <p:blipFill>
                <a:blip r:embed="rId5"/>
              </p:blipFill>
              <p:spPr>
                <a:xfrm>
                  <a:off x="1508780" y="3530940"/>
                  <a:ext cx="360" cy="360"/>
                </a:xfrm>
                <a:prstGeom prst="rect"/>
              </p:spPr>
            </p:pic>
          </mc:Fallback>
        </mc:AlternateContent>
      </p:grpSp>
      <p:grpSp>
        <p:nvGrpSpPr>
          <p:cNvPr id="32" name="组合 31"/>
          <p:cNvGrpSpPr/>
          <p:nvPr/>
        </p:nvGrpSpPr>
        <p:grpSpPr>
          <a:xfrm>
            <a:off x="1631918" y="3847088"/>
            <a:ext cx="2700000" cy="1227150"/>
            <a:chOff x="7721942" y="1368062"/>
            <a:chExt cx="2700000" cy="1227150"/>
          </a:xfrm>
        </p:grpSpPr>
        <p:sp>
          <p:nvSpPr>
            <p:cNvPr id="33" name="直角三角形 32"/>
            <p:cNvSpPr/>
            <p:nvPr/>
          </p:nvSpPr>
          <p:spPr>
            <a:xfrm rot="4953690" flipH="1" flipV="1">
              <a:off x="8722601" y="1408423"/>
              <a:ext cx="427366" cy="346644"/>
            </a:xfrm>
            <a:prstGeom prst="rtTriangle">
              <a:avLst/>
            </a:prstGeom>
            <a:solidFill>
              <a:srgbClr val="6A07D0"/>
            </a:solidFill>
            <a:ln w="12700" cap="flat">
              <a:noFill/>
              <a:prstDash val="solid"/>
              <a:miter lim="8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34" name="圆角矩形 26"/>
            <p:cNvSpPr/>
            <p:nvPr/>
          </p:nvSpPr>
          <p:spPr>
            <a:xfrm>
              <a:off x="7721942" y="1623212"/>
              <a:ext cx="2700000" cy="972000"/>
            </a:xfrm>
            <a:prstGeom prst="roundRect">
              <a:avLst>
                <a:gd name="adj" fmla="val 27958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956962" y="1723396"/>
              <a:ext cx="21955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黑板的上下两条边互相平行。</a:t>
              </a:r>
              <a:endPara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824018" y="3896371"/>
            <a:ext cx="2700000" cy="1177867"/>
            <a:chOff x="7947124" y="1437760"/>
            <a:chExt cx="2700000" cy="1177867"/>
          </a:xfrm>
        </p:grpSpPr>
        <p:sp>
          <p:nvSpPr>
            <p:cNvPr id="37" name="直角三角形 36"/>
            <p:cNvSpPr/>
            <p:nvPr/>
          </p:nvSpPr>
          <p:spPr>
            <a:xfrm rot="4199293" flipH="1" flipV="1">
              <a:off x="8993212" y="1478121"/>
              <a:ext cx="427366" cy="346644"/>
            </a:xfrm>
            <a:prstGeom prst="rtTriangle">
              <a:avLst/>
            </a:prstGeom>
            <a:solidFill>
              <a:srgbClr val="6A07D0"/>
            </a:solidFill>
            <a:ln w="12700" cap="flat">
              <a:noFill/>
              <a:prstDash val="solid"/>
              <a:miter lim="8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38" name="圆角矩形 26"/>
            <p:cNvSpPr/>
            <p:nvPr/>
          </p:nvSpPr>
          <p:spPr>
            <a:xfrm>
              <a:off x="7947124" y="1643627"/>
              <a:ext cx="2700000" cy="972000"/>
            </a:xfrm>
            <a:prstGeom prst="roundRect">
              <a:avLst>
                <a:gd name="adj" fmla="val 27958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278103" y="1723396"/>
              <a:ext cx="20380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秋千架的两根立柱互相平行。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016118" y="3875433"/>
            <a:ext cx="2699007" cy="1198805"/>
            <a:chOff x="7721942" y="1396407"/>
            <a:chExt cx="2699007" cy="1198805"/>
          </a:xfrm>
        </p:grpSpPr>
        <p:sp>
          <p:nvSpPr>
            <p:cNvPr id="41" name="直角三角形 40"/>
            <p:cNvSpPr/>
            <p:nvPr/>
          </p:nvSpPr>
          <p:spPr>
            <a:xfrm rot="4092467" flipH="1" flipV="1">
              <a:off x="8777058" y="1436768"/>
              <a:ext cx="427366" cy="346644"/>
            </a:xfrm>
            <a:prstGeom prst="rtTriangle">
              <a:avLst/>
            </a:prstGeom>
            <a:solidFill>
              <a:srgbClr val="6A07D0"/>
            </a:solidFill>
            <a:ln w="12700" cap="flat">
              <a:noFill/>
              <a:prstDash val="solid"/>
              <a:miter lim="8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42" name="圆角矩形 26"/>
            <p:cNvSpPr/>
            <p:nvPr/>
          </p:nvSpPr>
          <p:spPr>
            <a:xfrm>
              <a:off x="7721942" y="1623212"/>
              <a:ext cx="2699007" cy="972000"/>
            </a:xfrm>
            <a:prstGeom prst="roundRect">
              <a:avLst>
                <a:gd name="adj" fmla="val 27958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8077948" y="1723396"/>
              <a:ext cx="214140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五线谱的横线互相平行。</a:t>
              </a:r>
              <a:endPara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47654" y="2849740"/>
            <a:ext cx="7604774" cy="269748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43713" y="1188564"/>
            <a:ext cx="8403289" cy="12352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6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从下图中找出两组互相平行的线段，并用不同的颜色描出来。</a:t>
            </a:r>
            <a:endParaRPr lang="zh-CN" altLang="en-US" sz="26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379923" y="3753047"/>
            <a:ext cx="6048672" cy="0"/>
          </a:xfrm>
          <a:prstGeom prst="line">
            <a:avLst/>
          </a:prstGeom>
          <a:ln w="38100" cap="rnd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875867" y="4632555"/>
            <a:ext cx="6048672" cy="0"/>
          </a:xfrm>
          <a:prstGeom prst="line">
            <a:avLst/>
          </a:prstGeom>
          <a:ln w="38100" cap="rnd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924746" y="2907407"/>
            <a:ext cx="1476852" cy="2583687"/>
          </a:xfrm>
          <a:prstGeom prst="line">
            <a:avLst/>
          </a:prstGeom>
          <a:ln w="38100" cap="rnd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920819" y="2907408"/>
            <a:ext cx="1474844" cy="2583687"/>
          </a:xfrm>
          <a:prstGeom prst="line">
            <a:avLst/>
          </a:prstGeom>
          <a:ln w="38100" cap="rnd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905801" y="2898475"/>
            <a:ext cx="1486269" cy="2570583"/>
          </a:xfrm>
          <a:prstGeom prst="line">
            <a:avLst/>
          </a:prstGeom>
          <a:ln w="38100" cap="rnd">
            <a:solidFill>
              <a:srgbClr val="007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3385145" y="2907407"/>
            <a:ext cx="1486685" cy="2590743"/>
          </a:xfrm>
          <a:prstGeom prst="line">
            <a:avLst/>
          </a:prstGeom>
          <a:ln w="38100" cap="rnd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5395663" y="2867508"/>
            <a:ext cx="1534573" cy="2659581"/>
          </a:xfrm>
          <a:prstGeom prst="line">
            <a:avLst/>
          </a:prstGeom>
          <a:ln w="38100" cap="rnd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6394752" y="2880611"/>
            <a:ext cx="1523046" cy="2646478"/>
          </a:xfrm>
          <a:prstGeom prst="line">
            <a:avLst/>
          </a:prstGeom>
          <a:ln w="38100" cap="rnd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875867" y="2885223"/>
            <a:ext cx="7078704" cy="0"/>
          </a:xfrm>
          <a:prstGeom prst="line">
            <a:avLst/>
          </a:prstGeom>
          <a:ln w="38100" cap="rnd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03522" y="1183914"/>
            <a:ext cx="5584954" cy="632336"/>
            <a:chOff x="4274829" y="678601"/>
            <a:chExt cx="5584954" cy="632336"/>
          </a:xfrm>
        </p:grpSpPr>
        <p:sp>
          <p:nvSpPr>
            <p:cNvPr id="3" name="圆角矩形 28"/>
            <p:cNvSpPr/>
            <p:nvPr/>
          </p:nvSpPr>
          <p:spPr>
            <a:xfrm>
              <a:off x="4274829" y="678601"/>
              <a:ext cx="5584954" cy="63233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781685" y="748155"/>
              <a:ext cx="4651378" cy="4924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600" dirty="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Times New Roman" panose="02020603050405020304" pitchFamily="18" charset="0"/>
                </a:rPr>
                <a:t>你能想办法得到一组平行线吗？</a:t>
              </a:r>
              <a:endPara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0" name="TextBox 9"/>
          <p:cNvSpPr txBox="1">
            <a:spLocks noChangeArrowheads="1"/>
          </p:cNvSpPr>
          <p:nvPr/>
        </p:nvSpPr>
        <p:spPr bwMode="auto">
          <a:xfrm>
            <a:off x="3258180" y="2061904"/>
            <a:ext cx="376743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6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方法一：</a:t>
            </a:r>
            <a:r>
              <a:rPr lang="zh-CN" altLang="en-US" sz="26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在方格纸上画。</a:t>
            </a:r>
            <a:endParaRPr lang="zh-CN" altLang="en-US" sz="26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aphicFrame>
        <p:nvGraphicFramePr>
          <p:cNvPr id="32" name="表格 31"/>
          <p:cNvGraphicFramePr>
            <a:graphicFrameLocks noGrp="1"/>
          </p:cNvGraphicFramePr>
          <p:nvPr/>
        </p:nvGraphicFramePr>
        <p:xfrm>
          <a:off x="4635547" y="2848034"/>
          <a:ext cx="3001040" cy="300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130"/>
                <a:gridCol w="375130"/>
                <a:gridCol w="375130"/>
                <a:gridCol w="375130"/>
                <a:gridCol w="375130"/>
                <a:gridCol w="375130"/>
                <a:gridCol w="375130"/>
                <a:gridCol w="375130"/>
              </a:tblGrid>
              <a:tr h="375335"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335"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335"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335"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335"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335"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335"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335"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95282" marR="95282" marT="47668" marB="47668">
                    <a:lnL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A0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33" name="直接连接符 32"/>
          <p:cNvCxnSpPr/>
          <p:nvPr/>
        </p:nvCxnSpPr>
        <p:spPr>
          <a:xfrm flipH="1">
            <a:off x="5380967" y="3247072"/>
            <a:ext cx="1" cy="223200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6879965" y="3247072"/>
            <a:ext cx="1" cy="223200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1727</Words>
  <Application>WPS 演示</Application>
  <PresentationFormat>自定义</PresentationFormat>
  <Paragraphs>187</Paragraphs>
  <Slides>19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19</vt:i4>
      </vt:variant>
    </vt:vector>
  </HeadingPairs>
  <TitlesOfParts>
    <vt:vector size="46" baseType="lpstr">
      <vt:lpstr>Arial</vt:lpstr>
      <vt:lpstr>宋体</vt:lpstr>
      <vt:lpstr>Wingdings</vt:lpstr>
      <vt:lpstr>方正兰亭大黑简体</vt:lpstr>
      <vt:lpstr>黑体</vt:lpstr>
      <vt:lpstr>FZLanTingHeiS-EB-GB</vt:lpstr>
      <vt:lpstr>华文中宋</vt:lpstr>
      <vt:lpstr>FZLanTingHeiS-R-GB</vt:lpstr>
      <vt:lpstr>微软雅黑</vt:lpstr>
      <vt:lpstr>方正兰亭黑简体</vt:lpstr>
      <vt:lpstr>Times New Roman</vt:lpstr>
      <vt:lpstr>Comic Sans MS</vt:lpstr>
      <vt:lpstr>Calibri</vt:lpstr>
      <vt:lpstr>等线</vt:lpstr>
      <vt:lpstr>Arial Unicode MS</vt:lpstr>
      <vt:lpstr>楷体_GB2312</vt:lpstr>
      <vt:lpstr>Times New Roman</vt:lpstr>
      <vt:lpstr>Arial</vt:lpstr>
      <vt:lpstr>新宋体</vt:lpstr>
      <vt:lpstr>第一PPT模板网-WWW.1PPT.COM</vt:lpstr>
      <vt:lpstr>第一PPT模板网-WWW.1PPT.COM </vt:lpstr>
      <vt:lpstr>6_自定义设计方案</vt:lpstr>
      <vt:lpstr>7_自定义设计方案</vt:lpstr>
      <vt:lpstr>3_自定义设计方案</vt:lpstr>
      <vt:lpstr>2_自定义设计方案</vt:lpstr>
      <vt:lpstr>4_自定义设计方案</vt:lpstr>
      <vt:lpstr>8_自定义设计方案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</cp:revision>
  <cp:lastPrinted>2022-09-18T12:03:00Z</cp:lastPrinted>
  <dcterms:created xsi:type="dcterms:W3CDTF">2022-09-18T12:03:00Z</dcterms:created>
  <dcterms:modified xsi:type="dcterms:W3CDTF">2023-10-31T06:55:59Z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5422E52D6E6D44DE893CB7494196DBF6_12</vt:lpwstr>
  </property>
  <property fmtid="{D5CDD505-2E9C-101B-9397-08002B2CF9AE}" pid="3" name="KSOProductBuildVer">
    <vt:lpwstr>2052-12.1.0.15712</vt:lpwstr>
  </property>
</Properties>
</file>