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25.svg" ContentType="image/svg+xml"/>
  <Override PartName="/ppt/media/image27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8" r:id="rId3"/>
    <p:sldMasterId id="2147483665" r:id="rId4"/>
    <p:sldMasterId id="2147483673" r:id="rId5"/>
    <p:sldMasterId id="2147483679" r:id="rId6"/>
    <p:sldMasterId id="2147483684" r:id="rId7"/>
    <p:sldMasterId id="2147483687" r:id="rId8"/>
    <p:sldMasterId id="2147483690" r:id="rId9"/>
  </p:sldMasterIdLst>
  <p:notesMasterIdLst>
    <p:notesMasterId r:id="rId12"/>
  </p:notesMasterIdLst>
  <p:sldIdLst>
    <p:sldId id="256" r:id="rId10"/>
    <p:sldId id="277" r:id="rId11"/>
    <p:sldId id="485" r:id="rId13"/>
    <p:sldId id="446" r:id="rId14"/>
    <p:sldId id="564" r:id="rId15"/>
    <p:sldId id="560" r:id="rId16"/>
    <p:sldId id="561" r:id="rId17"/>
    <p:sldId id="562" r:id="rId18"/>
    <p:sldId id="563" r:id="rId19"/>
    <p:sldId id="544" r:id="rId20"/>
    <p:sldId id="557" r:id="rId21"/>
    <p:sldId id="433" r:id="rId22"/>
    <p:sldId id="329" r:id="rId23"/>
    <p:sldId id="519" r:id="rId24"/>
    <p:sldId id="432" r:id="rId25"/>
    <p:sldId id="276" r:id="rId26"/>
    <p:sldId id="550" r:id="rId27"/>
  </p:sldIdLst>
  <p:sldSz cx="12192000" cy="6858000"/>
  <p:notesSz cx="7103745" cy="10234295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65" autoAdjust="0"/>
    <p:restoredTop sz="89982"/>
  </p:normalViewPr>
  <p:slideViewPr>
    <p:cSldViewPr snapToGrid="0">
      <p:cViewPr>
        <p:scale>
          <a:sx n="100" d="100"/>
          <a:sy n="100" d="100"/>
        </p:scale>
        <p:origin x="-744" y="-1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8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1" Type="http://schemas.openxmlformats.org/officeDocument/2006/relationships/tags" Target="tags/tag1.xml"/><Relationship Id="rId30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17.xml"/><Relationship Id="rId26" Type="http://schemas.openxmlformats.org/officeDocument/2006/relationships/slide" Target="slides/slide16.xml"/><Relationship Id="rId25" Type="http://schemas.openxmlformats.org/officeDocument/2006/relationships/slide" Target="slides/slide15.xml"/><Relationship Id="rId24" Type="http://schemas.openxmlformats.org/officeDocument/2006/relationships/slide" Target="slides/slide14.xml"/><Relationship Id="rId23" Type="http://schemas.openxmlformats.org/officeDocument/2006/relationships/slide" Target="slides/slide13.xml"/><Relationship Id="rId22" Type="http://schemas.openxmlformats.org/officeDocument/2006/relationships/slide" Target="slides/slide12.xml"/><Relationship Id="rId21" Type="http://schemas.openxmlformats.org/officeDocument/2006/relationships/slide" Target="slides/slide11.xml"/><Relationship Id="rId20" Type="http://schemas.openxmlformats.org/officeDocument/2006/relationships/slide" Target="slides/slide10.xml"/><Relationship Id="rId2" Type="http://schemas.openxmlformats.org/officeDocument/2006/relationships/theme" Target="theme/theme1.xml"/><Relationship Id="rId19" Type="http://schemas.openxmlformats.org/officeDocument/2006/relationships/slide" Target="slides/slide9.xml"/><Relationship Id="rId18" Type="http://schemas.openxmlformats.org/officeDocument/2006/relationships/slide" Target="slides/slide8.xml"/><Relationship Id="rId17" Type="http://schemas.openxmlformats.org/officeDocument/2006/relationships/slide" Target="slides/slide7.xml"/><Relationship Id="rId16" Type="http://schemas.openxmlformats.org/officeDocument/2006/relationships/slide" Target="slides/slide6.xml"/><Relationship Id="rId15" Type="http://schemas.openxmlformats.org/officeDocument/2006/relationships/slide" Target="slides/slide5.xml"/><Relationship Id="rId14" Type="http://schemas.openxmlformats.org/officeDocument/2006/relationships/slide" Target="slides/slide4.xml"/><Relationship Id="rId13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2.xml"/><Relationship Id="rId10" Type="http://schemas.openxmlformats.org/officeDocument/2006/relationships/slide" Target="slides/slid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7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7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8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8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8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8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0766" cy="6858694"/>
          </a:xfrm>
          <a:prstGeom prst="rect">
            <a:avLst/>
          </a:prstGeom>
        </p:spPr>
      </p:pic>
      <p:sp>
        <p:nvSpPr>
          <p:cNvPr id="6" name="圆角矩形 2"/>
          <p:cNvSpPr/>
          <p:nvPr/>
        </p:nvSpPr>
        <p:spPr>
          <a:xfrm>
            <a:off x="360000" y="992908"/>
            <a:ext cx="11472000" cy="5321885"/>
          </a:xfrm>
          <a:prstGeom prst="roundRect">
            <a:avLst>
              <a:gd name="adj" fmla="val 5682"/>
            </a:avLst>
          </a:prstGeom>
          <a:solidFill>
            <a:srgbClr val="3B72FF"/>
          </a:solidFill>
          <a:ln w="38100">
            <a:solidFill>
              <a:srgbClr val="2E4F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pic>
        <p:nvPicPr>
          <p:cNvPr id="7" name="图片 6" descr="张着嘴&#10;&#10;低可信度描述已自动生成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448" y="1556306"/>
            <a:ext cx="10695837" cy="4750882"/>
          </a:xfrm>
          <a:prstGeom prst="rect">
            <a:avLst/>
          </a:prstGeom>
        </p:spPr>
      </p:pic>
      <p:sp>
        <p:nvSpPr>
          <p:cNvPr id="8" name="矩形: 圆角 28"/>
          <p:cNvSpPr/>
          <p:nvPr/>
        </p:nvSpPr>
        <p:spPr>
          <a:xfrm>
            <a:off x="862988" y="1746446"/>
            <a:ext cx="10466024" cy="2886419"/>
          </a:xfrm>
          <a:prstGeom prst="roundRect">
            <a:avLst>
              <a:gd name="adj" fmla="val 984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      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6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40000" y="921427"/>
            <a:ext cx="11124927" cy="5436944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/>
        </p:nvSpPr>
        <p:spPr>
          <a:xfrm>
            <a:off x="539999" y="969261"/>
            <a:ext cx="11138654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6A07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994610" y="1425374"/>
            <a:ext cx="166130" cy="171450"/>
          </a:xfrm>
          <a:prstGeom prst="ellipse">
            <a:avLst/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1031259" y="1425374"/>
            <a:ext cx="166130" cy="171450"/>
          </a:xfrm>
          <a:prstGeom prst="ellipse">
            <a:avLst/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/>
        </p:nvSpPr>
        <p:spPr>
          <a:xfrm>
            <a:off x="539999" y="969261"/>
            <a:ext cx="11138654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6A07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包含 背景图案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-78922" y="0"/>
            <a:ext cx="12270921" cy="6901560"/>
          </a:xfrm>
          <a:prstGeom prst="rect">
            <a:avLst/>
          </a:prstGeom>
        </p:spPr>
      </p:pic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" name="文本框 1"/>
          <p:cNvSpPr txBox="1"/>
          <p:nvPr userDrawn="1"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形状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588" y="0"/>
            <a:ext cx="12195176" cy="6858000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60001" y="1132092"/>
            <a:ext cx="11460575" cy="5153233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巩固新知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形状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588" y="0"/>
            <a:ext cx="12195176" cy="6858000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60001" y="1132092"/>
            <a:ext cx="11460575" cy="5153233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巩固新知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1895475" y="1272343"/>
            <a:ext cx="8172450" cy="17335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 userDrawn="1"/>
        </p:nvCxnSpPr>
        <p:spPr>
          <a:xfrm>
            <a:off x="2226655" y="1266419"/>
            <a:ext cx="7841270" cy="0"/>
          </a:xfrm>
          <a:prstGeom prst="line">
            <a:avLst/>
          </a:prstGeom>
          <a:ln w="9525">
            <a:solidFill>
              <a:srgbClr val="EF6D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588" y="0"/>
            <a:ext cx="12195176" cy="6858000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60001" y="1083358"/>
            <a:ext cx="11443024" cy="5105143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巩固新知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588" y="0"/>
            <a:ext cx="12195176" cy="6858000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/>
        </p:nvSpPr>
        <p:spPr>
          <a:xfrm>
            <a:off x="539999" y="969261"/>
            <a:ext cx="11138654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FF81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994610" y="1425374"/>
            <a:ext cx="166130" cy="171450"/>
          </a:xfrm>
          <a:prstGeom prst="ellipse">
            <a:avLst/>
          </a:prstGeom>
          <a:solidFill>
            <a:srgbClr val="FF81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1031259" y="1425374"/>
            <a:ext cx="166130" cy="171450"/>
          </a:xfrm>
          <a:prstGeom prst="ellipse">
            <a:avLst/>
          </a:prstGeom>
          <a:solidFill>
            <a:srgbClr val="FF81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巩固新知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0766" cy="6858694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/>
        </p:nvSpPr>
        <p:spPr>
          <a:xfrm>
            <a:off x="360000" y="992908"/>
            <a:ext cx="11472000" cy="5321885"/>
          </a:xfrm>
          <a:prstGeom prst="roundRect">
            <a:avLst>
              <a:gd name="adj" fmla="val 5682"/>
            </a:avLst>
          </a:prstGeom>
          <a:solidFill>
            <a:srgbClr val="3B72FF"/>
          </a:solidFill>
          <a:ln w="38100">
            <a:solidFill>
              <a:srgbClr val="2E4F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pic>
        <p:nvPicPr>
          <p:cNvPr id="7" name="图片 6" descr="张着嘴&#10;&#10;低可信度描述已自动生成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448" y="1556306"/>
            <a:ext cx="10695837" cy="4750882"/>
          </a:xfrm>
          <a:prstGeom prst="rect">
            <a:avLst/>
          </a:prstGeom>
        </p:spPr>
      </p:pic>
      <p:sp>
        <p:nvSpPr>
          <p:cNvPr id="8" name="矩形: 圆角 28"/>
          <p:cNvSpPr/>
          <p:nvPr/>
        </p:nvSpPr>
        <p:spPr>
          <a:xfrm>
            <a:off x="862988" y="1746446"/>
            <a:ext cx="10466024" cy="2886419"/>
          </a:xfrm>
          <a:prstGeom prst="roundRect">
            <a:avLst>
              <a:gd name="adj" fmla="val 984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      </a:t>
            </a:r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创设情景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图形用户界面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-1471" y="0"/>
            <a:ext cx="12193471" cy="6858000"/>
          </a:xfrm>
          <a:prstGeom prst="rect">
            <a:avLst/>
          </a:prstGeom>
        </p:spPr>
      </p:pic>
      <p:sp>
        <p:nvSpPr>
          <p:cNvPr id="10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" name="文本框 1"/>
          <p:cNvSpPr txBox="1"/>
          <p:nvPr userDrawn="1"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巩固新知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360001" y="1132092"/>
            <a:ext cx="11460575" cy="5153233"/>
          </a:xfrm>
          <a:prstGeom prst="rect">
            <a:avLst/>
          </a:prstGeom>
        </p:spPr>
      </p:pic>
      <p:sp>
        <p:nvSpPr>
          <p:cNvPr id="2" name="文本框 1"/>
          <p:cNvSpPr txBox="1"/>
          <p:nvPr userDrawn="1"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巩固新知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形状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588" y="0"/>
            <a:ext cx="12195176" cy="6858000"/>
          </a:xfrm>
          <a:prstGeom prst="rect">
            <a:avLst/>
          </a:prstGeom>
        </p:spPr>
      </p:pic>
      <p:sp>
        <p:nvSpPr>
          <p:cNvPr id="10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巩固新知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88560" y="1066526"/>
            <a:ext cx="11414875" cy="5105951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课堂小结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7" name="圆角矩形 2"/>
          <p:cNvSpPr/>
          <p:nvPr/>
        </p:nvSpPr>
        <p:spPr>
          <a:xfrm>
            <a:off x="539999" y="969261"/>
            <a:ext cx="11138654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00B1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994610" y="1425374"/>
            <a:ext cx="166130" cy="171450"/>
          </a:xfrm>
          <a:prstGeom prst="ellipse">
            <a:avLst/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1031259" y="1425374"/>
            <a:ext cx="166130" cy="171450"/>
          </a:xfrm>
          <a:prstGeom prst="ellipse">
            <a:avLst/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课堂小结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8" name="圆角矩形 2"/>
          <p:cNvSpPr/>
          <p:nvPr/>
        </p:nvSpPr>
        <p:spPr>
          <a:xfrm>
            <a:off x="360000" y="903001"/>
            <a:ext cx="11460575" cy="5617069"/>
          </a:xfrm>
          <a:prstGeom prst="roundRect">
            <a:avLst>
              <a:gd name="adj" fmla="val 3664"/>
            </a:avLst>
          </a:prstGeom>
          <a:solidFill>
            <a:schemeClr val="bg1"/>
          </a:solidFill>
          <a:ln w="38100">
            <a:solidFill>
              <a:srgbClr val="00B1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5019245"/>
            <a:ext cx="12192000" cy="183875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课堂小结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包含 形状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课堂小结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E5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" name="圆角矩形 2"/>
          <p:cNvSpPr/>
          <p:nvPr/>
        </p:nvSpPr>
        <p:spPr>
          <a:xfrm>
            <a:off x="360000" y="903001"/>
            <a:ext cx="11460575" cy="5617069"/>
          </a:xfrm>
          <a:prstGeom prst="roundRect">
            <a:avLst>
              <a:gd name="adj" fmla="val 3664"/>
            </a:avLst>
          </a:prstGeom>
          <a:solidFill>
            <a:schemeClr val="bg1"/>
          </a:solidFill>
          <a:ln w="38100"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拓展延伸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图片包含 图形用户界面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827"/>
            <a:ext cx="12192000" cy="6857173"/>
          </a:xfrm>
          <a:prstGeom prst="rect">
            <a:avLst/>
          </a:prstGeom>
        </p:spPr>
      </p:pic>
      <p:sp>
        <p:nvSpPr>
          <p:cNvPr id="14" name="矩形: 圆角 32"/>
          <p:cNvSpPr/>
          <p:nvPr userDrawn="1"/>
        </p:nvSpPr>
        <p:spPr>
          <a:xfrm>
            <a:off x="360001" y="373580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E5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3" name="文本框 2"/>
          <p:cNvSpPr txBox="1"/>
          <p:nvPr userDrawn="1"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拓展延伸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0766" cy="6858694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/>
        </p:nvSpPr>
        <p:spPr>
          <a:xfrm>
            <a:off x="360000" y="992908"/>
            <a:ext cx="11472000" cy="5321885"/>
          </a:xfrm>
          <a:prstGeom prst="roundRect">
            <a:avLst>
              <a:gd name="adj" fmla="val 5682"/>
            </a:avLst>
          </a:prstGeom>
          <a:solidFill>
            <a:srgbClr val="3B72FF"/>
          </a:solidFill>
          <a:ln w="38100">
            <a:solidFill>
              <a:srgbClr val="2E4F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8" name="矩形: 圆角 28"/>
          <p:cNvSpPr/>
          <p:nvPr/>
        </p:nvSpPr>
        <p:spPr>
          <a:xfrm>
            <a:off x="742333" y="1282700"/>
            <a:ext cx="10706100" cy="4600968"/>
          </a:xfrm>
          <a:prstGeom prst="roundRect">
            <a:avLst>
              <a:gd name="adj" fmla="val 571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      </a:t>
            </a:r>
            <a:endParaRPr lang="zh-CN" altLang="en-US"/>
          </a:p>
        </p:txBody>
      </p:sp>
      <p:pic>
        <p:nvPicPr>
          <p:cNvPr id="7" name="图片 6" descr="张着嘴&#10;&#10;低可信度描述已自动生成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27197" y="3962400"/>
            <a:ext cx="4403604" cy="193396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创设情景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: 圆角 32"/>
          <p:cNvSpPr/>
          <p:nvPr userDrawn="1"/>
        </p:nvSpPr>
        <p:spPr>
          <a:xfrm>
            <a:off x="360001" y="373580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E5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3" name="文本框 2"/>
          <p:cNvSpPr txBox="1"/>
          <p:nvPr userDrawn="1"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拓展延伸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rcRect b="7882"/>
          <a:stretch>
            <a:fillRect/>
          </a:stretch>
        </p:blipFill>
        <p:spPr>
          <a:xfrm>
            <a:off x="2226655" y="755375"/>
            <a:ext cx="7500269" cy="6117493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: 圆角 32"/>
          <p:cNvSpPr/>
          <p:nvPr userDrawn="1"/>
        </p:nvSpPr>
        <p:spPr>
          <a:xfrm>
            <a:off x="360001" y="373580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E5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3" name="文本框 2"/>
          <p:cNvSpPr txBox="1"/>
          <p:nvPr userDrawn="1"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拓展延伸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F94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" name="圆角矩形 2"/>
          <p:cNvSpPr/>
          <p:nvPr/>
        </p:nvSpPr>
        <p:spPr>
          <a:xfrm>
            <a:off x="360000" y="903001"/>
            <a:ext cx="11460575" cy="5617069"/>
          </a:xfrm>
          <a:prstGeom prst="roundRect">
            <a:avLst>
              <a:gd name="adj" fmla="val 3664"/>
            </a:avLst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布置作业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包含 图形用户界面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-1471" y="0"/>
            <a:ext cx="12193471" cy="6858000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F94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布置作业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471" y="0"/>
            <a:ext cx="12193471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-1"/>
            <a:ext cx="12192000" cy="6857173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4631893" y="2920723"/>
            <a:ext cx="2928212" cy="1016554"/>
            <a:chOff x="4105276" y="3233530"/>
            <a:chExt cx="2928212" cy="1016554"/>
          </a:xfrm>
        </p:grpSpPr>
        <p:sp>
          <p:nvSpPr>
            <p:cNvPr id="9" name="文本框 8"/>
            <p:cNvSpPr txBox="1"/>
            <p:nvPr/>
          </p:nvSpPr>
          <p:spPr>
            <a:xfrm>
              <a:off x="5261595" y="3520782"/>
              <a:ext cx="17718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chemeClr val="bg1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</a:rPr>
                <a:t>下次再见！</a:t>
              </a:r>
              <a:endParaRPr lang="zh-CN" altLang="en-US" sz="2800">
                <a:solidFill>
                  <a:schemeClr val="bg1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4105276" y="3233530"/>
              <a:ext cx="1076652" cy="1016554"/>
              <a:chOff x="4105275" y="3173253"/>
              <a:chExt cx="1140493" cy="1076831"/>
            </a:xfrm>
          </p:grpSpPr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 cstate="email"/>
              <a:stretch>
                <a:fillRect/>
              </a:stretch>
            </p:blipFill>
            <p:spPr>
              <a:xfrm rot="21135124">
                <a:off x="4105275" y="3173253"/>
                <a:ext cx="1140493" cy="952500"/>
              </a:xfrm>
              <a:prstGeom prst="rect">
                <a:avLst/>
              </a:prstGeom>
            </p:spPr>
          </p:pic>
          <p:sp>
            <p:nvSpPr>
              <p:cNvPr id="13" name="椭圆 12"/>
              <p:cNvSpPr/>
              <p:nvPr/>
            </p:nvSpPr>
            <p:spPr>
              <a:xfrm>
                <a:off x="4341452" y="4146820"/>
                <a:ext cx="668139" cy="103264"/>
              </a:xfrm>
              <a:prstGeom prst="ellipse">
                <a:avLst/>
              </a:prstGeom>
              <a:solidFill>
                <a:schemeClr val="tx1">
                  <a:alpha val="4817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</p:grp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房间里有粉色的窗帘&#10;&#10;中度可信度描述已自动生成"/>
          <p:cNvPicPr>
            <a:picLocks noChangeAspect="1"/>
          </p:cNvPicPr>
          <p:nvPr/>
        </p:nvPicPr>
        <p:blipFill>
          <a:blip r:embed="rId2" cstate="email"/>
          <a:srcRect b="-1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7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205756" cy="6858694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60000" y="1052254"/>
            <a:ext cx="11460576" cy="5154582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创设情景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447" y="-694"/>
            <a:ext cx="12190766" cy="6858694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/>
        </p:nvSpPr>
        <p:spPr>
          <a:xfrm>
            <a:off x="539999" y="969261"/>
            <a:ext cx="11138654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245F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创设情景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9" name="图片 8" descr="张着嘴&#10;&#10;低可信度描述已自动生成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 flipH="1">
            <a:off x="7917317" y="4642338"/>
            <a:ext cx="3754301" cy="1648808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447" y="-694"/>
            <a:ext cx="12190766" cy="6858694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/>
        </p:nvSpPr>
        <p:spPr>
          <a:xfrm>
            <a:off x="539999" y="969261"/>
            <a:ext cx="11138654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245F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994610" y="1425374"/>
            <a:ext cx="166130" cy="171450"/>
          </a:xfrm>
          <a:prstGeom prst="ellipse">
            <a:avLst/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1031259" y="1425374"/>
            <a:ext cx="166130" cy="171450"/>
          </a:xfrm>
          <a:prstGeom prst="ellipse">
            <a:avLst/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创设情景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447" y="-694"/>
            <a:ext cx="12190766" cy="6858694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创设情景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-1"/>
            <a:ext cx="12192000" cy="6857173"/>
          </a:xfrm>
          <a:prstGeom prst="rect">
            <a:avLst/>
          </a:prstGeom>
        </p:spPr>
      </p:pic>
      <p:pic>
        <p:nvPicPr>
          <p:cNvPr id="6" name="图片 5" descr="卡通人物&#10;&#10;描述已自动生成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-1472" y="-830"/>
            <a:ext cx="12192001" cy="6857173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bg>
      <p:bgPr>
        <a:blipFill dpi="0" rotWithShape="1">
          <a:blip r:embed="rId2" cstate="email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12190413" cy="685625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file:///D:\qq&#25991;&#20214;\712321467\Image\C2C\Image2\%7b75232B38-A165-1FB7-499C-2E1C792CACB5%7d.png" TargetMode="External"/><Relationship Id="rId12" Type="http://schemas.openxmlformats.org/officeDocument/2006/relationships/image" Target="../media/image10.png"/><Relationship Id="rId11" Type="http://schemas.openxmlformats.org/officeDocument/2006/relationships/image" Target="../media/image1.jpeg"/><Relationship Id="rId10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image" Target="file:///D:\qq&#25991;&#20214;\712321467\Image\C2C\Image2\%7b75232B38-A165-1FB7-499C-2E1C792CACB5%7d.png" TargetMode="External"/><Relationship Id="rId8" Type="http://schemas.openxmlformats.org/officeDocument/2006/relationships/image" Target="../media/image10.png"/><Relationship Id="rId7" Type="http://schemas.openxmlformats.org/officeDocument/2006/relationships/image" Target="../media/image11.jpeg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image" Target="../media/image14.jpeg"/><Relationship Id="rId7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1" Type="http://schemas.openxmlformats.org/officeDocument/2006/relationships/theme" Target="../theme/theme3.xml"/><Relationship Id="rId10" Type="http://schemas.openxmlformats.org/officeDocument/2006/relationships/image" Target="file:///D:\qq&#25991;&#20214;\712321467\Image\C2C\Image2\%7b75232B38-A165-1FB7-499C-2E1C792CACB5%7d.png" TargetMode="External"/><Relationship Id="rId1" Type="http://schemas.openxmlformats.org/officeDocument/2006/relationships/slideLayout" Target="../slideLayouts/slideLayout16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theme" Target="../theme/theme4.xml"/><Relationship Id="rId8" Type="http://schemas.openxmlformats.org/officeDocument/2006/relationships/image" Target="file:///D:\qq&#25991;&#20214;\712321467\Image\C2C\Image2\%7b75232B38-A165-1FB7-499C-2E1C792CACB5%7d.png" TargetMode="External"/><Relationship Id="rId7" Type="http://schemas.openxmlformats.org/officeDocument/2006/relationships/image" Target="../media/image10.png"/><Relationship Id="rId6" Type="http://schemas.openxmlformats.org/officeDocument/2006/relationships/image" Target="../media/image18.jpeg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theme" Target="../theme/theme5.xml"/><Relationship Id="rId8" Type="http://schemas.openxmlformats.org/officeDocument/2006/relationships/image" Target="file:///D:\qq&#25991;&#20214;\712321467\Image\C2C\Image2\%7b75232B38-A165-1FB7-499C-2E1C792CACB5%7d.png" TargetMode="External"/><Relationship Id="rId7" Type="http://schemas.openxmlformats.org/officeDocument/2006/relationships/image" Target="../media/image10.png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slideLayout" Target="../slideLayouts/slideLayout31.xml"/><Relationship Id="rId3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/Relationships>
</file>

<file path=ppt/slideMasters/_rels/slideMaster6.xml.rels><?xml version="1.0" encoding="UTF-8" standalone="yes"?>
<Relationships xmlns="http://schemas.openxmlformats.org/package/2006/relationships"><Relationship Id="rId7" Type="http://schemas.openxmlformats.org/officeDocument/2006/relationships/theme" Target="../theme/theme6.xml"/><Relationship Id="rId6" Type="http://schemas.openxmlformats.org/officeDocument/2006/relationships/image" Target="file:///D:\qq&#25991;&#20214;\712321467\Image\C2C\Image2\%7b75232B38-A165-1FB7-499C-2E1C792CACB5%7d.png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27.svg"/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/Relationships>
</file>

<file path=ppt/slideMasters/_rels/slideMaster7.xml.rels><?xml version="1.0" encoding="UTF-8" standalone="yes"?>
<Relationships xmlns="http://schemas.openxmlformats.org/package/2006/relationships"><Relationship Id="rId5" Type="http://schemas.openxmlformats.org/officeDocument/2006/relationships/theme" Target="../theme/theme7.xml"/><Relationship Id="rId4" Type="http://schemas.openxmlformats.org/officeDocument/2006/relationships/image" Target="file:///D:\qq&#25991;&#20214;\712321467\Image\C2C\Image2\%7b75232B38-A165-1FB7-499C-2E1C792CACB5%7d.png" TargetMode="External"/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heme" Target="../theme/theme8.xml"/><Relationship Id="rId7" Type="http://schemas.openxmlformats.org/officeDocument/2006/relationships/image" Target="file:///D:\qq&#25991;&#20214;\712321467\Image\C2C\Image2\%7b75232B38-A165-1FB7-499C-2E1C792CACB5%7d.png" TargetMode="External"/><Relationship Id="rId6" Type="http://schemas.openxmlformats.org/officeDocument/2006/relationships/image" Target="../media/image10.png"/><Relationship Id="rId5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形状, 矩形&#10;&#10;描述已自动生成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-2680" y="636"/>
            <a:ext cx="12194045" cy="6857364"/>
          </a:xfrm>
          <a:prstGeom prst="rect">
            <a:avLst/>
          </a:prstGeom>
        </p:spPr>
      </p:pic>
      <p:pic>
        <p:nvPicPr>
          <p:cNvPr id="2" name="图片 1" descr="形状, 矩形&#10;&#10;描述已自动生成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-2680" y="-694"/>
            <a:ext cx="12206893" cy="6858694"/>
          </a:xfrm>
          <a:prstGeom prst="rect">
            <a:avLst/>
          </a:prstGeom>
        </p:spPr>
      </p:pic>
      <p:sp>
        <p:nvSpPr>
          <p:cNvPr id="4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8" name="图片 1073743875" descr="学科网 zxxk.com"/>
          <p:cNvPicPr>
            <a:picLocks noChangeAspect="1"/>
          </p:cNvPicPr>
          <p:nvPr/>
        </p:nvPicPr>
        <p:blipFill>
          <a:blip r:embed="rId12" r:link="rId1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形状, 矩形&#10;&#10;描述已自动生成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4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5" name="图片 1073743875" descr="学科网 zxxk.com"/>
          <p:cNvPicPr>
            <a:picLocks noChangeAspect="1"/>
          </p:cNvPicPr>
          <p:nvPr/>
        </p:nvPicPr>
        <p:blipFill>
          <a:blip r:embed="rId8" r:link="rId9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形状&#10;&#10;描述已自动生成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-1588" y="0"/>
            <a:ext cx="12195176" cy="6858000"/>
          </a:xfrm>
          <a:prstGeom prst="rect">
            <a:avLst/>
          </a:prstGeom>
        </p:spPr>
      </p:pic>
      <p:sp>
        <p:nvSpPr>
          <p:cNvPr id="4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5" name="图片 1073743875" descr="学科网 zxxk.com"/>
          <p:cNvPicPr>
            <a:picLocks noChangeAspect="1"/>
          </p:cNvPicPr>
          <p:nvPr/>
        </p:nvPicPr>
        <p:blipFill>
          <a:blip r:embed="rId9" r:link="rId10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形状, 矩形&#10;&#10;描述已自动生成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4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5" name="图片 1073743875" descr="学科网 zxxk.com"/>
          <p:cNvPicPr>
            <a:picLocks noChangeAspect="1"/>
          </p:cNvPicPr>
          <p:nvPr/>
        </p:nvPicPr>
        <p:blipFill>
          <a:blip r:embed="rId7" r:link="rId8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形 1"/>
          <p:cNvPicPr>
            <a:picLocks noChangeAspect="1"/>
          </p:cNvPicPr>
          <p:nvPr/>
        </p:nvPicPr>
        <p:blipFill>
          <a:blip r:embed="rId5" cstate="email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0" y="0"/>
            <a:ext cx="12206710" cy="6858000"/>
          </a:xfrm>
          <a:prstGeom prst="rect">
            <a:avLst/>
          </a:prstGeom>
        </p:spPr>
      </p:pic>
      <p:pic>
        <p:nvPicPr>
          <p:cNvPr id="3" name="图片 1073743875" descr="学科网 zxxk.com"/>
          <p:cNvPicPr>
            <a:picLocks noChangeAspect="1"/>
          </p:cNvPicPr>
          <p:nvPr/>
        </p:nvPicPr>
        <p:blipFill>
          <a:blip r:embed="rId7" r:link="rId8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形 6"/>
          <p:cNvPicPr>
            <a:picLocks noChangeAspect="1"/>
          </p:cNvPicPr>
          <p:nvPr/>
        </p:nvPicPr>
        <p:blipFill>
          <a:blip r:embed="rId3" cstate="email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14068"/>
            <a:ext cx="12203534" cy="6858000"/>
          </a:xfrm>
          <a:prstGeom prst="rect">
            <a:avLst/>
          </a:prstGeom>
        </p:spPr>
      </p:pic>
      <p:pic>
        <p:nvPicPr>
          <p:cNvPr id="8" name="图片 1073743875" descr="学科网 zxxk.com"/>
          <p:cNvPicPr>
            <a:picLocks noChangeAspect="1"/>
          </p:cNvPicPr>
          <p:nvPr/>
        </p:nvPicPr>
        <p:blipFill>
          <a:blip r:embed="rId5" r:link="rId6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3" r:link="rId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6" r:link="rId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45.png"/><Relationship Id="rId1" Type="http://schemas.openxmlformats.org/officeDocument/2006/relationships/image" Target="../media/image4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1.xml"/><Relationship Id="rId1" Type="http://schemas.openxmlformats.org/officeDocument/2006/relationships/image" Target="../media/image4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7.png"/><Relationship Id="rId1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7.xml"/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image" Target="../media/image5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5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33.xml"/><Relationship Id="rId1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9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3.xml"/><Relationship Id="rId3" Type="http://schemas.openxmlformats.org/officeDocument/2006/relationships/audio" Target="../media/audio1.wav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1.xml"/><Relationship Id="rId2" Type="http://schemas.openxmlformats.org/officeDocument/2006/relationships/audio" Target="../media/audio1.wav"/><Relationship Id="rId1" Type="http://schemas.openxmlformats.org/officeDocument/2006/relationships/image" Target="../media/image40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1.xml"/><Relationship Id="rId2" Type="http://schemas.openxmlformats.org/officeDocument/2006/relationships/audio" Target="../media/audio1.wav"/><Relationship Id="rId1" Type="http://schemas.openxmlformats.org/officeDocument/2006/relationships/image" Target="../media/image40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1.xml"/><Relationship Id="rId2" Type="http://schemas.openxmlformats.org/officeDocument/2006/relationships/audio" Target="../media/audio1.wav"/><Relationship Id="rId1" Type="http://schemas.openxmlformats.org/officeDocument/2006/relationships/image" Target="../media/image42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1.xml"/><Relationship Id="rId3" Type="http://schemas.openxmlformats.org/officeDocument/2006/relationships/audio" Target="../media/audio1.wav"/><Relationship Id="rId2" Type="http://schemas.openxmlformats.org/officeDocument/2006/relationships/image" Target="../media/image43.png"/><Relationship Id="rId1" Type="http://schemas.openxmlformats.org/officeDocument/2006/relationships/image" Target="../media/image40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1.xml"/><Relationship Id="rId3" Type="http://schemas.openxmlformats.org/officeDocument/2006/relationships/audio" Target="../media/audio1.wav"/><Relationship Id="rId2" Type="http://schemas.openxmlformats.org/officeDocument/2006/relationships/image" Target="../media/image40.png"/><Relationship Id="rId1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55979" y="1949499"/>
            <a:ext cx="493522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旋转与角</a:t>
            </a:r>
            <a:endParaRPr lang="zh-CN" altLang="en-US" sz="8800" dirty="0">
              <a:solidFill>
                <a:schemeClr val="bg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92504" y="3939004"/>
            <a:ext cx="4605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latin typeface="FZLanTingHeiS-R-GB" panose="02000500000000000000" pitchFamily="2" charset="-122"/>
                <a:ea typeface="FZLanTingHeiS-R-GB" panose="02000500000000000000" pitchFamily="2" charset="-122"/>
              </a:rPr>
              <a:t>第二单元 线与角</a:t>
            </a:r>
            <a:endParaRPr lang="zh-CN" altLang="en-US" sz="2400">
              <a:solidFill>
                <a:schemeClr val="bg1"/>
              </a:solidFill>
              <a:latin typeface="FZLanTingHeiS-R-GB" panose="02000500000000000000" pitchFamily="2" charset="-122"/>
              <a:ea typeface="FZLanTingHeiS-R-GB" panose="02000500000000000000" pitchFamily="2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圆角矩形 22"/>
          <p:cNvSpPr/>
          <p:nvPr/>
        </p:nvSpPr>
        <p:spPr>
          <a:xfrm>
            <a:off x="6952427" y="4130828"/>
            <a:ext cx="4227619" cy="958492"/>
          </a:xfrm>
          <a:prstGeom prst="roundRect">
            <a:avLst>
              <a:gd name="adj" fmla="val 35423"/>
            </a:avLst>
          </a:prstGeom>
          <a:solidFill>
            <a:schemeClr val="bg1"/>
          </a:solidFill>
          <a:ln w="38100">
            <a:solidFill>
              <a:srgbClr val="6A07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TextBox 9"/>
          <p:cNvSpPr txBox="1">
            <a:spLocks noChangeArrowheads="1"/>
          </p:cNvSpPr>
          <p:nvPr/>
        </p:nvSpPr>
        <p:spPr bwMode="auto">
          <a:xfrm>
            <a:off x="2606546" y="3618360"/>
            <a:ext cx="505195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800">
                <a:solidFill>
                  <a:srgbClr val="0000E1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 sz="2400" dirty="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平角比钝角大；周角比平角大；</a:t>
            </a:r>
            <a:endParaRPr lang="zh-CN" altLang="en-US" sz="2400" dirty="0">
              <a:solidFill>
                <a:srgbClr val="FE594F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12" name="TextBox 9"/>
          <p:cNvSpPr txBox="1">
            <a:spLocks noChangeArrowheads="1"/>
          </p:cNvSpPr>
          <p:nvPr/>
        </p:nvSpPr>
        <p:spPr bwMode="auto">
          <a:xfrm>
            <a:off x="2606546" y="4280685"/>
            <a:ext cx="484993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800">
                <a:solidFill>
                  <a:srgbClr val="0000E1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 sz="2400" dirty="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平角的两条边在一条直线上；</a:t>
            </a:r>
            <a:endParaRPr lang="zh-CN" altLang="en-US" sz="2400" dirty="0">
              <a:solidFill>
                <a:srgbClr val="FE594F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48" name="Arc 14"/>
          <p:cNvSpPr/>
          <p:nvPr/>
        </p:nvSpPr>
        <p:spPr bwMode="auto">
          <a:xfrm rot="12887256" flipV="1">
            <a:off x="2298539" y="2664194"/>
            <a:ext cx="451650" cy="470713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4329 w 43200"/>
              <a:gd name="T1" fmla="*/ 8629 h 43200"/>
              <a:gd name="T2" fmla="*/ 3488 w 43200"/>
              <a:gd name="T3" fmla="*/ 9831 h 43200"/>
              <a:gd name="T4" fmla="*/ 21600 w 432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3200" fill="none" extrusionOk="0">
                <a:moveTo>
                  <a:pt x="4328" y="8628"/>
                </a:moveTo>
                <a:cubicBezTo>
                  <a:pt x="8408" y="3196"/>
                  <a:pt x="14806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17422"/>
                  <a:pt x="1211" y="13334"/>
                  <a:pt x="3487" y="9830"/>
                </a:cubicBezTo>
              </a:path>
              <a:path w="43200" h="43200" stroke="0" extrusionOk="0">
                <a:moveTo>
                  <a:pt x="4328" y="8628"/>
                </a:moveTo>
                <a:cubicBezTo>
                  <a:pt x="8408" y="3196"/>
                  <a:pt x="14806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17422"/>
                  <a:pt x="1211" y="13334"/>
                  <a:pt x="3487" y="9830"/>
                </a:cubicBezTo>
                <a:lnTo>
                  <a:pt x="21600" y="21600"/>
                </a:lnTo>
                <a:close/>
              </a:path>
            </a:pathLst>
          </a:custGeom>
          <a:noFill/>
          <a:ln w="25400">
            <a:solidFill>
              <a:srgbClr val="FE594F"/>
            </a:solidFill>
            <a:rou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1350">
              <a:solidFill>
                <a:srgbClr val="000000"/>
              </a:solidFill>
            </a:endParaRPr>
          </a:p>
        </p:txBody>
      </p:sp>
      <p:sp>
        <p:nvSpPr>
          <p:cNvPr id="49" name="Line 20"/>
          <p:cNvSpPr>
            <a:spLocks noChangeShapeType="1"/>
          </p:cNvSpPr>
          <p:nvPr/>
        </p:nvSpPr>
        <p:spPr bwMode="auto">
          <a:xfrm>
            <a:off x="2492652" y="2891667"/>
            <a:ext cx="1849896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1350">
              <a:solidFill>
                <a:srgbClr val="000000"/>
              </a:solidFill>
            </a:endParaRPr>
          </a:p>
        </p:txBody>
      </p:sp>
      <p:grpSp>
        <p:nvGrpSpPr>
          <p:cNvPr id="50" name="Group 26"/>
          <p:cNvGrpSpPr/>
          <p:nvPr/>
        </p:nvGrpSpPr>
        <p:grpSpPr>
          <a:xfrm>
            <a:off x="5904088" y="2668811"/>
            <a:ext cx="595516" cy="395045"/>
            <a:chOff x="1934" y="1526"/>
            <a:chExt cx="606" cy="402"/>
          </a:xfrm>
        </p:grpSpPr>
        <p:sp>
          <p:nvSpPr>
            <p:cNvPr id="51" name="Arc 8"/>
            <p:cNvSpPr/>
            <p:nvPr/>
          </p:nvSpPr>
          <p:spPr bwMode="auto">
            <a:xfrm rot="12887256" flipV="1">
              <a:off x="2024" y="1526"/>
              <a:ext cx="516" cy="402"/>
            </a:xfrm>
            <a:custGeom>
              <a:avLst/>
              <a:gdLst>
                <a:gd name="G0" fmla="+- 14598 0 0"/>
                <a:gd name="G1" fmla="+- 21600 0 0"/>
                <a:gd name="G2" fmla="+- 21600 0 0"/>
                <a:gd name="T0" fmla="*/ 0 w 36198"/>
                <a:gd name="T1" fmla="*/ 5680 h 27043"/>
                <a:gd name="T2" fmla="*/ 35501 w 36198"/>
                <a:gd name="T3" fmla="*/ 27043 h 27043"/>
                <a:gd name="T4" fmla="*/ 14598 w 36198"/>
                <a:gd name="T5" fmla="*/ 21600 h 27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198" h="27042" fill="none" extrusionOk="0">
                  <a:moveTo>
                    <a:pt x="-1" y="5679"/>
                  </a:moveTo>
                  <a:cubicBezTo>
                    <a:pt x="3983" y="2026"/>
                    <a:pt x="9192" y="0"/>
                    <a:pt x="14598" y="0"/>
                  </a:cubicBezTo>
                  <a:cubicBezTo>
                    <a:pt x="26527" y="0"/>
                    <a:pt x="36198" y="9670"/>
                    <a:pt x="36198" y="21600"/>
                  </a:cubicBezTo>
                  <a:cubicBezTo>
                    <a:pt x="36198" y="23436"/>
                    <a:pt x="35963" y="25265"/>
                    <a:pt x="35500" y="27042"/>
                  </a:cubicBezTo>
                </a:path>
                <a:path w="36198" h="27042" stroke="0" extrusionOk="0">
                  <a:moveTo>
                    <a:pt x="-1" y="5679"/>
                  </a:moveTo>
                  <a:cubicBezTo>
                    <a:pt x="3983" y="2026"/>
                    <a:pt x="9192" y="0"/>
                    <a:pt x="14598" y="0"/>
                  </a:cubicBezTo>
                  <a:cubicBezTo>
                    <a:pt x="26527" y="0"/>
                    <a:pt x="36198" y="9670"/>
                    <a:pt x="36198" y="21600"/>
                  </a:cubicBezTo>
                  <a:cubicBezTo>
                    <a:pt x="36198" y="23436"/>
                    <a:pt x="35963" y="25265"/>
                    <a:pt x="35500" y="27042"/>
                  </a:cubicBezTo>
                  <a:lnTo>
                    <a:pt x="14598" y="21600"/>
                  </a:lnTo>
                  <a:close/>
                </a:path>
              </a:pathLst>
            </a:custGeom>
            <a:noFill/>
            <a:ln w="25400">
              <a:solidFill>
                <a:srgbClr val="FE594F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>
                <a:solidFill>
                  <a:srgbClr val="000000"/>
                </a:solidFill>
              </a:endParaRPr>
            </a:p>
          </p:txBody>
        </p:sp>
        <p:sp>
          <p:nvSpPr>
            <p:cNvPr id="52" name="Line 9"/>
            <p:cNvSpPr>
              <a:spLocks noChangeShapeType="1"/>
            </p:cNvSpPr>
            <p:nvPr/>
          </p:nvSpPr>
          <p:spPr bwMode="auto">
            <a:xfrm flipH="1">
              <a:off x="1934" y="1730"/>
              <a:ext cx="37" cy="58"/>
            </a:xfrm>
            <a:prstGeom prst="line">
              <a:avLst/>
            </a:prstGeom>
            <a:noFill/>
            <a:ln w="9525">
              <a:solidFill>
                <a:srgbClr val="FE594F"/>
              </a:solidFill>
              <a:rou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>
                <a:solidFill>
                  <a:srgbClr val="000000"/>
                </a:solidFill>
              </a:endParaRPr>
            </a:p>
          </p:txBody>
        </p:sp>
      </p:grpSp>
      <p:grpSp>
        <p:nvGrpSpPr>
          <p:cNvPr id="53" name="Group 31"/>
          <p:cNvGrpSpPr/>
          <p:nvPr/>
        </p:nvGrpSpPr>
        <p:grpSpPr>
          <a:xfrm>
            <a:off x="4953437" y="2903676"/>
            <a:ext cx="2557463" cy="65485"/>
            <a:chOff x="1188" y="1760"/>
            <a:chExt cx="2148" cy="55"/>
          </a:xfrm>
        </p:grpSpPr>
        <p:sp>
          <p:nvSpPr>
            <p:cNvPr id="54" name="Line 28"/>
            <p:cNvSpPr>
              <a:spLocks noChangeShapeType="1"/>
            </p:cNvSpPr>
            <p:nvPr/>
          </p:nvSpPr>
          <p:spPr bwMode="auto">
            <a:xfrm>
              <a:off x="2260" y="1788"/>
              <a:ext cx="107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>
                <a:solidFill>
                  <a:srgbClr val="000000"/>
                </a:solidFill>
              </a:endParaRPr>
            </a:p>
          </p:txBody>
        </p:sp>
        <p:sp>
          <p:nvSpPr>
            <p:cNvPr id="55" name="Line 29"/>
            <p:cNvSpPr>
              <a:spLocks noChangeShapeType="1"/>
            </p:cNvSpPr>
            <p:nvPr/>
          </p:nvSpPr>
          <p:spPr bwMode="auto">
            <a:xfrm>
              <a:off x="1188" y="1788"/>
              <a:ext cx="107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>
                <a:solidFill>
                  <a:srgbClr val="000000"/>
                </a:solidFill>
              </a:endParaRPr>
            </a:p>
          </p:txBody>
        </p:sp>
        <p:sp>
          <p:nvSpPr>
            <p:cNvPr id="56" name="Oval 30"/>
            <p:cNvSpPr>
              <a:spLocks noChangeArrowheads="1"/>
            </p:cNvSpPr>
            <p:nvPr/>
          </p:nvSpPr>
          <p:spPr bwMode="auto">
            <a:xfrm>
              <a:off x="2235" y="1760"/>
              <a:ext cx="54" cy="55"/>
            </a:xfrm>
            <a:prstGeom prst="ellipse">
              <a:avLst/>
            </a:prstGeom>
            <a:solidFill>
              <a:srgbClr val="FE594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>
                <a:solidFill>
                  <a:srgbClr val="000000"/>
                </a:solidFill>
              </a:endParaRPr>
            </a:p>
          </p:txBody>
        </p:sp>
      </p:grpSp>
      <p:sp>
        <p:nvSpPr>
          <p:cNvPr id="57" name="TextBox 9"/>
          <p:cNvSpPr txBox="1">
            <a:spLocks noChangeArrowheads="1"/>
          </p:cNvSpPr>
          <p:nvPr/>
        </p:nvSpPr>
        <p:spPr bwMode="auto">
          <a:xfrm>
            <a:off x="2606546" y="4929866"/>
            <a:ext cx="434588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800">
                <a:solidFill>
                  <a:srgbClr val="0000E1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 sz="2400" dirty="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周角的两条边重合。</a:t>
            </a:r>
            <a:endParaRPr lang="zh-CN" altLang="en-US" sz="2400" dirty="0">
              <a:solidFill>
                <a:srgbClr val="FE594F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7053595" y="4137436"/>
            <a:ext cx="269817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00" dirty="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400" dirty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个平角</a:t>
            </a:r>
            <a:r>
              <a:rPr lang="zh-CN" altLang="en-US" sz="2600" dirty="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600" dirty="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400" dirty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个周角</a:t>
            </a:r>
            <a:endParaRPr lang="zh-CN" altLang="en-US" sz="2400" dirty="0">
              <a:latin typeface="方正兰亭黑简体" panose="02000500000000000000" pitchFamily="2" charset="-122"/>
              <a:ea typeface="方正兰亭黑简体" panose="020005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7053595" y="4576807"/>
            <a:ext cx="412645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r>
              <a:rPr lang="en-US" altLang="zh-CN" sz="2600" dirty="0">
                <a:ea typeface="方正兰亭黑简体" panose="02000500000000000000" pitchFamily="2" charset="-122"/>
              </a:rPr>
              <a:t>1</a:t>
            </a:r>
            <a:r>
              <a:rPr lang="zh-CN" altLang="en-US" sz="2400" dirty="0" smtClean="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个周角</a:t>
            </a:r>
            <a:r>
              <a:rPr lang="zh-CN" altLang="en-US" sz="2600" dirty="0">
                <a:ea typeface="方正兰亭黑简体" panose="02000500000000000000" pitchFamily="2" charset="-122"/>
              </a:rPr>
              <a:t>＝</a:t>
            </a:r>
            <a:r>
              <a:rPr lang="en-US" altLang="zh-CN" sz="2600" dirty="0">
                <a:ea typeface="方正兰亭黑简体" panose="02000500000000000000" pitchFamily="2" charset="-122"/>
              </a:rPr>
              <a:t>2</a:t>
            </a:r>
            <a:r>
              <a:rPr lang="zh-CN" altLang="en-US" sz="2400" dirty="0" smtClean="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个平角</a:t>
            </a:r>
            <a:r>
              <a:rPr lang="zh-CN" altLang="en-US" sz="2600" dirty="0">
                <a:ea typeface="方正兰亭黑简体" panose="02000500000000000000" pitchFamily="2" charset="-122"/>
              </a:rPr>
              <a:t>＝</a:t>
            </a:r>
            <a:r>
              <a:rPr lang="en-US" altLang="zh-CN" sz="2600" dirty="0">
                <a:ea typeface="方正兰亭黑简体" panose="02000500000000000000" pitchFamily="2" charset="-122"/>
              </a:rPr>
              <a:t>4</a:t>
            </a:r>
            <a:r>
              <a:rPr lang="zh-CN" altLang="en-US" sz="2400" dirty="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个直角</a:t>
            </a:r>
            <a:endParaRPr lang="zh-CN" altLang="en-US" sz="2400" dirty="0"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538848" y="1193155"/>
            <a:ext cx="8803200" cy="662516"/>
            <a:chOff x="1694400" y="1268081"/>
            <a:chExt cx="8803200" cy="662516"/>
          </a:xfrm>
        </p:grpSpPr>
        <p:sp>
          <p:nvSpPr>
            <p:cNvPr id="3" name="圆角矩形 2"/>
            <p:cNvSpPr/>
            <p:nvPr/>
          </p:nvSpPr>
          <p:spPr>
            <a:xfrm>
              <a:off x="1694400" y="1268081"/>
              <a:ext cx="8803200" cy="662516"/>
            </a:xfrm>
            <a:prstGeom prst="roundRect">
              <a:avLst>
                <a:gd name="adj" fmla="val 50000"/>
              </a:avLst>
            </a:prstGeom>
            <a:solidFill>
              <a:srgbClr val="6A07D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 </a:t>
              </a:r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225926" y="1349862"/>
              <a:ext cx="7797748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600" dirty="0">
                  <a:solidFill>
                    <a:schemeClr val="bg1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观察旋转过程中所形成的角，说一说，你发现了什么？</a:t>
              </a:r>
              <a:endParaRPr lang="zh-CN" altLang="en-US" sz="2600" dirty="0">
                <a:solidFill>
                  <a:schemeClr val="bg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endParaRPr>
            </a:p>
          </p:txBody>
        </p:sp>
      </p:grpSp>
      <p:grpSp>
        <p:nvGrpSpPr>
          <p:cNvPr id="8" name="Group 24"/>
          <p:cNvGrpSpPr/>
          <p:nvPr/>
        </p:nvGrpSpPr>
        <p:grpSpPr>
          <a:xfrm>
            <a:off x="8265901" y="2814757"/>
            <a:ext cx="147638" cy="141684"/>
            <a:chOff x="1320" y="2239"/>
            <a:chExt cx="136" cy="119"/>
          </a:xfrm>
        </p:grpSpPr>
        <p:sp>
          <p:nvSpPr>
            <p:cNvPr id="10" name="Line 22"/>
            <p:cNvSpPr>
              <a:spLocks noChangeShapeType="1"/>
            </p:cNvSpPr>
            <p:nvPr/>
          </p:nvSpPr>
          <p:spPr bwMode="auto">
            <a:xfrm>
              <a:off x="1320" y="2239"/>
              <a:ext cx="136" cy="0"/>
            </a:xfrm>
            <a:prstGeom prst="line">
              <a:avLst/>
            </a:prstGeom>
            <a:noFill/>
            <a:ln w="25400">
              <a:solidFill>
                <a:srgbClr val="FE594F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" name="Line 23"/>
            <p:cNvSpPr>
              <a:spLocks noChangeShapeType="1"/>
            </p:cNvSpPr>
            <p:nvPr/>
          </p:nvSpPr>
          <p:spPr bwMode="auto">
            <a:xfrm flipH="1">
              <a:off x="1446" y="2244"/>
              <a:ext cx="0" cy="114"/>
            </a:xfrm>
            <a:prstGeom prst="line">
              <a:avLst/>
            </a:prstGeom>
            <a:noFill/>
            <a:ln w="25400">
              <a:solidFill>
                <a:srgbClr val="FE594F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6" name="Group 18"/>
          <p:cNvGrpSpPr/>
          <p:nvPr/>
        </p:nvGrpSpPr>
        <p:grpSpPr>
          <a:xfrm>
            <a:off x="8285539" y="1938229"/>
            <a:ext cx="1362436" cy="1030874"/>
            <a:chOff x="1310" y="1335"/>
            <a:chExt cx="1393" cy="1054"/>
          </a:xfrm>
        </p:grpSpPr>
        <p:sp>
          <p:nvSpPr>
            <p:cNvPr id="17" name="Line 11"/>
            <p:cNvSpPr>
              <a:spLocks noChangeShapeType="1"/>
            </p:cNvSpPr>
            <p:nvPr/>
          </p:nvSpPr>
          <p:spPr bwMode="auto">
            <a:xfrm>
              <a:off x="1317" y="2372"/>
              <a:ext cx="1386" cy="1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8" name="Line 17"/>
            <p:cNvSpPr>
              <a:spLocks noChangeShapeType="1"/>
            </p:cNvSpPr>
            <p:nvPr/>
          </p:nvSpPr>
          <p:spPr bwMode="auto">
            <a:xfrm flipH="1" flipV="1">
              <a:off x="1310" y="1335"/>
              <a:ext cx="0" cy="105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9" name="椭圆 18"/>
          <p:cNvSpPr/>
          <p:nvPr/>
        </p:nvSpPr>
        <p:spPr>
          <a:xfrm>
            <a:off x="2392980" y="3757946"/>
            <a:ext cx="112398" cy="112398"/>
          </a:xfrm>
          <a:prstGeom prst="ellipse">
            <a:avLst/>
          </a:prstGeom>
          <a:solidFill>
            <a:srgbClr val="6A07D0"/>
          </a:solidFill>
          <a:ln>
            <a:solidFill>
              <a:srgbClr val="6A07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2392980" y="4413667"/>
            <a:ext cx="112398" cy="112398"/>
          </a:xfrm>
          <a:prstGeom prst="ellipse">
            <a:avLst/>
          </a:prstGeom>
          <a:solidFill>
            <a:srgbClr val="6A07D0"/>
          </a:solidFill>
          <a:ln>
            <a:solidFill>
              <a:srgbClr val="6A07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2392980" y="5069388"/>
            <a:ext cx="112398" cy="112398"/>
          </a:xfrm>
          <a:prstGeom prst="ellipse">
            <a:avLst/>
          </a:prstGeom>
          <a:solidFill>
            <a:srgbClr val="6A07D0"/>
          </a:solidFill>
          <a:ln>
            <a:solidFill>
              <a:srgbClr val="6A07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829677" y="2150759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400" smtClean="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平角</a:t>
            </a:r>
            <a:r>
              <a:rPr lang="en-US" altLang="zh-CN" sz="2400" smtClean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180°</a:t>
            </a:r>
            <a:endParaRPr lang="zh-CN" altLang="en-US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630720" y="2141359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smtClean="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周角</a:t>
            </a:r>
            <a:r>
              <a:rPr lang="en-US" altLang="zh-CN" sz="2400" smtClean="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360°</a:t>
            </a:r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280571" y="219150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400" smtClean="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直角</a:t>
            </a:r>
            <a:r>
              <a:rPr lang="en-US" altLang="zh-CN" sz="2400" smtClean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90°</a:t>
            </a:r>
            <a:endParaRPr lang="zh-CN" altLang="en-US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11" grpId="0"/>
      <p:bldP spid="12" grpId="0"/>
      <p:bldP spid="57" grpId="0"/>
      <p:bldP spid="58" grpId="0"/>
      <p:bldP spid="59" grpId="0"/>
      <p:bldP spid="19" grpId="0" animBg="1"/>
      <p:bldP spid="20" grpId="0" animBg="1"/>
      <p:bldP spid="2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圆角矩形 2"/>
          <p:cNvSpPr/>
          <p:nvPr/>
        </p:nvSpPr>
        <p:spPr>
          <a:xfrm>
            <a:off x="7590138" y="985302"/>
            <a:ext cx="4058548" cy="5321885"/>
          </a:xfrm>
          <a:prstGeom prst="roundRect">
            <a:avLst>
              <a:gd name="adj" fmla="val 700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00"/>
              <a:t> </a:t>
            </a:r>
            <a:endParaRPr lang="zh-CN" altLang="en-US" sz="900"/>
          </a:p>
        </p:txBody>
      </p:sp>
      <p:sp>
        <p:nvSpPr>
          <p:cNvPr id="89" name="圆角矩形 2"/>
          <p:cNvSpPr/>
          <p:nvPr/>
        </p:nvSpPr>
        <p:spPr>
          <a:xfrm>
            <a:off x="539999" y="985303"/>
            <a:ext cx="6690141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6A07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90" name="圆角矩形 2"/>
          <p:cNvSpPr/>
          <p:nvPr/>
        </p:nvSpPr>
        <p:spPr>
          <a:xfrm>
            <a:off x="698129" y="1131715"/>
            <a:ext cx="6373880" cy="662516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86" name="文本框 85"/>
          <p:cNvSpPr txBox="1"/>
          <p:nvPr/>
        </p:nvSpPr>
        <p:spPr>
          <a:xfrm>
            <a:off x="986233" y="1229244"/>
            <a:ext cx="588013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600" b="1" dirty="0">
                <a:solidFill>
                  <a:schemeClr val="bg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找一找，说一说生活中的平角和周角。</a:t>
            </a:r>
            <a:endParaRPr lang="zh-CN" altLang="en-US" sz="2600" b="1" dirty="0">
              <a:solidFill>
                <a:schemeClr val="bg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pic>
        <p:nvPicPr>
          <p:cNvPr id="62" name="图片 6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936889" y="2425629"/>
            <a:ext cx="1716830" cy="2183964"/>
          </a:xfrm>
          <a:prstGeom prst="rect">
            <a:avLst/>
          </a:prstGeom>
        </p:spPr>
      </p:pic>
      <p:sp>
        <p:nvSpPr>
          <p:cNvPr id="64" name="TextBox 8"/>
          <p:cNvSpPr/>
          <p:nvPr/>
        </p:nvSpPr>
        <p:spPr>
          <a:xfrm>
            <a:off x="5252281" y="4544920"/>
            <a:ext cx="1075839" cy="564356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周角</a:t>
            </a:r>
            <a:endParaRPr lang="zh-CN" altLang="en-US" sz="2400">
              <a:solidFill>
                <a:srgbClr val="FE594F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65" name="TextBox 8"/>
          <p:cNvSpPr/>
          <p:nvPr/>
        </p:nvSpPr>
        <p:spPr>
          <a:xfrm>
            <a:off x="1995164" y="4544920"/>
            <a:ext cx="1439862" cy="564356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>
            <a:spAutoFit/>
          </a:bodyPr>
          <a:lstStyle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平角</a:t>
            </a:r>
            <a:endParaRPr lang="zh-CN" altLang="en-US" sz="2400">
              <a:solidFill>
                <a:srgbClr val="FE594F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7791948" y="4106405"/>
            <a:ext cx="3856738" cy="19137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800" b="0" i="0" u="none" baseline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defRPr>
            </a:lvl1pPr>
            <a:lvl2pPr lvl="1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baseline="0"/>
            </a:lvl2pPr>
            <a:lvl3pPr lvl="2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baseline="0"/>
            </a:lvl3pPr>
            <a:lvl4pPr lvl="3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baseline="0"/>
            </a:lvl4pPr>
            <a:lvl5pPr lvl="4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baseline="0"/>
            </a:lvl5pPr>
            <a:lvl6pPr lvl="5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baseline="0"/>
            </a:lvl6pPr>
            <a:lvl7pPr lvl="6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baseline="0"/>
            </a:lvl7pPr>
            <a:lvl8pPr lvl="7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baseline="0"/>
            </a:lvl8pPr>
            <a:lvl9pPr lvl="8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baseline="0"/>
            </a:lvl9pPr>
          </a:lstStyle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钟表上的时针</a:t>
            </a:r>
            <a:r>
              <a:rPr lang="zh-CN" altLang="en-US" sz="2400" dirty="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sz="2600" dirty="0">
                <a:solidFill>
                  <a:srgbClr val="FE594F"/>
                </a:solidFill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12</a:t>
            </a:r>
            <a:r>
              <a:rPr lang="zh-CN" altLang="en-US" sz="2400" dirty="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走到</a:t>
            </a:r>
            <a:r>
              <a:rPr lang="en-US" altLang="zh-CN" sz="2600" dirty="0">
                <a:solidFill>
                  <a:srgbClr val="FE594F"/>
                </a:solidFill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6</a:t>
            </a:r>
            <a:r>
              <a:rPr lang="zh-CN" altLang="en-US" sz="2400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，所形成角就是</a:t>
            </a:r>
            <a:r>
              <a:rPr lang="zh-CN" altLang="en-US" sz="2400" dirty="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平角</a:t>
            </a:r>
            <a:r>
              <a:rPr lang="zh-CN" altLang="en-US" sz="2400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；</a:t>
            </a:r>
            <a:endParaRPr lang="zh-CN" altLang="en-US" sz="2400" dirty="0">
              <a:solidFill>
                <a:schemeClr val="tx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rgbClr val="0072F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sz="2600" dirty="0">
                <a:solidFill>
                  <a:srgbClr val="0072FF"/>
                </a:solidFill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12</a:t>
            </a:r>
            <a:r>
              <a:rPr lang="zh-CN" altLang="en-US" sz="2400" dirty="0">
                <a:solidFill>
                  <a:srgbClr val="0072F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走回</a:t>
            </a:r>
            <a:r>
              <a:rPr lang="en-US" altLang="zh-CN" sz="2600" dirty="0">
                <a:solidFill>
                  <a:srgbClr val="0072FF"/>
                </a:solidFill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12</a:t>
            </a:r>
            <a:r>
              <a:rPr lang="zh-CN" altLang="en-US" sz="2400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，正好一周，所形成的角就是</a:t>
            </a:r>
            <a:r>
              <a:rPr lang="zh-CN" altLang="en-US" sz="2400" dirty="0">
                <a:solidFill>
                  <a:srgbClr val="0072F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周角</a:t>
            </a:r>
            <a:r>
              <a:rPr lang="zh-CN" altLang="en-US" sz="2400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。</a:t>
            </a:r>
            <a:endParaRPr lang="zh-CN" altLang="en-US" sz="2400" dirty="0">
              <a:solidFill>
                <a:schemeClr val="tx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67" name="Arc 14"/>
          <p:cNvSpPr/>
          <p:nvPr/>
        </p:nvSpPr>
        <p:spPr bwMode="auto">
          <a:xfrm rot="17884496" flipV="1">
            <a:off x="5514330" y="2798428"/>
            <a:ext cx="451650" cy="470713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4329 w 43200"/>
              <a:gd name="T1" fmla="*/ 8629 h 43200"/>
              <a:gd name="T2" fmla="*/ 3488 w 43200"/>
              <a:gd name="T3" fmla="*/ 9831 h 43200"/>
              <a:gd name="T4" fmla="*/ 21600 w 432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3200" fill="none" extrusionOk="0">
                <a:moveTo>
                  <a:pt x="4328" y="8628"/>
                </a:moveTo>
                <a:cubicBezTo>
                  <a:pt x="8408" y="3196"/>
                  <a:pt x="14806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17422"/>
                  <a:pt x="1211" y="13334"/>
                  <a:pt x="3487" y="9830"/>
                </a:cubicBezTo>
              </a:path>
              <a:path w="43200" h="43200" stroke="0" extrusionOk="0">
                <a:moveTo>
                  <a:pt x="4328" y="8628"/>
                </a:moveTo>
                <a:cubicBezTo>
                  <a:pt x="8408" y="3196"/>
                  <a:pt x="14806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17422"/>
                  <a:pt x="1211" y="13334"/>
                  <a:pt x="3487" y="9830"/>
                </a:cubicBezTo>
                <a:lnTo>
                  <a:pt x="21600" y="21600"/>
                </a:lnTo>
                <a:close/>
              </a:path>
            </a:pathLst>
          </a:custGeom>
          <a:noFill/>
          <a:ln w="25400">
            <a:solidFill>
              <a:srgbClr val="FE594F"/>
            </a:solidFill>
            <a:rou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1350">
              <a:solidFill>
                <a:srgbClr val="000000"/>
              </a:solidFill>
            </a:endParaRPr>
          </a:p>
        </p:txBody>
      </p:sp>
      <p:sp>
        <p:nvSpPr>
          <p:cNvPr id="68" name="Line 20"/>
          <p:cNvSpPr>
            <a:spLocks noChangeShapeType="1"/>
          </p:cNvSpPr>
          <p:nvPr/>
        </p:nvSpPr>
        <p:spPr bwMode="auto">
          <a:xfrm rot="5460362">
            <a:off x="5105739" y="3881050"/>
            <a:ext cx="1266710" cy="0"/>
          </a:xfrm>
          <a:prstGeom prst="line">
            <a:avLst/>
          </a:prstGeom>
          <a:noFill/>
          <a:ln w="38100">
            <a:solidFill>
              <a:srgbClr val="FE594F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1350">
              <a:solidFill>
                <a:srgbClr val="000000"/>
              </a:solidFill>
            </a:endParaRPr>
          </a:p>
        </p:txBody>
      </p:sp>
      <p:grpSp>
        <p:nvGrpSpPr>
          <p:cNvPr id="69" name="Group 26"/>
          <p:cNvGrpSpPr/>
          <p:nvPr/>
        </p:nvGrpSpPr>
        <p:grpSpPr>
          <a:xfrm>
            <a:off x="2183760" y="4104883"/>
            <a:ext cx="595516" cy="395045"/>
            <a:chOff x="1934" y="1526"/>
            <a:chExt cx="606" cy="402"/>
          </a:xfrm>
        </p:grpSpPr>
        <p:sp>
          <p:nvSpPr>
            <p:cNvPr id="70" name="Arc 8"/>
            <p:cNvSpPr/>
            <p:nvPr/>
          </p:nvSpPr>
          <p:spPr bwMode="auto">
            <a:xfrm rot="12887256" flipV="1">
              <a:off x="2024" y="1526"/>
              <a:ext cx="516" cy="402"/>
            </a:xfrm>
            <a:custGeom>
              <a:avLst/>
              <a:gdLst>
                <a:gd name="G0" fmla="+- 14598 0 0"/>
                <a:gd name="G1" fmla="+- 21600 0 0"/>
                <a:gd name="G2" fmla="+- 21600 0 0"/>
                <a:gd name="T0" fmla="*/ 0 w 36198"/>
                <a:gd name="T1" fmla="*/ 5680 h 27043"/>
                <a:gd name="T2" fmla="*/ 35501 w 36198"/>
                <a:gd name="T3" fmla="*/ 27043 h 27043"/>
                <a:gd name="T4" fmla="*/ 14598 w 36198"/>
                <a:gd name="T5" fmla="*/ 21600 h 27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198" h="27042" fill="none" extrusionOk="0">
                  <a:moveTo>
                    <a:pt x="-1" y="5679"/>
                  </a:moveTo>
                  <a:cubicBezTo>
                    <a:pt x="3983" y="2026"/>
                    <a:pt x="9192" y="0"/>
                    <a:pt x="14598" y="0"/>
                  </a:cubicBezTo>
                  <a:cubicBezTo>
                    <a:pt x="26527" y="0"/>
                    <a:pt x="36198" y="9670"/>
                    <a:pt x="36198" y="21600"/>
                  </a:cubicBezTo>
                  <a:cubicBezTo>
                    <a:pt x="36198" y="23436"/>
                    <a:pt x="35963" y="25265"/>
                    <a:pt x="35500" y="27042"/>
                  </a:cubicBezTo>
                </a:path>
                <a:path w="36198" h="27042" stroke="0" extrusionOk="0">
                  <a:moveTo>
                    <a:pt x="-1" y="5679"/>
                  </a:moveTo>
                  <a:cubicBezTo>
                    <a:pt x="3983" y="2026"/>
                    <a:pt x="9192" y="0"/>
                    <a:pt x="14598" y="0"/>
                  </a:cubicBezTo>
                  <a:cubicBezTo>
                    <a:pt x="26527" y="0"/>
                    <a:pt x="36198" y="9670"/>
                    <a:pt x="36198" y="21600"/>
                  </a:cubicBezTo>
                  <a:cubicBezTo>
                    <a:pt x="36198" y="23436"/>
                    <a:pt x="35963" y="25265"/>
                    <a:pt x="35500" y="27042"/>
                  </a:cubicBezTo>
                  <a:lnTo>
                    <a:pt x="14598" y="21600"/>
                  </a:lnTo>
                  <a:close/>
                </a:path>
              </a:pathLst>
            </a:custGeom>
            <a:noFill/>
            <a:ln w="25400">
              <a:solidFill>
                <a:srgbClr val="FE594F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>
                <a:solidFill>
                  <a:srgbClr val="FE594F"/>
                </a:solidFill>
              </a:endParaRPr>
            </a:p>
          </p:txBody>
        </p:sp>
        <p:sp>
          <p:nvSpPr>
            <p:cNvPr id="71" name="Line 9"/>
            <p:cNvSpPr>
              <a:spLocks noChangeShapeType="1"/>
            </p:cNvSpPr>
            <p:nvPr/>
          </p:nvSpPr>
          <p:spPr bwMode="auto">
            <a:xfrm flipH="1">
              <a:off x="1934" y="1730"/>
              <a:ext cx="37" cy="58"/>
            </a:xfrm>
            <a:prstGeom prst="line">
              <a:avLst/>
            </a:prstGeom>
            <a:noFill/>
            <a:ln w="9525">
              <a:solidFill>
                <a:srgbClr val="FE594F"/>
              </a:solidFill>
              <a:rou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>
                <a:solidFill>
                  <a:srgbClr val="FE594F"/>
                </a:solidFill>
              </a:endParaRPr>
            </a:p>
          </p:txBody>
        </p:sp>
      </p:grpSp>
      <p:grpSp>
        <p:nvGrpSpPr>
          <p:cNvPr id="72" name="Group 31"/>
          <p:cNvGrpSpPr/>
          <p:nvPr/>
        </p:nvGrpSpPr>
        <p:grpSpPr>
          <a:xfrm>
            <a:off x="999475" y="4353220"/>
            <a:ext cx="3024732" cy="77448"/>
            <a:chOff x="1188" y="1760"/>
            <a:chExt cx="2148" cy="55"/>
          </a:xfrm>
        </p:grpSpPr>
        <p:sp>
          <p:nvSpPr>
            <p:cNvPr id="73" name="Line 28"/>
            <p:cNvSpPr>
              <a:spLocks noChangeShapeType="1"/>
            </p:cNvSpPr>
            <p:nvPr/>
          </p:nvSpPr>
          <p:spPr bwMode="auto">
            <a:xfrm>
              <a:off x="2260" y="1788"/>
              <a:ext cx="107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>
                <a:solidFill>
                  <a:srgbClr val="000000"/>
                </a:solidFill>
              </a:endParaRPr>
            </a:p>
          </p:txBody>
        </p:sp>
        <p:sp>
          <p:nvSpPr>
            <p:cNvPr id="74" name="Line 29"/>
            <p:cNvSpPr>
              <a:spLocks noChangeShapeType="1"/>
            </p:cNvSpPr>
            <p:nvPr/>
          </p:nvSpPr>
          <p:spPr bwMode="auto">
            <a:xfrm>
              <a:off x="1188" y="1788"/>
              <a:ext cx="107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>
                <a:solidFill>
                  <a:srgbClr val="000000"/>
                </a:solidFill>
              </a:endParaRPr>
            </a:p>
          </p:txBody>
        </p:sp>
        <p:sp>
          <p:nvSpPr>
            <p:cNvPr id="75" name="Oval 30"/>
            <p:cNvSpPr>
              <a:spLocks noChangeArrowheads="1"/>
            </p:cNvSpPr>
            <p:nvPr/>
          </p:nvSpPr>
          <p:spPr bwMode="auto">
            <a:xfrm>
              <a:off x="2235" y="1760"/>
              <a:ext cx="54" cy="55"/>
            </a:xfrm>
            <a:prstGeom prst="ellipse">
              <a:avLst/>
            </a:prstGeom>
            <a:solidFill>
              <a:srgbClr val="FE594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>
                <a:solidFill>
                  <a:srgbClr val="000000"/>
                </a:solidFill>
              </a:endParaRPr>
            </a:p>
          </p:txBody>
        </p:sp>
      </p:grpSp>
      <p:pic>
        <p:nvPicPr>
          <p:cNvPr id="76" name="图片 7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251500" y="1397957"/>
            <a:ext cx="2672662" cy="2273184"/>
          </a:xfrm>
          <a:prstGeom prst="rect">
            <a:avLst/>
          </a:prstGeom>
        </p:spPr>
      </p:pic>
      <p:grpSp>
        <p:nvGrpSpPr>
          <p:cNvPr id="77" name="Group 26"/>
          <p:cNvGrpSpPr/>
          <p:nvPr/>
        </p:nvGrpSpPr>
        <p:grpSpPr>
          <a:xfrm rot="16200000" flipV="1">
            <a:off x="9381456" y="2344684"/>
            <a:ext cx="595630" cy="379730"/>
            <a:chOff x="1934" y="1526"/>
            <a:chExt cx="606" cy="402"/>
          </a:xfrm>
        </p:grpSpPr>
        <p:sp>
          <p:nvSpPr>
            <p:cNvPr id="78" name="Arc 8"/>
            <p:cNvSpPr/>
            <p:nvPr/>
          </p:nvSpPr>
          <p:spPr bwMode="auto">
            <a:xfrm rot="12887256" flipV="1">
              <a:off x="2024" y="1526"/>
              <a:ext cx="516" cy="402"/>
            </a:xfrm>
            <a:custGeom>
              <a:avLst/>
              <a:gdLst>
                <a:gd name="G0" fmla="+- 14598 0 0"/>
                <a:gd name="G1" fmla="+- 21600 0 0"/>
                <a:gd name="G2" fmla="+- 21600 0 0"/>
                <a:gd name="T0" fmla="*/ 0 w 36198"/>
                <a:gd name="T1" fmla="*/ 5680 h 27043"/>
                <a:gd name="T2" fmla="*/ 35501 w 36198"/>
                <a:gd name="T3" fmla="*/ 27043 h 27043"/>
                <a:gd name="T4" fmla="*/ 14598 w 36198"/>
                <a:gd name="T5" fmla="*/ 21600 h 27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198" h="27042" fill="none" extrusionOk="0">
                  <a:moveTo>
                    <a:pt x="-1" y="5679"/>
                  </a:moveTo>
                  <a:cubicBezTo>
                    <a:pt x="3983" y="2026"/>
                    <a:pt x="9192" y="0"/>
                    <a:pt x="14598" y="0"/>
                  </a:cubicBezTo>
                  <a:cubicBezTo>
                    <a:pt x="26527" y="0"/>
                    <a:pt x="36198" y="9670"/>
                    <a:pt x="36198" y="21600"/>
                  </a:cubicBezTo>
                  <a:cubicBezTo>
                    <a:pt x="36198" y="23436"/>
                    <a:pt x="35963" y="25265"/>
                    <a:pt x="35500" y="27042"/>
                  </a:cubicBezTo>
                </a:path>
                <a:path w="36198" h="27042" stroke="0" extrusionOk="0">
                  <a:moveTo>
                    <a:pt x="-1" y="5679"/>
                  </a:moveTo>
                  <a:cubicBezTo>
                    <a:pt x="3983" y="2026"/>
                    <a:pt x="9192" y="0"/>
                    <a:pt x="14598" y="0"/>
                  </a:cubicBezTo>
                  <a:cubicBezTo>
                    <a:pt x="26527" y="0"/>
                    <a:pt x="36198" y="9670"/>
                    <a:pt x="36198" y="21600"/>
                  </a:cubicBezTo>
                  <a:cubicBezTo>
                    <a:pt x="36198" y="23436"/>
                    <a:pt x="35963" y="25265"/>
                    <a:pt x="35500" y="27042"/>
                  </a:cubicBezTo>
                  <a:lnTo>
                    <a:pt x="14598" y="21600"/>
                  </a:lnTo>
                  <a:close/>
                </a:path>
              </a:pathLst>
            </a:custGeom>
            <a:noFill/>
            <a:ln w="25400">
              <a:solidFill>
                <a:srgbClr val="FF330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>
                <a:solidFill>
                  <a:srgbClr val="000000"/>
                </a:solidFill>
              </a:endParaRPr>
            </a:p>
          </p:txBody>
        </p:sp>
        <p:sp>
          <p:nvSpPr>
            <p:cNvPr id="79" name="Line 9"/>
            <p:cNvSpPr>
              <a:spLocks noChangeShapeType="1"/>
            </p:cNvSpPr>
            <p:nvPr/>
          </p:nvSpPr>
          <p:spPr bwMode="auto">
            <a:xfrm flipH="1">
              <a:off x="1934" y="1730"/>
              <a:ext cx="37" cy="58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>
                <a:solidFill>
                  <a:srgbClr val="000000"/>
                </a:solidFill>
              </a:endParaRPr>
            </a:p>
          </p:txBody>
        </p:sp>
      </p:grpSp>
      <p:grpSp>
        <p:nvGrpSpPr>
          <p:cNvPr id="80" name="Group 31"/>
          <p:cNvGrpSpPr/>
          <p:nvPr/>
        </p:nvGrpSpPr>
        <p:grpSpPr>
          <a:xfrm rot="5400000">
            <a:off x="8914731" y="2482479"/>
            <a:ext cx="1362710" cy="76200"/>
            <a:chOff x="1188" y="1760"/>
            <a:chExt cx="2148" cy="55"/>
          </a:xfrm>
          <a:solidFill>
            <a:schemeClr val="accent2"/>
          </a:solidFill>
        </p:grpSpPr>
        <p:sp>
          <p:nvSpPr>
            <p:cNvPr id="81" name="Line 28"/>
            <p:cNvSpPr>
              <a:spLocks noChangeShapeType="1"/>
            </p:cNvSpPr>
            <p:nvPr/>
          </p:nvSpPr>
          <p:spPr bwMode="auto">
            <a:xfrm>
              <a:off x="2260" y="1788"/>
              <a:ext cx="1076" cy="0"/>
            </a:xfrm>
            <a:prstGeom prst="line">
              <a:avLst/>
            </a:prstGeom>
            <a:grpFill/>
            <a:ln w="38100">
              <a:solidFill>
                <a:srgbClr val="00B0F0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>
                <a:solidFill>
                  <a:srgbClr val="000000"/>
                </a:solidFill>
              </a:endParaRPr>
            </a:p>
          </p:txBody>
        </p:sp>
        <p:sp>
          <p:nvSpPr>
            <p:cNvPr id="82" name="Line 29"/>
            <p:cNvSpPr>
              <a:spLocks noChangeShapeType="1"/>
            </p:cNvSpPr>
            <p:nvPr/>
          </p:nvSpPr>
          <p:spPr bwMode="auto">
            <a:xfrm>
              <a:off x="1188" y="1788"/>
              <a:ext cx="1076" cy="0"/>
            </a:xfrm>
            <a:prstGeom prst="line">
              <a:avLst/>
            </a:prstGeom>
            <a:grpFill/>
            <a:ln w="38100">
              <a:solidFill>
                <a:srgbClr val="00B0F0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>
                <a:solidFill>
                  <a:srgbClr val="000000"/>
                </a:solidFill>
              </a:endParaRPr>
            </a:p>
          </p:txBody>
        </p:sp>
        <p:sp>
          <p:nvSpPr>
            <p:cNvPr id="83" name="Oval 30"/>
            <p:cNvSpPr>
              <a:spLocks noChangeArrowheads="1"/>
            </p:cNvSpPr>
            <p:nvPr/>
          </p:nvSpPr>
          <p:spPr bwMode="auto">
            <a:xfrm>
              <a:off x="2235" y="1760"/>
              <a:ext cx="54" cy="55"/>
            </a:xfrm>
            <a:prstGeom prst="ellipse">
              <a:avLst/>
            </a:prstGeom>
            <a:grpFill/>
            <a:ln w="9525">
              <a:solidFill>
                <a:srgbClr val="00B0F0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>
                <a:solidFill>
                  <a:srgbClr val="000000"/>
                </a:solidFill>
              </a:endParaRPr>
            </a:p>
          </p:txBody>
        </p:sp>
      </p:grpSp>
      <p:sp>
        <p:nvSpPr>
          <p:cNvPr id="84" name="Arc 14"/>
          <p:cNvSpPr/>
          <p:nvPr/>
        </p:nvSpPr>
        <p:spPr bwMode="auto">
          <a:xfrm rot="3540000">
            <a:off x="9324306" y="2295789"/>
            <a:ext cx="478790" cy="478155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4329 w 43200"/>
              <a:gd name="T1" fmla="*/ 8629 h 43200"/>
              <a:gd name="T2" fmla="*/ 3488 w 43200"/>
              <a:gd name="T3" fmla="*/ 9831 h 43200"/>
              <a:gd name="T4" fmla="*/ 21600 w 432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3200" fill="none" extrusionOk="0">
                <a:moveTo>
                  <a:pt x="4328" y="8628"/>
                </a:moveTo>
                <a:cubicBezTo>
                  <a:pt x="8408" y="3196"/>
                  <a:pt x="14806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17422"/>
                  <a:pt x="1211" y="13334"/>
                  <a:pt x="3487" y="9830"/>
                </a:cubicBezTo>
              </a:path>
              <a:path w="43200" h="43200" stroke="0" extrusionOk="0">
                <a:moveTo>
                  <a:pt x="4328" y="8628"/>
                </a:moveTo>
                <a:cubicBezTo>
                  <a:pt x="8408" y="3196"/>
                  <a:pt x="14806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17422"/>
                  <a:pt x="1211" y="13334"/>
                  <a:pt x="3487" y="9830"/>
                </a:cubicBezTo>
                <a:lnTo>
                  <a:pt x="21600" y="21600"/>
                </a:lnTo>
                <a:close/>
              </a:path>
            </a:pathLst>
          </a:custGeom>
          <a:noFill/>
          <a:ln w="25400">
            <a:solidFill>
              <a:srgbClr val="7030A0"/>
            </a:solidFill>
            <a:rou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135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5" grpId="0"/>
      <p:bldP spid="66" grpId="0"/>
      <p:bldP spid="67" grpId="0" animBg="1"/>
      <p:bldP spid="68" grpId="0" animBg="1"/>
      <p:bldP spid="8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445529" y="1249542"/>
            <a:ext cx="11256845" cy="655593"/>
            <a:chOff x="445529" y="1249542"/>
            <a:chExt cx="11256845" cy="1092607"/>
          </a:xfrm>
        </p:grpSpPr>
        <p:sp>
          <p:nvSpPr>
            <p:cNvPr id="36" name="圆角矩形 2"/>
            <p:cNvSpPr/>
            <p:nvPr/>
          </p:nvSpPr>
          <p:spPr>
            <a:xfrm>
              <a:off x="445529" y="1249542"/>
              <a:ext cx="11256845" cy="1092607"/>
            </a:xfrm>
            <a:prstGeom prst="roundRect">
              <a:avLst>
                <a:gd name="adj" fmla="val 13"/>
              </a:avLst>
            </a:prstGeom>
            <a:solidFill>
              <a:srgbClr val="F9BE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 </a:t>
              </a:r>
              <a:endParaRPr lang="zh-CN" altLang="en-US">
                <a:latin typeface="方正兰亭黑简体" panose="02000500000000000000" pitchFamily="2" charset="-122"/>
                <a:ea typeface="方正兰亭黑简体" panose="02000500000000000000" pitchFamily="2" charset="-122"/>
              </a:endParaRPr>
            </a:p>
          </p:txBody>
        </p:sp>
        <p:cxnSp>
          <p:nvCxnSpPr>
            <p:cNvPr id="37" name="直接连接符 36"/>
            <p:cNvCxnSpPr/>
            <p:nvPr/>
          </p:nvCxnSpPr>
          <p:spPr>
            <a:xfrm>
              <a:off x="459986" y="2337815"/>
              <a:ext cx="11232000" cy="0"/>
            </a:xfrm>
            <a:prstGeom prst="line">
              <a:avLst/>
            </a:prstGeom>
            <a:ln w="9525">
              <a:solidFill>
                <a:srgbClr val="EF6D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2959101" y="1154707"/>
            <a:ext cx="6334789" cy="635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defRPr sz="2800"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  <a:lvl2pPr marL="742950" indent="-285750">
              <a:defRPr sz="2000">
                <a:latin typeface="楷体_GB2312" pitchFamily="49" charset="-122"/>
                <a:ea typeface="楷体_GB2312" pitchFamily="49" charset="-122"/>
              </a:defRPr>
            </a:lvl2pPr>
            <a:lvl3pPr marL="1143000" indent="-228600">
              <a:defRPr sz="2000">
                <a:latin typeface="楷体_GB2312" pitchFamily="49" charset="-122"/>
                <a:ea typeface="楷体_GB2312" pitchFamily="49" charset="-122"/>
              </a:defRPr>
            </a:lvl3pPr>
            <a:lvl4pPr marL="1600200" indent="-228600">
              <a:defRPr sz="2000">
                <a:latin typeface="楷体_GB2312" pitchFamily="49" charset="-122"/>
                <a:ea typeface="楷体_GB2312" pitchFamily="49" charset="-122"/>
              </a:defRPr>
            </a:lvl4pPr>
            <a:lvl5pPr marL="2057400" indent="-228600">
              <a:defRPr sz="2000"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latin typeface="楷体_GB2312" pitchFamily="49" charset="-122"/>
                <a:ea typeface="楷体_GB2312" pitchFamily="49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600">
                <a:solidFill>
                  <a:schemeClr val="bg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你能用“＞”或“＜”表示它们的关系吗？</a:t>
            </a:r>
            <a:endParaRPr lang="zh-CN" altLang="en-US" sz="2600">
              <a:solidFill>
                <a:schemeClr val="bg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418973" y="1191633"/>
            <a:ext cx="2011033" cy="655593"/>
            <a:chOff x="4736376" y="539711"/>
            <a:chExt cx="2011033" cy="655593"/>
          </a:xfrm>
        </p:grpSpPr>
        <p:grpSp>
          <p:nvGrpSpPr>
            <p:cNvPr id="16" name="组合 15"/>
            <p:cNvGrpSpPr/>
            <p:nvPr/>
          </p:nvGrpSpPr>
          <p:grpSpPr>
            <a:xfrm>
              <a:off x="4793680" y="596320"/>
              <a:ext cx="1953729" cy="541700"/>
              <a:chOff x="5383757" y="1573561"/>
              <a:chExt cx="1953729" cy="541700"/>
            </a:xfrm>
          </p:grpSpPr>
          <p:sp>
            <p:nvSpPr>
              <p:cNvPr id="19" name="圆角矩形 65"/>
              <p:cNvSpPr/>
              <p:nvPr/>
            </p:nvSpPr>
            <p:spPr>
              <a:xfrm>
                <a:off x="5383757" y="1573561"/>
                <a:ext cx="1953729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EC6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0" name="文本占位符 26"/>
              <p:cNvSpPr txBox="1"/>
              <p:nvPr/>
            </p:nvSpPr>
            <p:spPr>
              <a:xfrm>
                <a:off x="6166962" y="1648584"/>
                <a:ext cx="888327" cy="406950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600">
                    <a:solidFill>
                      <a:srgbClr val="EC6A00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练习</a:t>
                </a:r>
                <a:endParaRPr lang="zh-CN" altLang="en-US" sz="2600">
                  <a:solidFill>
                    <a:srgbClr val="EC6A00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sp>
          <p:nvSpPr>
            <p:cNvPr id="17" name="流程图: 接点 16"/>
            <p:cNvSpPr/>
            <p:nvPr/>
          </p:nvSpPr>
          <p:spPr>
            <a:xfrm>
              <a:off x="4736376" y="539711"/>
              <a:ext cx="655593" cy="655593"/>
            </a:xfrm>
            <a:prstGeom prst="flowChartConnector">
              <a:avLst/>
            </a:prstGeom>
            <a:solidFill>
              <a:srgbClr val="EC6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1" cstate="email">
              <a:biLevel thresh="25000"/>
            </a:blip>
            <a:stretch>
              <a:fillRect/>
            </a:stretch>
          </p:blipFill>
          <p:spPr>
            <a:xfrm>
              <a:off x="4863526" y="661615"/>
              <a:ext cx="422958" cy="398077"/>
            </a:xfrm>
            <a:prstGeom prst="rect">
              <a:avLst/>
            </a:prstGeom>
          </p:spPr>
        </p:pic>
      </p:grpSp>
      <p:grpSp>
        <p:nvGrpSpPr>
          <p:cNvPr id="61" name="组合 60"/>
          <p:cNvGrpSpPr/>
          <p:nvPr/>
        </p:nvGrpSpPr>
        <p:grpSpPr>
          <a:xfrm>
            <a:off x="2147809" y="2568846"/>
            <a:ext cx="1332897" cy="541700"/>
            <a:chOff x="1712137" y="2250626"/>
            <a:chExt cx="1332897" cy="541700"/>
          </a:xfrm>
        </p:grpSpPr>
        <p:sp>
          <p:nvSpPr>
            <p:cNvPr id="59" name="圆角矩形 61"/>
            <p:cNvSpPr/>
            <p:nvPr/>
          </p:nvSpPr>
          <p:spPr>
            <a:xfrm>
              <a:off x="1712137" y="2250626"/>
              <a:ext cx="1332897" cy="541700"/>
            </a:xfrm>
            <a:prstGeom prst="roundRect">
              <a:avLst>
                <a:gd name="adj" fmla="val 35423"/>
              </a:avLst>
            </a:prstGeom>
            <a:solidFill>
              <a:schemeClr val="bg1"/>
            </a:solidFill>
            <a:ln w="38100">
              <a:solidFill>
                <a:srgbClr val="FF8C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2059588" y="2346186"/>
              <a:ext cx="714375" cy="369332"/>
            </a:xfrm>
            <a:prstGeom prst="rect">
              <a:avLst/>
            </a:prstGeom>
            <a:noFill/>
            <a:ln w="9525" cap="flat" cmpd="sng">
              <a:noFill/>
              <a:prstDash val="solid"/>
              <a:miter/>
              <a:headEnd type="none" w="med" len="med"/>
              <a:tailEnd type="none" w="med" len="med"/>
            </a:ln>
          </p:spPr>
          <p:txBody>
            <a:bodyPr lIns="0" tIns="0" rIns="0" bIns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锐角</a:t>
              </a:r>
              <a:endParaRPr lang="zh-CN" altLang="en-US" sz="2400">
                <a:latin typeface="方正兰亭黑简体" panose="02000500000000000000" pitchFamily="2" charset="-122"/>
                <a:ea typeface="方正兰亭黑简体" panose="02000500000000000000" pitchFamily="2" charset="-122"/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3883456" y="3726122"/>
            <a:ext cx="596638" cy="5847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>
                <a:solidFill>
                  <a:srgbClr val="FE594F"/>
                </a:solidFill>
                <a:latin typeface="黑体" panose="02010609060101010101" charset="-122"/>
                <a:ea typeface="黑体" panose="02010609060101010101" charset="-122"/>
              </a:rPr>
              <a:t>＜</a:t>
            </a:r>
            <a:endParaRPr lang="zh-CN" altLang="en-US">
              <a:solidFill>
                <a:srgbClr val="FE594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166061" y="3726122"/>
            <a:ext cx="596638" cy="5847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>
                <a:solidFill>
                  <a:srgbClr val="FE594F"/>
                </a:solidFill>
                <a:latin typeface="黑体" panose="02010609060101010101" charset="-122"/>
                <a:ea typeface="黑体" panose="02010609060101010101" charset="-122"/>
              </a:rPr>
              <a:t>＜</a:t>
            </a:r>
            <a:endParaRPr lang="zh-CN" altLang="en-US">
              <a:solidFill>
                <a:srgbClr val="FE594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448666" y="3726122"/>
            <a:ext cx="596638" cy="5847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>
                <a:solidFill>
                  <a:srgbClr val="FE594F"/>
                </a:solidFill>
                <a:latin typeface="黑体" panose="02010609060101010101" charset="-122"/>
                <a:ea typeface="黑体" panose="02010609060101010101" charset="-122"/>
              </a:rPr>
              <a:t>＜</a:t>
            </a:r>
            <a:endParaRPr lang="zh-CN" altLang="en-US">
              <a:solidFill>
                <a:srgbClr val="FE594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731271" y="3726122"/>
            <a:ext cx="596638" cy="5847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>
                <a:solidFill>
                  <a:srgbClr val="FE594F"/>
                </a:solidFill>
                <a:latin typeface="黑体" panose="02010609060101010101" charset="-122"/>
                <a:ea typeface="黑体" panose="02010609060101010101" charset="-122"/>
              </a:rPr>
              <a:t>＜</a:t>
            </a:r>
            <a:endParaRPr lang="zh-CN" altLang="en-US">
              <a:solidFill>
                <a:srgbClr val="FE594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3799171" y="2568846"/>
            <a:ext cx="1332897" cy="541700"/>
            <a:chOff x="1712137" y="2250626"/>
            <a:chExt cx="1332897" cy="541700"/>
          </a:xfrm>
        </p:grpSpPr>
        <p:sp>
          <p:nvSpPr>
            <p:cNvPr id="63" name="圆角矩形 61"/>
            <p:cNvSpPr/>
            <p:nvPr/>
          </p:nvSpPr>
          <p:spPr>
            <a:xfrm>
              <a:off x="1712137" y="2250626"/>
              <a:ext cx="1332897" cy="541700"/>
            </a:xfrm>
            <a:prstGeom prst="roundRect">
              <a:avLst>
                <a:gd name="adj" fmla="val 35423"/>
              </a:avLst>
            </a:prstGeom>
            <a:solidFill>
              <a:schemeClr val="bg1"/>
            </a:solidFill>
            <a:ln w="38100">
              <a:solidFill>
                <a:srgbClr val="FF8C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4" name="矩形 63"/>
            <p:cNvSpPr/>
            <p:nvPr/>
          </p:nvSpPr>
          <p:spPr>
            <a:xfrm>
              <a:off x="2059588" y="2346186"/>
              <a:ext cx="714375" cy="369332"/>
            </a:xfrm>
            <a:prstGeom prst="rect">
              <a:avLst/>
            </a:prstGeom>
            <a:noFill/>
            <a:ln w="9525" cap="flat" cmpd="sng">
              <a:noFill/>
              <a:prstDash val="solid"/>
              <a:miter/>
              <a:headEnd type="none" w="med" len="med"/>
              <a:tailEnd type="none" w="med" len="med"/>
            </a:ln>
          </p:spPr>
          <p:txBody>
            <a:bodyPr lIns="0" tIns="0" rIns="0" bIns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周角</a:t>
              </a:r>
              <a:endParaRPr lang="zh-CN" altLang="en-US" sz="2400">
                <a:latin typeface="方正兰亭黑简体" panose="02000500000000000000" pitchFamily="2" charset="-122"/>
                <a:ea typeface="方正兰亭黑简体" panose="02000500000000000000" pitchFamily="2" charset="-122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7101895" y="2568846"/>
            <a:ext cx="1332897" cy="541700"/>
            <a:chOff x="1712137" y="2250626"/>
            <a:chExt cx="1332897" cy="541700"/>
          </a:xfrm>
        </p:grpSpPr>
        <p:sp>
          <p:nvSpPr>
            <p:cNvPr id="66" name="圆角矩形 61"/>
            <p:cNvSpPr/>
            <p:nvPr/>
          </p:nvSpPr>
          <p:spPr>
            <a:xfrm>
              <a:off x="1712137" y="2250626"/>
              <a:ext cx="1332897" cy="541700"/>
            </a:xfrm>
            <a:prstGeom prst="roundRect">
              <a:avLst>
                <a:gd name="adj" fmla="val 35423"/>
              </a:avLst>
            </a:prstGeom>
            <a:solidFill>
              <a:schemeClr val="bg1"/>
            </a:solidFill>
            <a:ln w="38100">
              <a:solidFill>
                <a:srgbClr val="FF8C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7" name="矩形 66"/>
            <p:cNvSpPr/>
            <p:nvPr/>
          </p:nvSpPr>
          <p:spPr>
            <a:xfrm>
              <a:off x="2079044" y="2346186"/>
              <a:ext cx="714375" cy="369332"/>
            </a:xfrm>
            <a:prstGeom prst="rect">
              <a:avLst/>
            </a:prstGeom>
            <a:noFill/>
            <a:ln w="9525" cap="flat" cmpd="sng">
              <a:noFill/>
              <a:prstDash val="solid"/>
              <a:miter/>
              <a:headEnd type="none" w="med" len="med"/>
              <a:tailEnd type="none" w="med" len="med"/>
            </a:ln>
          </p:spPr>
          <p:txBody>
            <a:bodyPr lIns="0" tIns="0" rIns="0" bIns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直角</a:t>
              </a:r>
              <a:endParaRPr lang="zh-CN" altLang="en-US" sz="2400">
                <a:latin typeface="方正兰亭黑简体" panose="02000500000000000000" pitchFamily="2" charset="-122"/>
                <a:ea typeface="方正兰亭黑简体" panose="02000500000000000000" pitchFamily="2" charset="-122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5450533" y="2568846"/>
            <a:ext cx="1332897" cy="541700"/>
            <a:chOff x="1712137" y="2250626"/>
            <a:chExt cx="1332897" cy="541700"/>
          </a:xfrm>
        </p:grpSpPr>
        <p:sp>
          <p:nvSpPr>
            <p:cNvPr id="69" name="圆角矩形 61"/>
            <p:cNvSpPr/>
            <p:nvPr/>
          </p:nvSpPr>
          <p:spPr>
            <a:xfrm>
              <a:off x="1712137" y="2250626"/>
              <a:ext cx="1332897" cy="541700"/>
            </a:xfrm>
            <a:prstGeom prst="roundRect">
              <a:avLst>
                <a:gd name="adj" fmla="val 35423"/>
              </a:avLst>
            </a:prstGeom>
            <a:solidFill>
              <a:schemeClr val="bg1"/>
            </a:solidFill>
            <a:ln w="38100">
              <a:solidFill>
                <a:srgbClr val="FF8C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70" name="矩形 69"/>
            <p:cNvSpPr/>
            <p:nvPr/>
          </p:nvSpPr>
          <p:spPr>
            <a:xfrm>
              <a:off x="2059588" y="2346186"/>
              <a:ext cx="714375" cy="369332"/>
            </a:xfrm>
            <a:prstGeom prst="rect">
              <a:avLst/>
            </a:prstGeom>
            <a:noFill/>
            <a:ln w="9525" cap="flat" cmpd="sng">
              <a:noFill/>
              <a:prstDash val="solid"/>
              <a:miter/>
              <a:headEnd type="none" w="med" len="med"/>
              <a:tailEnd type="none" w="med" len="med"/>
            </a:ln>
          </p:spPr>
          <p:txBody>
            <a:bodyPr lIns="0" tIns="0" rIns="0" bIns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钝角</a:t>
              </a:r>
              <a:endParaRPr lang="zh-CN" altLang="en-US" sz="2400">
                <a:latin typeface="方正兰亭黑简体" panose="02000500000000000000" pitchFamily="2" charset="-122"/>
                <a:ea typeface="方正兰亭黑简体" panose="02000500000000000000" pitchFamily="2" charset="-122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8753258" y="2568846"/>
            <a:ext cx="1332897" cy="541700"/>
            <a:chOff x="1712137" y="2250626"/>
            <a:chExt cx="1332897" cy="541700"/>
          </a:xfrm>
        </p:grpSpPr>
        <p:sp>
          <p:nvSpPr>
            <p:cNvPr id="72" name="圆角矩形 61"/>
            <p:cNvSpPr/>
            <p:nvPr/>
          </p:nvSpPr>
          <p:spPr>
            <a:xfrm>
              <a:off x="1712137" y="2250626"/>
              <a:ext cx="1332897" cy="541700"/>
            </a:xfrm>
            <a:prstGeom prst="roundRect">
              <a:avLst>
                <a:gd name="adj" fmla="val 35423"/>
              </a:avLst>
            </a:prstGeom>
            <a:solidFill>
              <a:schemeClr val="bg1"/>
            </a:solidFill>
            <a:ln w="38100">
              <a:solidFill>
                <a:srgbClr val="FF8C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73" name="矩形 72"/>
            <p:cNvSpPr/>
            <p:nvPr/>
          </p:nvSpPr>
          <p:spPr>
            <a:xfrm>
              <a:off x="2088772" y="2346186"/>
              <a:ext cx="714375" cy="369332"/>
            </a:xfrm>
            <a:prstGeom prst="rect">
              <a:avLst/>
            </a:prstGeom>
            <a:noFill/>
            <a:ln w="9525" cap="flat" cmpd="sng">
              <a:noFill/>
              <a:prstDash val="solid"/>
              <a:miter/>
              <a:headEnd type="none" w="med" len="med"/>
              <a:tailEnd type="none" w="med" len="med"/>
            </a:ln>
          </p:spPr>
          <p:txBody>
            <a:bodyPr lIns="0" tIns="0" rIns="0" bIns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平角</a:t>
              </a:r>
              <a:endParaRPr lang="zh-CN" altLang="en-US" sz="2400">
                <a:latin typeface="方正兰亭黑简体" panose="02000500000000000000" pitchFamily="2" charset="-122"/>
                <a:ea typeface="方正兰亭黑简体" panose="02000500000000000000" pitchFamily="2" charset="-122"/>
              </a:endParaRPr>
            </a:p>
          </p:txBody>
        </p:sp>
      </p:grpSp>
      <p:sp>
        <p:nvSpPr>
          <p:cNvPr id="91" name="矩形 90"/>
          <p:cNvSpPr/>
          <p:nvPr/>
        </p:nvSpPr>
        <p:spPr>
          <a:xfrm>
            <a:off x="3223162" y="3854460"/>
            <a:ext cx="634621" cy="328099"/>
          </a:xfrm>
          <a:prstGeom prst="rect">
            <a:avLst/>
          </a:prstGeom>
          <a:noFill/>
          <a:ln w="9525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lIns="0" tIns="0" rIns="0" bIns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锐角</a:t>
            </a:r>
            <a:endParaRPr lang="zh-CN" altLang="en-US" sz="2400"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8353585" y="3854460"/>
            <a:ext cx="634621" cy="328099"/>
          </a:xfrm>
          <a:prstGeom prst="rect">
            <a:avLst/>
          </a:prstGeom>
          <a:noFill/>
          <a:ln w="9525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lIns="0" tIns="0" rIns="0" bIns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周角</a:t>
            </a:r>
            <a:endParaRPr lang="zh-CN" altLang="en-US" sz="2400"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97" name="矩形 96"/>
          <p:cNvSpPr/>
          <p:nvPr/>
        </p:nvSpPr>
        <p:spPr>
          <a:xfrm>
            <a:off x="4505767" y="3854460"/>
            <a:ext cx="634621" cy="328099"/>
          </a:xfrm>
          <a:prstGeom prst="rect">
            <a:avLst/>
          </a:prstGeom>
          <a:noFill/>
          <a:ln w="9525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lIns="0" tIns="0" rIns="0" bIns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直角</a:t>
            </a:r>
            <a:endParaRPr lang="zh-CN" altLang="en-US" sz="2400" dirty="0"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100" name="矩形 99"/>
          <p:cNvSpPr/>
          <p:nvPr/>
        </p:nvSpPr>
        <p:spPr>
          <a:xfrm>
            <a:off x="5788372" y="3854460"/>
            <a:ext cx="634621" cy="328099"/>
          </a:xfrm>
          <a:prstGeom prst="rect">
            <a:avLst/>
          </a:prstGeom>
          <a:noFill/>
          <a:ln w="9525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lIns="0" tIns="0" rIns="0" bIns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钝角</a:t>
            </a:r>
            <a:endParaRPr lang="zh-CN" altLang="en-US" sz="2400"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7070977" y="3854460"/>
            <a:ext cx="634621" cy="328099"/>
          </a:xfrm>
          <a:prstGeom prst="rect">
            <a:avLst/>
          </a:prstGeom>
          <a:noFill/>
          <a:ln w="9525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lIns="0" tIns="0" rIns="0" bIns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平角</a:t>
            </a:r>
            <a:endParaRPr lang="zh-CN" altLang="en-US" sz="2400"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grpSp>
        <p:nvGrpSpPr>
          <p:cNvPr id="109" name="组合 108"/>
          <p:cNvGrpSpPr/>
          <p:nvPr/>
        </p:nvGrpSpPr>
        <p:grpSpPr>
          <a:xfrm>
            <a:off x="3242954" y="4644370"/>
            <a:ext cx="5737833" cy="611904"/>
            <a:chOff x="3242954" y="4644370"/>
            <a:chExt cx="5737833" cy="611904"/>
          </a:xfrm>
        </p:grpSpPr>
        <p:sp>
          <p:nvSpPr>
            <p:cNvPr id="31" name="矩形 30"/>
            <p:cNvSpPr/>
            <p:nvPr/>
          </p:nvSpPr>
          <p:spPr>
            <a:xfrm>
              <a:off x="3899847" y="4671499"/>
              <a:ext cx="596638" cy="58477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r>
                <a:rPr lang="zh-CN" altLang="en-US">
                  <a:solidFill>
                    <a:srgbClr val="FE594F"/>
                  </a:solidFill>
                  <a:latin typeface="黑体" panose="02010609060101010101" charset="-122"/>
                  <a:ea typeface="黑体" panose="02010609060101010101" charset="-122"/>
                </a:rPr>
                <a:t>＞</a:t>
              </a:r>
              <a:endParaRPr lang="zh-CN" altLang="en-US">
                <a:solidFill>
                  <a:srgbClr val="FE594F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5175650" y="4644370"/>
              <a:ext cx="596638" cy="58477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r>
                <a:rPr lang="zh-CN" altLang="en-US">
                  <a:solidFill>
                    <a:srgbClr val="FE594F"/>
                  </a:solidFill>
                  <a:latin typeface="黑体" panose="02010609060101010101" charset="-122"/>
                  <a:ea typeface="黑体" panose="02010609060101010101" charset="-122"/>
                </a:rPr>
                <a:t>＞</a:t>
              </a:r>
              <a:endParaRPr lang="zh-CN" altLang="en-US">
                <a:solidFill>
                  <a:srgbClr val="FE594F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6451453" y="4644370"/>
              <a:ext cx="596638" cy="58477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r>
                <a:rPr lang="zh-CN" altLang="en-US">
                  <a:solidFill>
                    <a:srgbClr val="FE594F"/>
                  </a:solidFill>
                  <a:latin typeface="黑体" panose="02010609060101010101" charset="-122"/>
                  <a:ea typeface="黑体" panose="02010609060101010101" charset="-122"/>
                </a:rPr>
                <a:t>＞</a:t>
              </a:r>
              <a:endParaRPr lang="zh-CN" altLang="en-US">
                <a:solidFill>
                  <a:srgbClr val="FE594F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7727256" y="4644370"/>
              <a:ext cx="596638" cy="58477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r>
                <a:rPr lang="zh-CN" altLang="en-US">
                  <a:solidFill>
                    <a:srgbClr val="FE594F"/>
                  </a:solidFill>
                  <a:latin typeface="黑体" panose="02010609060101010101" charset="-122"/>
                  <a:ea typeface="黑体" panose="02010609060101010101" charset="-122"/>
                </a:rPr>
                <a:t>＞</a:t>
              </a:r>
              <a:endParaRPr lang="zh-CN" altLang="en-US">
                <a:solidFill>
                  <a:srgbClr val="FE594F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104" name="矩形 103"/>
            <p:cNvSpPr/>
            <p:nvPr/>
          </p:nvSpPr>
          <p:spPr>
            <a:xfrm>
              <a:off x="8346166" y="4817179"/>
              <a:ext cx="634621" cy="369332"/>
            </a:xfrm>
            <a:prstGeom prst="rect">
              <a:avLst/>
            </a:prstGeom>
            <a:noFill/>
            <a:ln w="9525" cap="flat" cmpd="sng">
              <a:noFill/>
              <a:prstDash val="solid"/>
              <a:miter/>
              <a:headEnd type="none" w="med" len="med"/>
              <a:tailEnd type="none" w="med" len="med"/>
            </a:ln>
          </p:spPr>
          <p:txBody>
            <a:bodyPr wrap="square" lIns="0" tIns="0" rIns="0" bIns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锐角</a:t>
              </a:r>
              <a:endParaRPr lang="zh-CN" altLang="en-US" sz="2400">
                <a:latin typeface="方正兰亭黑简体" panose="02000500000000000000" pitchFamily="2" charset="-122"/>
                <a:ea typeface="方正兰亭黑简体" panose="02000500000000000000" pitchFamily="2" charset="-122"/>
              </a:endParaRPr>
            </a:p>
          </p:txBody>
        </p:sp>
        <p:sp>
          <p:nvSpPr>
            <p:cNvPr id="105" name="矩形 104"/>
            <p:cNvSpPr/>
            <p:nvPr/>
          </p:nvSpPr>
          <p:spPr>
            <a:xfrm>
              <a:off x="3242954" y="4817179"/>
              <a:ext cx="634621" cy="328099"/>
            </a:xfrm>
            <a:prstGeom prst="rect">
              <a:avLst/>
            </a:prstGeom>
            <a:noFill/>
            <a:ln w="9525" cap="flat" cmpd="sng">
              <a:noFill/>
              <a:prstDash val="solid"/>
              <a:miter/>
              <a:headEnd type="none" w="med" len="med"/>
              <a:tailEnd type="none" w="med" len="med"/>
            </a:ln>
          </p:spPr>
          <p:txBody>
            <a:bodyPr lIns="0" tIns="0" rIns="0" bIns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周角</a:t>
              </a:r>
              <a:endParaRPr lang="zh-CN" altLang="en-US" sz="2400">
                <a:latin typeface="方正兰亭黑简体" panose="02000500000000000000" pitchFamily="2" charset="-122"/>
                <a:ea typeface="方正兰亭黑简体" panose="02000500000000000000" pitchFamily="2" charset="-122"/>
              </a:endParaRPr>
            </a:p>
          </p:txBody>
        </p:sp>
        <p:sp>
          <p:nvSpPr>
            <p:cNvPr id="106" name="矩形 105"/>
            <p:cNvSpPr/>
            <p:nvPr/>
          </p:nvSpPr>
          <p:spPr>
            <a:xfrm>
              <a:off x="7070363" y="4817179"/>
              <a:ext cx="634621" cy="328099"/>
            </a:xfrm>
            <a:prstGeom prst="rect">
              <a:avLst/>
            </a:prstGeom>
            <a:noFill/>
            <a:ln w="9525" cap="flat" cmpd="sng">
              <a:noFill/>
              <a:prstDash val="solid"/>
              <a:miter/>
              <a:headEnd type="none" w="med" len="med"/>
              <a:tailEnd type="none" w="med" len="med"/>
            </a:ln>
          </p:spPr>
          <p:txBody>
            <a:bodyPr lIns="0" tIns="0" rIns="0" bIns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直角</a:t>
              </a:r>
              <a:endParaRPr lang="zh-CN" altLang="en-US" sz="2400">
                <a:latin typeface="方正兰亭黑简体" panose="02000500000000000000" pitchFamily="2" charset="-122"/>
                <a:ea typeface="方正兰亭黑简体" panose="02000500000000000000" pitchFamily="2" charset="-122"/>
              </a:endParaRPr>
            </a:p>
          </p:txBody>
        </p:sp>
        <p:sp>
          <p:nvSpPr>
            <p:cNvPr id="107" name="矩形 106"/>
            <p:cNvSpPr/>
            <p:nvPr/>
          </p:nvSpPr>
          <p:spPr>
            <a:xfrm>
              <a:off x="5794560" y="4817179"/>
              <a:ext cx="634621" cy="328099"/>
            </a:xfrm>
            <a:prstGeom prst="rect">
              <a:avLst/>
            </a:prstGeom>
            <a:noFill/>
            <a:ln w="9525" cap="flat" cmpd="sng">
              <a:noFill/>
              <a:prstDash val="solid"/>
              <a:miter/>
              <a:headEnd type="none" w="med" len="med"/>
              <a:tailEnd type="none" w="med" len="med"/>
            </a:ln>
          </p:spPr>
          <p:txBody>
            <a:bodyPr lIns="0" tIns="0" rIns="0" bIns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钝角</a:t>
              </a:r>
              <a:endParaRPr lang="zh-CN" altLang="en-US" sz="2400">
                <a:latin typeface="方正兰亭黑简体" panose="02000500000000000000" pitchFamily="2" charset="-122"/>
                <a:ea typeface="方正兰亭黑简体" panose="02000500000000000000" pitchFamily="2" charset="-122"/>
              </a:endParaRPr>
            </a:p>
          </p:txBody>
        </p:sp>
        <p:sp>
          <p:nvSpPr>
            <p:cNvPr id="108" name="矩形 107"/>
            <p:cNvSpPr/>
            <p:nvPr/>
          </p:nvSpPr>
          <p:spPr>
            <a:xfrm>
              <a:off x="4518757" y="4817179"/>
              <a:ext cx="634621" cy="328099"/>
            </a:xfrm>
            <a:prstGeom prst="rect">
              <a:avLst/>
            </a:prstGeom>
            <a:noFill/>
            <a:ln w="9525" cap="flat" cmpd="sng">
              <a:noFill/>
              <a:prstDash val="solid"/>
              <a:miter/>
              <a:headEnd type="none" w="med" len="med"/>
              <a:tailEnd type="none" w="med" len="med"/>
            </a:ln>
          </p:spPr>
          <p:txBody>
            <a:bodyPr lIns="0" tIns="0" rIns="0" bIns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平角</a:t>
              </a:r>
              <a:endParaRPr lang="zh-CN" altLang="en-US" sz="2400">
                <a:latin typeface="方正兰亭黑简体" panose="02000500000000000000" pitchFamily="2" charset="-122"/>
                <a:ea typeface="方正兰亭黑简体" panose="02000500000000000000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8" grpId="0"/>
      <p:bldP spid="29" grpId="0"/>
      <p:bldP spid="30" grpId="0"/>
      <p:bldP spid="91" grpId="0"/>
      <p:bldP spid="94" grpId="0"/>
      <p:bldP spid="97" grpId="0"/>
      <p:bldP spid="100" grpId="0"/>
      <p:bldP spid="10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445529" y="1249542"/>
            <a:ext cx="11256845" cy="655593"/>
            <a:chOff x="445529" y="1249542"/>
            <a:chExt cx="11256845" cy="1092607"/>
          </a:xfrm>
        </p:grpSpPr>
        <p:sp>
          <p:nvSpPr>
            <p:cNvPr id="25" name="圆角矩形 2"/>
            <p:cNvSpPr/>
            <p:nvPr/>
          </p:nvSpPr>
          <p:spPr>
            <a:xfrm>
              <a:off x="445529" y="1249542"/>
              <a:ext cx="11256845" cy="1092607"/>
            </a:xfrm>
            <a:prstGeom prst="roundRect">
              <a:avLst>
                <a:gd name="adj" fmla="val 13"/>
              </a:avLst>
            </a:prstGeom>
            <a:solidFill>
              <a:srgbClr val="F9BE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 </a:t>
              </a:r>
              <a:endParaRPr lang="zh-CN" altLang="en-US">
                <a:latin typeface="方正兰亭黑简体" panose="02000500000000000000" pitchFamily="2" charset="-122"/>
                <a:ea typeface="方正兰亭黑简体" panose="02000500000000000000" pitchFamily="2" charset="-122"/>
              </a:endParaRPr>
            </a:p>
          </p:txBody>
        </p:sp>
        <p:cxnSp>
          <p:nvCxnSpPr>
            <p:cNvPr id="31" name="直接连接符 30"/>
            <p:cNvCxnSpPr/>
            <p:nvPr/>
          </p:nvCxnSpPr>
          <p:spPr>
            <a:xfrm>
              <a:off x="459986" y="2337815"/>
              <a:ext cx="11232000" cy="0"/>
            </a:xfrm>
            <a:prstGeom prst="line">
              <a:avLst/>
            </a:prstGeom>
            <a:ln w="9525">
              <a:solidFill>
                <a:srgbClr val="EF6D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 Box 24"/>
          <p:cNvSpPr txBox="1">
            <a:spLocks noChangeArrowheads="1"/>
          </p:cNvSpPr>
          <p:nvPr/>
        </p:nvSpPr>
        <p:spPr bwMode="auto">
          <a:xfrm>
            <a:off x="2452867" y="1265823"/>
            <a:ext cx="759078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600">
                <a:solidFill>
                  <a:schemeClr val="bg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在点子图上分别画出一个锐角、直角、钝角和平角。</a:t>
            </a:r>
            <a:endParaRPr lang="zh-CN" altLang="en-US" sz="2600">
              <a:solidFill>
                <a:schemeClr val="bg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418973" y="1191633"/>
            <a:ext cx="2011033" cy="655593"/>
            <a:chOff x="4736376" y="539711"/>
            <a:chExt cx="2011033" cy="655593"/>
          </a:xfrm>
        </p:grpSpPr>
        <p:grpSp>
          <p:nvGrpSpPr>
            <p:cNvPr id="49" name="组合 48"/>
            <p:cNvGrpSpPr/>
            <p:nvPr/>
          </p:nvGrpSpPr>
          <p:grpSpPr>
            <a:xfrm>
              <a:off x="4793680" y="596320"/>
              <a:ext cx="1953729" cy="541700"/>
              <a:chOff x="5383757" y="1573561"/>
              <a:chExt cx="1953729" cy="541700"/>
            </a:xfrm>
          </p:grpSpPr>
          <p:sp>
            <p:nvSpPr>
              <p:cNvPr id="52" name="圆角矩形 65"/>
              <p:cNvSpPr/>
              <p:nvPr/>
            </p:nvSpPr>
            <p:spPr>
              <a:xfrm>
                <a:off x="5383757" y="1573561"/>
                <a:ext cx="1953729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EC6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3" name="文本占位符 26"/>
              <p:cNvSpPr txBox="1"/>
              <p:nvPr/>
            </p:nvSpPr>
            <p:spPr>
              <a:xfrm>
                <a:off x="6166962" y="1648584"/>
                <a:ext cx="888327" cy="406950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600">
                    <a:solidFill>
                      <a:srgbClr val="EC6A00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练习</a:t>
                </a:r>
                <a:endParaRPr lang="zh-CN" altLang="en-US" sz="2600">
                  <a:solidFill>
                    <a:srgbClr val="EC6A00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sp>
          <p:nvSpPr>
            <p:cNvPr id="50" name="流程图: 接点 49"/>
            <p:cNvSpPr/>
            <p:nvPr/>
          </p:nvSpPr>
          <p:spPr>
            <a:xfrm>
              <a:off x="4736376" y="539711"/>
              <a:ext cx="655593" cy="655593"/>
            </a:xfrm>
            <a:prstGeom prst="flowChartConnector">
              <a:avLst/>
            </a:prstGeom>
            <a:solidFill>
              <a:srgbClr val="EC6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1" name="图片 50"/>
            <p:cNvPicPr>
              <a:picLocks noChangeAspect="1"/>
            </p:cNvPicPr>
            <p:nvPr/>
          </p:nvPicPr>
          <p:blipFill>
            <a:blip r:embed="rId1" cstate="email">
              <a:biLevel thresh="25000"/>
            </a:blip>
            <a:stretch>
              <a:fillRect/>
            </a:stretch>
          </p:blipFill>
          <p:spPr>
            <a:xfrm>
              <a:off x="4863526" y="661615"/>
              <a:ext cx="422958" cy="398077"/>
            </a:xfrm>
            <a:prstGeom prst="rect">
              <a:avLst/>
            </a:prstGeom>
          </p:spPr>
        </p:pic>
      </p:grpSp>
      <p:pic>
        <p:nvPicPr>
          <p:cNvPr id="3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4768" y="2159541"/>
            <a:ext cx="8962464" cy="2785064"/>
          </a:xfrm>
          <a:prstGeom prst="rect">
            <a:avLst/>
          </a:prstGeom>
          <a:noFill/>
          <a:ln w="9525">
            <a:noFill/>
            <a:miter/>
          </a:ln>
        </p:spPr>
      </p:pic>
      <p:cxnSp>
        <p:nvCxnSpPr>
          <p:cNvPr id="4" name="直接连接符 3"/>
          <p:cNvCxnSpPr/>
          <p:nvPr/>
        </p:nvCxnSpPr>
        <p:spPr>
          <a:xfrm flipH="1">
            <a:off x="2003555" y="2963310"/>
            <a:ext cx="1226006" cy="1167644"/>
          </a:xfrm>
          <a:prstGeom prst="line">
            <a:avLst/>
          </a:prstGeom>
          <a:ln w="5080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2006815" y="4128429"/>
            <a:ext cx="1224000" cy="2525"/>
          </a:xfrm>
          <a:prstGeom prst="line">
            <a:avLst/>
          </a:prstGeom>
          <a:ln w="5080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4343120" y="2963310"/>
            <a:ext cx="0" cy="1163690"/>
          </a:xfrm>
          <a:prstGeom prst="line">
            <a:avLst/>
          </a:prstGeom>
          <a:ln w="5080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V="1">
            <a:off x="4343119" y="4123408"/>
            <a:ext cx="1224000" cy="1357"/>
          </a:xfrm>
          <a:prstGeom prst="line">
            <a:avLst/>
          </a:prstGeom>
          <a:ln w="5080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5880348" y="3346246"/>
            <a:ext cx="789368" cy="784602"/>
          </a:xfrm>
          <a:prstGeom prst="line">
            <a:avLst/>
          </a:prstGeom>
          <a:ln w="5080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6645782" y="4125479"/>
            <a:ext cx="1224000" cy="2950"/>
          </a:xfrm>
          <a:prstGeom prst="line">
            <a:avLst/>
          </a:prstGeom>
          <a:ln w="5080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8582321" y="4121120"/>
            <a:ext cx="864000" cy="1"/>
          </a:xfrm>
          <a:prstGeom prst="line">
            <a:avLst/>
          </a:prstGeom>
          <a:ln w="5080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9399757" y="4121120"/>
            <a:ext cx="792000" cy="1"/>
          </a:xfrm>
          <a:prstGeom prst="line">
            <a:avLst/>
          </a:prstGeom>
          <a:ln w="5080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9"/>
          <p:cNvSpPr txBox="1">
            <a:spLocks noChangeArrowheads="1"/>
          </p:cNvSpPr>
          <p:nvPr/>
        </p:nvSpPr>
        <p:spPr bwMode="auto">
          <a:xfrm>
            <a:off x="2196571" y="5038180"/>
            <a:ext cx="100551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800">
                <a:solidFill>
                  <a:srgbClr val="0000E1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>
                <a:solidFill>
                  <a:srgbClr val="FE594F"/>
                </a:solidFill>
              </a:rPr>
              <a:t>锐角</a:t>
            </a:r>
            <a:endParaRPr lang="zh-CN" altLang="en-US">
              <a:solidFill>
                <a:srgbClr val="FE594F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334521" y="3956134"/>
            <a:ext cx="172698" cy="172698"/>
          </a:xfrm>
          <a:prstGeom prst="rect">
            <a:avLst/>
          </a:prstGeom>
          <a:ln w="5080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8" name="TextBox 9"/>
          <p:cNvSpPr txBox="1">
            <a:spLocks noChangeArrowheads="1"/>
          </p:cNvSpPr>
          <p:nvPr/>
        </p:nvSpPr>
        <p:spPr bwMode="auto">
          <a:xfrm>
            <a:off x="4454082" y="5047343"/>
            <a:ext cx="100551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800">
                <a:solidFill>
                  <a:srgbClr val="0000E1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>
                <a:solidFill>
                  <a:srgbClr val="FE594F"/>
                </a:solidFill>
              </a:rPr>
              <a:t>直角</a:t>
            </a:r>
            <a:endParaRPr lang="zh-CN" altLang="en-US">
              <a:solidFill>
                <a:srgbClr val="FE594F"/>
              </a:solidFill>
            </a:endParaRPr>
          </a:p>
        </p:txBody>
      </p:sp>
      <p:sp>
        <p:nvSpPr>
          <p:cNvPr id="39" name="TextBox 9"/>
          <p:cNvSpPr txBox="1">
            <a:spLocks noChangeArrowheads="1"/>
          </p:cNvSpPr>
          <p:nvPr/>
        </p:nvSpPr>
        <p:spPr bwMode="auto">
          <a:xfrm>
            <a:off x="6508588" y="5038180"/>
            <a:ext cx="100551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800">
                <a:solidFill>
                  <a:srgbClr val="0000E1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>
                <a:solidFill>
                  <a:srgbClr val="FE594F"/>
                </a:solidFill>
              </a:rPr>
              <a:t>钝角</a:t>
            </a:r>
            <a:endParaRPr lang="zh-CN" altLang="en-US">
              <a:solidFill>
                <a:srgbClr val="FE594F"/>
              </a:solidFill>
            </a:endParaRPr>
          </a:p>
        </p:txBody>
      </p:sp>
      <p:sp>
        <p:nvSpPr>
          <p:cNvPr id="43" name="TextBox 9"/>
          <p:cNvSpPr txBox="1">
            <a:spLocks noChangeArrowheads="1"/>
          </p:cNvSpPr>
          <p:nvPr/>
        </p:nvSpPr>
        <p:spPr bwMode="auto">
          <a:xfrm>
            <a:off x="8943566" y="5068957"/>
            <a:ext cx="100551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800">
                <a:solidFill>
                  <a:srgbClr val="0000E1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>
                <a:solidFill>
                  <a:srgbClr val="FE594F"/>
                </a:solidFill>
              </a:rPr>
              <a:t>平角</a:t>
            </a:r>
            <a:endParaRPr lang="zh-CN" altLang="en-US">
              <a:solidFill>
                <a:srgbClr val="FE594F"/>
              </a:solidFill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1566152" y="2081718"/>
            <a:ext cx="9112813" cy="327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矩形 58"/>
          <p:cNvSpPr/>
          <p:nvPr/>
        </p:nvSpPr>
        <p:spPr>
          <a:xfrm>
            <a:off x="1643971" y="4727643"/>
            <a:ext cx="8908555" cy="327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矩形 59"/>
          <p:cNvSpPr/>
          <p:nvPr/>
        </p:nvSpPr>
        <p:spPr>
          <a:xfrm>
            <a:off x="1527239" y="2384567"/>
            <a:ext cx="260644" cy="25336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10418324" y="2172984"/>
            <a:ext cx="260644" cy="27457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 animBg="1"/>
      <p:bldP spid="38" grpId="0"/>
      <p:bldP spid="39" grpId="0"/>
      <p:bldP spid="4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445529" y="1249542"/>
            <a:ext cx="11256845" cy="655593"/>
            <a:chOff x="445529" y="1249542"/>
            <a:chExt cx="11256845" cy="1092607"/>
          </a:xfrm>
        </p:grpSpPr>
        <p:sp>
          <p:nvSpPr>
            <p:cNvPr id="22" name="圆角矩形 2"/>
            <p:cNvSpPr/>
            <p:nvPr/>
          </p:nvSpPr>
          <p:spPr>
            <a:xfrm>
              <a:off x="445529" y="1249542"/>
              <a:ext cx="11256845" cy="1092607"/>
            </a:xfrm>
            <a:prstGeom prst="roundRect">
              <a:avLst>
                <a:gd name="adj" fmla="val 13"/>
              </a:avLst>
            </a:prstGeom>
            <a:solidFill>
              <a:srgbClr val="F9BE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 </a:t>
              </a:r>
              <a:endParaRPr lang="zh-CN" altLang="en-US">
                <a:latin typeface="方正兰亭黑简体" panose="02000500000000000000" pitchFamily="2" charset="-122"/>
                <a:ea typeface="方正兰亭黑简体" panose="02000500000000000000" pitchFamily="2" charset="-122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459986" y="2337815"/>
              <a:ext cx="11232000" cy="0"/>
            </a:xfrm>
            <a:prstGeom prst="line">
              <a:avLst/>
            </a:prstGeom>
            <a:ln w="9525">
              <a:solidFill>
                <a:srgbClr val="EF6D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9"/>
          <p:cNvSpPr txBox="1">
            <a:spLocks noChangeArrowheads="1"/>
          </p:cNvSpPr>
          <p:nvPr/>
        </p:nvSpPr>
        <p:spPr bwMode="auto">
          <a:xfrm>
            <a:off x="5650008" y="1149457"/>
            <a:ext cx="1091261" cy="635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10223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600">
                <a:solidFill>
                  <a:schemeClr val="bg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Times New Roman" panose="02020603050405020304"/>
              </a:rPr>
              <a:t>判断。</a:t>
            </a:r>
            <a:endParaRPr lang="zh-CN" altLang="en-US" sz="2600">
              <a:solidFill>
                <a:schemeClr val="bg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  <a:sym typeface="Times New Roman" panose="02020603050405020304"/>
            </a:endParaRPr>
          </a:p>
        </p:txBody>
      </p:sp>
      <p:grpSp>
        <p:nvGrpSpPr>
          <p:cNvPr id="123" name="组合 122"/>
          <p:cNvGrpSpPr/>
          <p:nvPr/>
        </p:nvGrpSpPr>
        <p:grpSpPr>
          <a:xfrm>
            <a:off x="418973" y="1191633"/>
            <a:ext cx="2011033" cy="655593"/>
            <a:chOff x="4736376" y="539711"/>
            <a:chExt cx="2011033" cy="655593"/>
          </a:xfrm>
        </p:grpSpPr>
        <p:grpSp>
          <p:nvGrpSpPr>
            <p:cNvPr id="124" name="组合 123"/>
            <p:cNvGrpSpPr/>
            <p:nvPr/>
          </p:nvGrpSpPr>
          <p:grpSpPr>
            <a:xfrm>
              <a:off x="4793680" y="596320"/>
              <a:ext cx="1953729" cy="541700"/>
              <a:chOff x="5383757" y="1573561"/>
              <a:chExt cx="1953729" cy="541700"/>
            </a:xfrm>
          </p:grpSpPr>
          <p:sp>
            <p:nvSpPr>
              <p:cNvPr id="127" name="圆角矩形 65"/>
              <p:cNvSpPr/>
              <p:nvPr/>
            </p:nvSpPr>
            <p:spPr>
              <a:xfrm>
                <a:off x="5383757" y="1573561"/>
                <a:ext cx="1953729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EC6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28" name="文本占位符 26"/>
              <p:cNvSpPr txBox="1"/>
              <p:nvPr/>
            </p:nvSpPr>
            <p:spPr>
              <a:xfrm>
                <a:off x="6166962" y="1648584"/>
                <a:ext cx="888327" cy="406950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600">
                    <a:solidFill>
                      <a:srgbClr val="EC6A00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练习</a:t>
                </a:r>
                <a:endParaRPr lang="zh-CN" altLang="en-US" sz="2600">
                  <a:solidFill>
                    <a:srgbClr val="EC6A00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sp>
          <p:nvSpPr>
            <p:cNvPr id="125" name="流程图: 接点 124"/>
            <p:cNvSpPr/>
            <p:nvPr/>
          </p:nvSpPr>
          <p:spPr>
            <a:xfrm>
              <a:off x="4736376" y="539711"/>
              <a:ext cx="655593" cy="655593"/>
            </a:xfrm>
            <a:prstGeom prst="flowChartConnector">
              <a:avLst/>
            </a:prstGeom>
            <a:solidFill>
              <a:srgbClr val="EC6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26" name="图片 125"/>
            <p:cNvPicPr>
              <a:picLocks noChangeAspect="1"/>
            </p:cNvPicPr>
            <p:nvPr/>
          </p:nvPicPr>
          <p:blipFill>
            <a:blip r:embed="rId1" cstate="email">
              <a:biLevel thresh="25000"/>
            </a:blip>
            <a:stretch>
              <a:fillRect/>
            </a:stretch>
          </p:blipFill>
          <p:spPr>
            <a:xfrm>
              <a:off x="4863526" y="661615"/>
              <a:ext cx="422958" cy="398077"/>
            </a:xfrm>
            <a:prstGeom prst="rect">
              <a:avLst/>
            </a:prstGeom>
          </p:spPr>
        </p:pic>
      </p:grpSp>
      <p:sp>
        <p:nvSpPr>
          <p:cNvPr id="6" name="文本框 5"/>
          <p:cNvSpPr txBox="1"/>
          <p:nvPr/>
        </p:nvSpPr>
        <p:spPr>
          <a:xfrm>
            <a:off x="2392992" y="2133621"/>
            <a:ext cx="6760736" cy="3554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defRPr sz="2800"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  <a:lvl2pPr marL="742950" indent="-285750">
              <a:defRPr sz="2000">
                <a:latin typeface="楷体_GB2312" pitchFamily="49" charset="-122"/>
                <a:ea typeface="楷体_GB2312" pitchFamily="49" charset="-122"/>
              </a:defRPr>
            </a:lvl2pPr>
            <a:lvl3pPr marL="1143000" indent="-228600">
              <a:defRPr sz="2000">
                <a:latin typeface="楷体_GB2312" pitchFamily="49" charset="-122"/>
                <a:ea typeface="楷体_GB2312" pitchFamily="49" charset="-122"/>
              </a:defRPr>
            </a:lvl3pPr>
            <a:lvl4pPr marL="1600200" indent="-228600">
              <a:defRPr sz="2000">
                <a:latin typeface="楷体_GB2312" pitchFamily="49" charset="-122"/>
                <a:ea typeface="楷体_GB2312" pitchFamily="49" charset="-122"/>
              </a:defRPr>
            </a:lvl4pPr>
            <a:lvl5pPr marL="2057400" indent="-228600">
              <a:defRPr sz="2000"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latin typeface="楷体_GB2312" pitchFamily="49" charset="-122"/>
                <a:ea typeface="楷体_GB2312" pitchFamily="49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40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一个角有两条边，一个顶点。 </a:t>
            </a:r>
            <a:endParaRPr lang="en-US" altLang="zh-CN" sz="2400"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平角就是一条直线。 </a:t>
            </a:r>
            <a:endParaRPr lang="en-US" altLang="zh-CN" sz="2400"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比直角大的角一定是钝角。 </a:t>
            </a:r>
            <a:endParaRPr lang="en-US" altLang="zh-CN" sz="2400"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把一个角的两边分别延伸到原来的</a:t>
            </a:r>
            <a:r>
              <a:rPr lang="en-US" altLang="zh-CN" sz="2600">
                <a:ea typeface="方正兰亭黑简体" panose="02000500000000000000" pitchFamily="2" charset="-122"/>
              </a:rPr>
              <a:t>3</a:t>
            </a:r>
            <a:r>
              <a:rPr lang="zh-CN" altLang="en-US" sz="240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倍，这个角的度数也同样扩大</a:t>
            </a:r>
            <a:r>
              <a:rPr lang="en-US" altLang="zh-CN" sz="2600">
                <a:ea typeface="方正兰亭黑简体" panose="02000500000000000000" pitchFamily="2" charset="-122"/>
              </a:rPr>
              <a:t>3</a:t>
            </a:r>
            <a:r>
              <a:rPr lang="zh-CN" altLang="en-US" sz="240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倍。                 </a:t>
            </a:r>
            <a:endParaRPr lang="en-US" altLang="zh-CN" sz="2400"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周角就是一条射线，它只有一条边。</a:t>
            </a:r>
            <a:endParaRPr lang="zh-CN" altLang="en-US" sz="2400"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819163" y="2219289"/>
            <a:ext cx="411711" cy="411711"/>
            <a:chOff x="1263794" y="5194376"/>
            <a:chExt cx="1080000" cy="1080000"/>
          </a:xfrm>
        </p:grpSpPr>
        <p:sp>
          <p:nvSpPr>
            <p:cNvPr id="13" name="圆角矩形 48"/>
            <p:cNvSpPr/>
            <p:nvPr/>
          </p:nvSpPr>
          <p:spPr>
            <a:xfrm>
              <a:off x="1263794" y="5194376"/>
              <a:ext cx="1080000" cy="1080000"/>
            </a:xfrm>
            <a:prstGeom prst="roundRect">
              <a:avLst>
                <a:gd name="adj" fmla="val 50000"/>
              </a:avLst>
            </a:prstGeom>
            <a:solidFill>
              <a:srgbClr val="FF8C07"/>
            </a:solidFill>
            <a:ln w="34925">
              <a:solidFill>
                <a:schemeClr val="bg1"/>
              </a:solidFill>
            </a:ln>
            <a:effectLst>
              <a:outerShdw blurRad="63500" sx="102000" sy="102000" algn="ctr" rotWithShape="0">
                <a:srgbClr val="FFA929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100">
                <a:latin typeface="FZLanTingHeiS-R-GB" panose="02000500000000000000" pitchFamily="2" charset="-122"/>
                <a:ea typeface="FZLanTingHeiS-R-GB" panose="020005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1389078" y="5236586"/>
              <a:ext cx="672683" cy="8222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chemeClr val="bg1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  <a:cs typeface="Times New Roman" panose="02020603050405020304" pitchFamily="18" charset="0"/>
                </a:rPr>
                <a:t>1</a:t>
              </a:r>
              <a:endParaRPr lang="zh-CN" altLang="en-US" sz="2000">
                <a:solidFill>
                  <a:schemeClr val="bg1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819163" y="2797176"/>
            <a:ext cx="411711" cy="416201"/>
            <a:chOff x="1263794" y="5194376"/>
            <a:chExt cx="1080000" cy="1091778"/>
          </a:xfrm>
        </p:grpSpPr>
        <p:sp>
          <p:nvSpPr>
            <p:cNvPr id="17" name="圆角矩形 51"/>
            <p:cNvSpPr/>
            <p:nvPr/>
          </p:nvSpPr>
          <p:spPr>
            <a:xfrm>
              <a:off x="1263794" y="5194376"/>
              <a:ext cx="1080000" cy="1080000"/>
            </a:xfrm>
            <a:prstGeom prst="roundRect">
              <a:avLst>
                <a:gd name="adj" fmla="val 50000"/>
              </a:avLst>
            </a:prstGeom>
            <a:solidFill>
              <a:srgbClr val="FF8C07"/>
            </a:solidFill>
            <a:ln w="34925">
              <a:solidFill>
                <a:schemeClr val="bg1"/>
              </a:solidFill>
            </a:ln>
            <a:effectLst>
              <a:outerShdw blurRad="63500" sx="102000" sy="102000" algn="ctr" rotWithShape="0">
                <a:srgbClr val="FFA929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100">
                <a:latin typeface="FZLanTingHeiS-R-GB" panose="02000500000000000000" pitchFamily="2" charset="-122"/>
                <a:ea typeface="FZLanTingHeiS-R-GB" panose="020005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354315" y="5236586"/>
              <a:ext cx="951172" cy="104956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chemeClr val="bg1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  <a:cs typeface="Times New Roman" panose="02020603050405020304" pitchFamily="18" charset="0"/>
                </a:rPr>
                <a:t>2</a:t>
              </a:r>
              <a:endParaRPr lang="zh-CN" altLang="en-US" sz="2000">
                <a:solidFill>
                  <a:schemeClr val="bg1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819163" y="3425969"/>
            <a:ext cx="411711" cy="416201"/>
            <a:chOff x="1263794" y="5194376"/>
            <a:chExt cx="1080000" cy="1091778"/>
          </a:xfrm>
        </p:grpSpPr>
        <p:sp>
          <p:nvSpPr>
            <p:cNvPr id="23" name="圆角矩形 54"/>
            <p:cNvSpPr/>
            <p:nvPr/>
          </p:nvSpPr>
          <p:spPr>
            <a:xfrm>
              <a:off x="1263794" y="5194376"/>
              <a:ext cx="1080000" cy="1080000"/>
            </a:xfrm>
            <a:prstGeom prst="roundRect">
              <a:avLst>
                <a:gd name="adj" fmla="val 50000"/>
              </a:avLst>
            </a:prstGeom>
            <a:solidFill>
              <a:srgbClr val="FF8C07"/>
            </a:solidFill>
            <a:ln w="34925">
              <a:solidFill>
                <a:schemeClr val="bg1"/>
              </a:solidFill>
            </a:ln>
            <a:effectLst>
              <a:outerShdw blurRad="63500" sx="102000" sy="102000" algn="ctr" rotWithShape="0">
                <a:srgbClr val="FFA929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100">
                <a:latin typeface="FZLanTingHeiS-R-GB" panose="02000500000000000000" pitchFamily="2" charset="-122"/>
                <a:ea typeface="FZLanTingHeiS-R-GB" panose="020005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1354315" y="5236586"/>
              <a:ext cx="955374" cy="104956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chemeClr val="bg1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  <a:cs typeface="Times New Roman" panose="02020603050405020304" pitchFamily="18" charset="0"/>
                </a:rPr>
                <a:t>3</a:t>
              </a:r>
              <a:endParaRPr lang="zh-CN" altLang="en-US" sz="2000">
                <a:solidFill>
                  <a:schemeClr val="bg1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819163" y="4088415"/>
            <a:ext cx="411711" cy="416201"/>
            <a:chOff x="1263794" y="5194376"/>
            <a:chExt cx="1080000" cy="1091778"/>
          </a:xfrm>
        </p:grpSpPr>
        <p:sp>
          <p:nvSpPr>
            <p:cNvPr id="27" name="圆角矩形 51"/>
            <p:cNvSpPr/>
            <p:nvPr/>
          </p:nvSpPr>
          <p:spPr>
            <a:xfrm>
              <a:off x="1263794" y="5194376"/>
              <a:ext cx="1080000" cy="1080000"/>
            </a:xfrm>
            <a:prstGeom prst="roundRect">
              <a:avLst>
                <a:gd name="adj" fmla="val 50000"/>
              </a:avLst>
            </a:prstGeom>
            <a:solidFill>
              <a:srgbClr val="FF8C07"/>
            </a:solidFill>
            <a:ln w="34925">
              <a:solidFill>
                <a:schemeClr val="bg1"/>
              </a:solidFill>
            </a:ln>
            <a:effectLst>
              <a:outerShdw blurRad="63500" sx="102000" sy="102000" algn="ctr" rotWithShape="0">
                <a:srgbClr val="FFA929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100">
                <a:latin typeface="FZLanTingHeiS-R-GB" panose="02000500000000000000" pitchFamily="2" charset="-122"/>
                <a:ea typeface="FZLanTingHeiS-R-GB" panose="020005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1354315" y="5236586"/>
              <a:ext cx="967992" cy="104956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chemeClr val="bg1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  <a:cs typeface="Times New Roman" panose="02020603050405020304" pitchFamily="18" charset="0"/>
                </a:rPr>
                <a:t>4</a:t>
              </a:r>
              <a:endParaRPr lang="zh-CN" altLang="en-US" sz="2000">
                <a:solidFill>
                  <a:schemeClr val="bg1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9027041" y="2802097"/>
            <a:ext cx="1506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2400">
                <a:solidFill>
                  <a:srgbClr val="00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(              )</a:t>
            </a:r>
            <a:r>
              <a:rPr lang="en-US" altLang="zh-CN" sz="240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 </a:t>
            </a:r>
            <a:endParaRPr lang="en-US" altLang="zh-CN" sz="2400">
              <a:latin typeface="方正兰亭黑简体" panose="02000500000000000000" pitchFamily="2" charset="-122"/>
              <a:ea typeface="方正兰亭黑简体" panose="020005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9027041" y="3433192"/>
            <a:ext cx="1506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2400">
                <a:solidFill>
                  <a:srgbClr val="00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(              )</a:t>
            </a:r>
            <a:r>
              <a:rPr lang="en-US" altLang="zh-CN" sz="240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 </a:t>
            </a:r>
            <a:endParaRPr lang="en-US" altLang="zh-CN" sz="2400">
              <a:latin typeface="方正兰亭黑简体" panose="02000500000000000000" pitchFamily="2" charset="-122"/>
              <a:ea typeface="方正兰亭黑简体" panose="020005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9027041" y="2171002"/>
            <a:ext cx="1506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2400">
                <a:solidFill>
                  <a:srgbClr val="00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(              )</a:t>
            </a:r>
            <a:r>
              <a:rPr lang="en-US" altLang="zh-CN" sz="240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 </a:t>
            </a:r>
            <a:endParaRPr lang="en-US" altLang="zh-CN" sz="2400">
              <a:latin typeface="方正兰亭黑简体" panose="02000500000000000000" pitchFamily="2" charset="-122"/>
              <a:ea typeface="方正兰亭黑简体" panose="020005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9027041" y="4064288"/>
            <a:ext cx="1506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2400">
                <a:solidFill>
                  <a:srgbClr val="00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(              )</a:t>
            </a:r>
            <a:r>
              <a:rPr lang="en-US" altLang="zh-CN" sz="240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 </a:t>
            </a:r>
            <a:endParaRPr lang="en-US" altLang="zh-CN" sz="2400">
              <a:latin typeface="方正兰亭黑简体" panose="02000500000000000000" pitchFamily="2" charset="-122"/>
              <a:ea typeface="方正兰亭黑简体" panose="020005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1815918" y="5194126"/>
            <a:ext cx="411711" cy="416201"/>
            <a:chOff x="1263794" y="5194376"/>
            <a:chExt cx="1080000" cy="1091778"/>
          </a:xfrm>
        </p:grpSpPr>
        <p:sp>
          <p:nvSpPr>
            <p:cNvPr id="56" name="圆角矩形 51"/>
            <p:cNvSpPr/>
            <p:nvPr/>
          </p:nvSpPr>
          <p:spPr>
            <a:xfrm>
              <a:off x="1263794" y="5194376"/>
              <a:ext cx="1080000" cy="1080000"/>
            </a:xfrm>
            <a:prstGeom prst="roundRect">
              <a:avLst>
                <a:gd name="adj" fmla="val 50000"/>
              </a:avLst>
            </a:prstGeom>
            <a:solidFill>
              <a:srgbClr val="FF8C07"/>
            </a:solidFill>
            <a:ln w="34925">
              <a:solidFill>
                <a:schemeClr val="bg1"/>
              </a:solidFill>
            </a:ln>
            <a:effectLst>
              <a:outerShdw blurRad="63500" sx="102000" sy="102000" algn="ctr" rotWithShape="0">
                <a:srgbClr val="FFA929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100">
                <a:latin typeface="FZLanTingHeiS-R-GB" panose="02000500000000000000" pitchFamily="2" charset="-122"/>
                <a:ea typeface="FZLanTingHeiS-R-GB" panose="020005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1354315" y="5236586"/>
              <a:ext cx="967992" cy="104956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chemeClr val="bg1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  <a:cs typeface="Times New Roman" panose="02020603050405020304" pitchFamily="18" charset="0"/>
                </a:rPr>
                <a:t>5</a:t>
              </a:r>
              <a:endParaRPr lang="zh-CN" altLang="en-US" sz="2000">
                <a:solidFill>
                  <a:schemeClr val="bg1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58" name="文本框 57"/>
          <p:cNvSpPr txBox="1"/>
          <p:nvPr/>
        </p:nvSpPr>
        <p:spPr>
          <a:xfrm>
            <a:off x="9023798" y="5176359"/>
            <a:ext cx="1506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2400">
                <a:solidFill>
                  <a:srgbClr val="00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(              )</a:t>
            </a:r>
            <a:r>
              <a:rPr lang="en-US" altLang="zh-CN" sz="240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 </a:t>
            </a:r>
            <a:endParaRPr lang="en-US" altLang="zh-CN" sz="2400">
              <a:latin typeface="方正兰亭黑简体" panose="02000500000000000000" pitchFamily="2" charset="-122"/>
              <a:ea typeface="方正兰亭黑简体" panose="02000500000000000000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9" name="图片 58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532785" y="2156261"/>
            <a:ext cx="720726" cy="49927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585644" y="2767992"/>
            <a:ext cx="537185" cy="53718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</p:pic>
      <p:pic>
        <p:nvPicPr>
          <p:cNvPr id="62" name="图片 6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585644" y="3400290"/>
            <a:ext cx="537185" cy="53718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</p:pic>
      <p:pic>
        <p:nvPicPr>
          <p:cNvPr id="63" name="图片 6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585644" y="4042316"/>
            <a:ext cx="537185" cy="53718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</p:pic>
      <p:pic>
        <p:nvPicPr>
          <p:cNvPr id="64" name="图片 6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585644" y="5151269"/>
            <a:ext cx="537185" cy="53718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左中括号 29"/>
          <p:cNvSpPr/>
          <p:nvPr/>
        </p:nvSpPr>
        <p:spPr>
          <a:xfrm>
            <a:off x="3527233" y="3049620"/>
            <a:ext cx="726426" cy="1966851"/>
          </a:xfrm>
          <a:prstGeom prst="leftBracket">
            <a:avLst>
              <a:gd name="adj" fmla="val 84763"/>
            </a:avLst>
          </a:prstGeom>
          <a:ln w="508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Comic Sans MS" panose="030F0702030302020204" pitchFamily="66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161258" y="3605890"/>
            <a:ext cx="2473313" cy="777993"/>
            <a:chOff x="917672" y="4132931"/>
            <a:chExt cx="2473313" cy="777993"/>
          </a:xfrm>
        </p:grpSpPr>
        <p:sp>
          <p:nvSpPr>
            <p:cNvPr id="49" name="圆角矩形 8"/>
            <p:cNvSpPr/>
            <p:nvPr/>
          </p:nvSpPr>
          <p:spPr>
            <a:xfrm>
              <a:off x="917672" y="4132932"/>
              <a:ext cx="2473313" cy="772386"/>
            </a:xfrm>
            <a:prstGeom prst="roundRect">
              <a:avLst>
                <a:gd name="adj" fmla="val 31255"/>
              </a:avLst>
            </a:prstGeom>
            <a:solidFill>
              <a:schemeClr val="bg1"/>
            </a:solidFill>
            <a:ln w="28575">
              <a:solidFill>
                <a:srgbClr val="00B1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latin typeface="Times New Roman" panose="02020603050405020304" pitchFamily="18" charset="0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1410762" y="4132931"/>
              <a:ext cx="1618924" cy="63184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600" kern="0">
                  <a:latin typeface="Times New Roman" panose="02020603050405020304" pitchFamily="18" charset="0"/>
                  <a:ea typeface="方正兰亭黑简体" panose="02000500000000000000" pitchFamily="2" charset="-122"/>
                  <a:cs typeface="Times New Roman" panose="02020603050405020304" pitchFamily="18" charset="0"/>
                  <a:sym typeface="+mn-ea"/>
                </a:rPr>
                <a:t>旋转与角</a:t>
              </a:r>
              <a:endParaRPr lang="zh-CN" altLang="en-US" sz="2600" kern="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endParaRPr>
            </a:p>
          </p:txBody>
        </p:sp>
        <p:pic>
          <p:nvPicPr>
            <p:cNvPr id="71" name="图片 70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14616" y="4352733"/>
              <a:ext cx="530828" cy="558191"/>
            </a:xfrm>
            <a:prstGeom prst="rect">
              <a:avLst/>
            </a:prstGeom>
          </p:spPr>
        </p:pic>
      </p:grpSp>
      <p:sp>
        <p:nvSpPr>
          <p:cNvPr id="3" name="圆角矩形 2"/>
          <p:cNvSpPr/>
          <p:nvPr/>
        </p:nvSpPr>
        <p:spPr>
          <a:xfrm>
            <a:off x="2222053" y="1160951"/>
            <a:ext cx="7747895" cy="662516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427542" y="1245761"/>
            <a:ext cx="5336916" cy="492443"/>
          </a:xfrm>
          <a:prstGeom prst="rect">
            <a:avLst/>
          </a:prstGeom>
          <a:effectLst>
            <a:glow rad="520700">
              <a:srgbClr val="FFC000">
                <a:lumMod val="60000"/>
                <a:lumOff val="40000"/>
                <a:alpha val="40000"/>
              </a:srgbClr>
            </a:glo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1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兰亭黑简体" panose="02000500000000000000" pitchFamily="2" charset="-122"/>
                <a:ea typeface="方正兰亭黑简体" panose="02000500000000000000" pitchFamily="2" charset="-122"/>
                <a:cs typeface="宋体" panose="02010600030101010101" pitchFamily="2" charset="-122"/>
              </a:rPr>
              <a:t>通过本节课的学习，你学到了什么？</a:t>
            </a:r>
            <a:endParaRPr kumimoji="0" lang="zh-CN" altLang="en-US" sz="2600" b="1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cxnSp>
        <p:nvCxnSpPr>
          <p:cNvPr id="29" name="直接箭头连接符 28"/>
          <p:cNvCxnSpPr/>
          <p:nvPr/>
        </p:nvCxnSpPr>
        <p:spPr>
          <a:xfrm>
            <a:off x="5727735" y="2969642"/>
            <a:ext cx="924802" cy="0"/>
          </a:xfrm>
          <a:prstGeom prst="straightConnector1">
            <a:avLst/>
          </a:prstGeom>
          <a:ln w="508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组合 46"/>
          <p:cNvGrpSpPr/>
          <p:nvPr/>
        </p:nvGrpSpPr>
        <p:grpSpPr>
          <a:xfrm>
            <a:off x="6684870" y="2443727"/>
            <a:ext cx="4299788" cy="1184126"/>
            <a:chOff x="6866303" y="2112765"/>
            <a:chExt cx="4175265" cy="1415811"/>
          </a:xfrm>
        </p:grpSpPr>
        <p:sp>
          <p:nvSpPr>
            <p:cNvPr id="63" name="圆角矩形 26"/>
            <p:cNvSpPr/>
            <p:nvPr/>
          </p:nvSpPr>
          <p:spPr>
            <a:xfrm>
              <a:off x="6866303" y="2112765"/>
              <a:ext cx="4165819" cy="1415811"/>
            </a:xfrm>
            <a:prstGeom prst="roundRect">
              <a:avLst>
                <a:gd name="adj" fmla="val 20383"/>
              </a:avLst>
            </a:prstGeom>
            <a:solidFill>
              <a:schemeClr val="bg1"/>
            </a:solidFill>
            <a:ln w="28575">
              <a:solidFill>
                <a:srgbClr val="00B05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7013941" y="2339109"/>
              <a:ext cx="4027627" cy="5519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/>
              <a:r>
                <a:rPr lang="zh-CN" altLang="en-US" sz="2400"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平角的两条边在一条直线上。</a:t>
              </a:r>
              <a:endParaRPr lang="zh-CN" altLang="en-US" sz="2400">
                <a:latin typeface="方正兰亭黑简体" panose="02000500000000000000" pitchFamily="2" charset="-122"/>
                <a:ea typeface="方正兰亭黑简体" panose="02000500000000000000" pitchFamily="2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153997" y="2593728"/>
            <a:ext cx="1541405" cy="771772"/>
            <a:chOff x="7011920" y="3832305"/>
            <a:chExt cx="1541405" cy="771772"/>
          </a:xfrm>
        </p:grpSpPr>
        <p:sp>
          <p:nvSpPr>
            <p:cNvPr id="21" name="圆角矩形 8"/>
            <p:cNvSpPr/>
            <p:nvPr/>
          </p:nvSpPr>
          <p:spPr>
            <a:xfrm>
              <a:off x="7011920" y="3832305"/>
              <a:ext cx="1541404" cy="771772"/>
            </a:xfrm>
            <a:prstGeom prst="roundRect">
              <a:avLst>
                <a:gd name="adj" fmla="val 27291"/>
              </a:avLst>
            </a:prstGeom>
            <a:solidFill>
              <a:schemeClr val="bg1"/>
            </a:solidFill>
            <a:ln w="28575">
              <a:solidFill>
                <a:srgbClr val="00B1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latin typeface="Times New Roman" panose="02020603050405020304" pitchFamily="18" charset="0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7011920" y="3841311"/>
              <a:ext cx="1541405" cy="63184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600" kern="0">
                  <a:latin typeface="Times New Roman" panose="02020603050405020304" pitchFamily="18" charset="0"/>
                  <a:ea typeface="方正兰亭黑简体" panose="02000500000000000000" pitchFamily="2" charset="-122"/>
                  <a:cs typeface="Times New Roman" panose="02020603050405020304" pitchFamily="18" charset="0"/>
                  <a:sym typeface="+mn-ea"/>
                </a:rPr>
                <a:t>平角</a:t>
              </a:r>
              <a:endParaRPr lang="zh-CN" altLang="en-US" sz="2600" kern="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endParaRPr>
            </a:p>
          </p:txBody>
        </p:sp>
      </p:grpSp>
      <p:pic>
        <p:nvPicPr>
          <p:cNvPr id="26" name="图片 2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44718" y="3017302"/>
            <a:ext cx="2110740" cy="533400"/>
          </a:xfrm>
          <a:prstGeom prst="rect">
            <a:avLst/>
          </a:prstGeom>
        </p:spPr>
      </p:pic>
      <p:grpSp>
        <p:nvGrpSpPr>
          <p:cNvPr id="34" name="组合 33"/>
          <p:cNvGrpSpPr/>
          <p:nvPr/>
        </p:nvGrpSpPr>
        <p:grpSpPr>
          <a:xfrm>
            <a:off x="4153997" y="4611243"/>
            <a:ext cx="1541405" cy="771772"/>
            <a:chOff x="7011920" y="3832305"/>
            <a:chExt cx="1541405" cy="771772"/>
          </a:xfrm>
        </p:grpSpPr>
        <p:sp>
          <p:nvSpPr>
            <p:cNvPr id="35" name="圆角矩形 8"/>
            <p:cNvSpPr/>
            <p:nvPr/>
          </p:nvSpPr>
          <p:spPr>
            <a:xfrm>
              <a:off x="7011920" y="3832305"/>
              <a:ext cx="1541404" cy="771772"/>
            </a:xfrm>
            <a:prstGeom prst="roundRect">
              <a:avLst>
                <a:gd name="adj" fmla="val 27291"/>
              </a:avLst>
            </a:prstGeom>
            <a:solidFill>
              <a:schemeClr val="bg1"/>
            </a:solidFill>
            <a:ln w="28575">
              <a:solidFill>
                <a:srgbClr val="00B1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latin typeface="Times New Roman" panose="02020603050405020304" pitchFamily="18" charset="0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7011920" y="3841311"/>
              <a:ext cx="1541405" cy="63184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600" kern="0">
                  <a:latin typeface="Times New Roman" panose="02020603050405020304" pitchFamily="18" charset="0"/>
                  <a:ea typeface="方正兰亭黑简体" panose="02000500000000000000" pitchFamily="2" charset="-122"/>
                  <a:cs typeface="Times New Roman" panose="02020603050405020304" pitchFamily="18" charset="0"/>
                  <a:sym typeface="+mn-ea"/>
                </a:rPr>
                <a:t>周角</a:t>
              </a:r>
              <a:endParaRPr lang="zh-CN" altLang="en-US" sz="2600" kern="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endParaRPr>
            </a:p>
          </p:txBody>
        </p:sp>
      </p:grpSp>
      <p:cxnSp>
        <p:nvCxnSpPr>
          <p:cNvPr id="39" name="直接箭头连接符 38"/>
          <p:cNvCxnSpPr/>
          <p:nvPr/>
        </p:nvCxnSpPr>
        <p:spPr>
          <a:xfrm>
            <a:off x="5740066" y="5016472"/>
            <a:ext cx="924802" cy="0"/>
          </a:xfrm>
          <a:prstGeom prst="straightConnector1">
            <a:avLst/>
          </a:prstGeom>
          <a:ln w="508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组合 39"/>
          <p:cNvGrpSpPr/>
          <p:nvPr/>
        </p:nvGrpSpPr>
        <p:grpSpPr>
          <a:xfrm>
            <a:off x="6704324" y="4447623"/>
            <a:ext cx="3295709" cy="1184126"/>
            <a:chOff x="6866303" y="2112765"/>
            <a:chExt cx="3200265" cy="1415811"/>
          </a:xfrm>
        </p:grpSpPr>
        <p:sp>
          <p:nvSpPr>
            <p:cNvPr id="41" name="圆角矩形 26"/>
            <p:cNvSpPr/>
            <p:nvPr/>
          </p:nvSpPr>
          <p:spPr>
            <a:xfrm>
              <a:off x="6866303" y="2112765"/>
              <a:ext cx="3200265" cy="1415811"/>
            </a:xfrm>
            <a:prstGeom prst="roundRect">
              <a:avLst>
                <a:gd name="adj" fmla="val 20383"/>
              </a:avLst>
            </a:prstGeom>
            <a:solidFill>
              <a:schemeClr val="bg1"/>
            </a:solidFill>
            <a:ln w="28575">
              <a:solidFill>
                <a:srgbClr val="00B05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7004496" y="2339109"/>
              <a:ext cx="2722019" cy="5519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/>
              <a:r>
                <a:rPr lang="zh-CN" altLang="en-US" sz="2400"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周角的两条边重合。</a:t>
              </a:r>
              <a:endParaRPr lang="zh-CN" altLang="en-US" sz="2400">
                <a:latin typeface="方正兰亭黑简体" panose="02000500000000000000" pitchFamily="2" charset="-122"/>
                <a:ea typeface="方正兰亭黑简体" panose="02000500000000000000" pitchFamily="2" charset="-122"/>
              </a:endParaRPr>
            </a:p>
          </p:txBody>
        </p:sp>
      </p:grpSp>
      <p:pic>
        <p:nvPicPr>
          <p:cNvPr id="28" name="图片 27"/>
          <p:cNvPicPr>
            <a:picLocks noChangeAspect="1"/>
          </p:cNvPicPr>
          <p:nvPr/>
        </p:nvPicPr>
        <p:blipFill>
          <a:blip r:embed="rId3" cstate="email"/>
          <a:srcRect l="5154" t="-21194" r="-5154" b="21194"/>
          <a:stretch>
            <a:fillRect/>
          </a:stretch>
        </p:blipFill>
        <p:spPr>
          <a:xfrm>
            <a:off x="6821296" y="4850757"/>
            <a:ext cx="2095500" cy="6794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383824" y="1546860"/>
            <a:ext cx="5440136" cy="574234"/>
            <a:chOff x="3240949" y="870949"/>
            <a:chExt cx="5440136" cy="574234"/>
          </a:xfrm>
        </p:grpSpPr>
        <p:sp>
          <p:nvSpPr>
            <p:cNvPr id="3" name="圆角矩形 2"/>
            <p:cNvSpPr/>
            <p:nvPr/>
          </p:nvSpPr>
          <p:spPr>
            <a:xfrm>
              <a:off x="3286123" y="870949"/>
              <a:ext cx="5334002" cy="574234"/>
            </a:xfrm>
            <a:prstGeom prst="roundRect">
              <a:avLst>
                <a:gd name="adj" fmla="val 50000"/>
              </a:avLst>
            </a:prstGeom>
            <a:solidFill>
              <a:srgbClr val="FE594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>
                  <a:latin typeface="Comic Sans MS" panose="030F0702030302020204" pitchFamily="66" charset="0"/>
                </a:rPr>
                <a:t> </a:t>
              </a:r>
              <a:endParaRPr lang="zh-CN" altLang="en-US">
                <a:latin typeface="Comic Sans MS" panose="030F0702030302020204" pitchFamily="66" charset="0"/>
              </a:endParaRPr>
            </a:p>
          </p:txBody>
        </p:sp>
        <p:sp>
          <p:nvSpPr>
            <p:cNvPr id="6" name="矩形 30"/>
            <p:cNvSpPr>
              <a:spLocks noChangeArrowheads="1"/>
            </p:cNvSpPr>
            <p:nvPr/>
          </p:nvSpPr>
          <p:spPr bwMode="auto">
            <a:xfrm>
              <a:off x="3240949" y="922354"/>
              <a:ext cx="544013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9pPr>
            </a:lstStyle>
            <a:p>
              <a:pPr algn="ctr"/>
              <a:r>
                <a:rPr lang="zh-CN" altLang="en-US" sz="2600">
                  <a:solidFill>
                    <a:schemeClr val="bg1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sym typeface="+mn-ea"/>
                </a:rPr>
                <a:t>比萨斜塔</a:t>
              </a:r>
              <a:r>
                <a:rPr lang="en-US" altLang="zh-CN" sz="2600">
                  <a:solidFill>
                    <a:schemeClr val="bg1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sym typeface="+mn-ea"/>
                </a:rPr>
                <a:t>——</a:t>
              </a:r>
              <a:r>
                <a:rPr lang="zh-CN" altLang="en-US" sz="2600">
                  <a:solidFill>
                    <a:schemeClr val="bg1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sym typeface="+mn-ea"/>
                </a:rPr>
                <a:t>意大利地标之一</a:t>
              </a:r>
              <a:endParaRPr lang="zh-CN" altLang="en-US" sz="2600">
                <a:solidFill>
                  <a:schemeClr val="bg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2027554" y="2350567"/>
            <a:ext cx="8388985" cy="243233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lvl="0" indent="0">
              <a:lnSpc>
                <a:spcPct val="150000"/>
              </a:lnSpc>
              <a:spcBef>
                <a:spcPct val="50000"/>
              </a:spcBef>
              <a:defRPr sz="2000" kern="10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r>
              <a:rPr lang="en-US" altLang="zh-CN" sz="2400" dirty="0">
                <a:solidFill>
                  <a:schemeClr val="tx1"/>
                </a:solidFill>
              </a:rPr>
              <a:t>        </a:t>
            </a:r>
            <a:r>
              <a:rPr lang="zh-CN" altLang="zh-CN" sz="2400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著名的意大利比萨斜塔建成于</a:t>
            </a:r>
            <a:r>
              <a:rPr lang="en-US" altLang="zh-CN" sz="2400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 </a:t>
            </a:r>
            <a:r>
              <a:rPr lang="zh-CN" altLang="zh-CN" sz="2600" dirty="0">
                <a:solidFill>
                  <a:schemeClr val="tx1"/>
                </a:solidFill>
                <a:ea typeface="方正兰亭黑简体" panose="02000500000000000000" pitchFamily="2" charset="-122"/>
              </a:rPr>
              <a:t>12</a:t>
            </a:r>
            <a:r>
              <a:rPr lang="en-US" altLang="zh-CN" sz="2600" dirty="0">
                <a:solidFill>
                  <a:schemeClr val="tx1"/>
                </a:solidFill>
                <a:ea typeface="方正兰亭黑简体" panose="02000500000000000000" pitchFamily="2" charset="-122"/>
              </a:rPr>
              <a:t> </a:t>
            </a:r>
            <a:r>
              <a:rPr lang="zh-CN" altLang="zh-CN" sz="2400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世纪，它从建成之日起就一直在倾斜，经过</a:t>
            </a:r>
            <a:r>
              <a:rPr lang="en-US" altLang="zh-CN" sz="2400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 </a:t>
            </a:r>
            <a:r>
              <a:rPr lang="zh-CN" altLang="zh-CN" sz="2600" dirty="0">
                <a:solidFill>
                  <a:schemeClr val="tx1"/>
                </a:solidFill>
                <a:ea typeface="方正兰亭黑简体" panose="02000500000000000000" pitchFamily="2" charset="-122"/>
              </a:rPr>
              <a:t>2010</a:t>
            </a:r>
            <a:r>
              <a:rPr lang="en-US" altLang="zh-CN" sz="2400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 </a:t>
            </a:r>
            <a:r>
              <a:rPr lang="zh-CN" altLang="zh-CN" sz="2400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年修复</a:t>
            </a:r>
            <a:r>
              <a:rPr lang="zh-CN" altLang="en-US" sz="2400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。</a:t>
            </a:r>
            <a:r>
              <a:rPr lang="zh-CN" altLang="zh-CN" sz="2400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目前，它与地面所成的较小的角为</a:t>
            </a:r>
            <a:r>
              <a:rPr lang="en-US" altLang="zh-CN" sz="2400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 </a:t>
            </a:r>
            <a:r>
              <a:rPr lang="zh-CN" altLang="zh-CN" sz="2600" dirty="0">
                <a:solidFill>
                  <a:schemeClr val="tx1"/>
                </a:solidFill>
                <a:ea typeface="方正兰亭黑简体" panose="02000500000000000000" pitchFamily="2" charset="-122"/>
              </a:rPr>
              <a:t>86.01</a:t>
            </a:r>
            <a:r>
              <a:rPr lang="en-US" altLang="zh-CN" sz="2600" dirty="0">
                <a:solidFill>
                  <a:schemeClr val="tx1"/>
                </a:solidFill>
                <a:ea typeface="方正兰亭黑简体" panose="02000500000000000000" pitchFamily="2" charset="-122"/>
              </a:rPr>
              <a:t> </a:t>
            </a:r>
            <a:r>
              <a:rPr lang="zh-CN" altLang="zh-CN" sz="2400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度</a:t>
            </a:r>
            <a:r>
              <a:rPr lang="zh-CN" altLang="en-US" sz="2400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。</a:t>
            </a:r>
            <a:r>
              <a:rPr lang="zh-CN" altLang="zh-CN" sz="2400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如果整修后使得塔与地面垂直，则需要向相反的方向矫正的度数为</a:t>
            </a:r>
            <a:r>
              <a:rPr lang="en-US" altLang="zh-CN" sz="2400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 </a:t>
            </a:r>
            <a:r>
              <a:rPr lang="zh-CN" altLang="zh-CN" sz="2600" dirty="0">
                <a:solidFill>
                  <a:schemeClr val="tx1"/>
                </a:solidFill>
                <a:ea typeface="方正兰亭黑简体" panose="02000500000000000000" pitchFamily="2" charset="-122"/>
              </a:rPr>
              <a:t>90 °– 86.01°=3.99</a:t>
            </a:r>
            <a:r>
              <a:rPr lang="en-US" altLang="zh-CN" sz="2600" dirty="0">
                <a:solidFill>
                  <a:schemeClr val="tx1"/>
                </a:solidFill>
                <a:ea typeface="方正兰亭黑简体" panose="02000500000000000000" pitchFamily="2" charset="-122"/>
              </a:rPr>
              <a:t>°</a:t>
            </a:r>
            <a:r>
              <a:rPr lang="zh-CN" altLang="en-US" sz="2600" dirty="0">
                <a:solidFill>
                  <a:schemeClr val="tx1"/>
                </a:solidFill>
                <a:ea typeface="方正兰亭黑简体" panose="02000500000000000000" pitchFamily="2" charset="-122"/>
              </a:rPr>
              <a:t>。</a:t>
            </a:r>
            <a:endParaRPr lang="zh-CN" altLang="en-US" sz="2600" dirty="0">
              <a:solidFill>
                <a:schemeClr val="tx1"/>
              </a:solidFill>
              <a:ea typeface="方正兰亭黑简体" panose="02000500000000000000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email">
            <a:alphaModFix amt="10000"/>
          </a:blip>
          <a:srcRect l="-16458" t="-6492"/>
          <a:stretch>
            <a:fillRect/>
          </a:stretch>
        </p:blipFill>
        <p:spPr>
          <a:xfrm>
            <a:off x="10016964" y="1554480"/>
            <a:ext cx="1656000" cy="47244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对话气泡: 椭圆形 8"/>
          <p:cNvSpPr/>
          <p:nvPr/>
        </p:nvSpPr>
        <p:spPr>
          <a:xfrm>
            <a:off x="1697462" y="1390136"/>
            <a:ext cx="4355446" cy="2088292"/>
          </a:xfrm>
          <a:prstGeom prst="wedgeEllipseCallout">
            <a:avLst>
              <a:gd name="adj1" fmla="val 48023"/>
              <a:gd name="adj2" fmla="val 55435"/>
            </a:avLst>
          </a:prstGeom>
          <a:solidFill>
            <a:srgbClr val="FFF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624072" y="2118811"/>
            <a:ext cx="4459906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500" b="1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教材</a:t>
            </a:r>
            <a:r>
              <a:rPr lang="en-US" altLang="zh-CN" sz="3500" b="1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P21</a:t>
            </a:r>
            <a:r>
              <a:rPr lang="zh-CN" altLang="en-US" sz="3500" b="1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第</a:t>
            </a:r>
            <a:r>
              <a:rPr lang="en-US" altLang="zh-CN" sz="3500" b="1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3500" b="1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500" b="1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3500" b="1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题</a:t>
            </a:r>
            <a:endParaRPr lang="zh-CN" altLang="en-US" sz="3500" b="1"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096000" y="2971092"/>
            <a:ext cx="4740664" cy="3165108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2451307" y="1976428"/>
            <a:ext cx="7778543" cy="1147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SzPts val="1200"/>
            </a:pPr>
            <a:r>
              <a:rPr lang="zh-CN" altLang="en-US" sz="2400" kern="0" dirty="0">
                <a:solidFill>
                  <a:srgbClr val="00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认识平角和周角，能说出生活中的平角、周角。理解各个角的形成过程。</a:t>
            </a:r>
            <a:endParaRPr lang="zh-CN" altLang="en-US" sz="2400" kern="0" dirty="0">
              <a:solidFill>
                <a:srgbClr val="000000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991367" y="4321414"/>
            <a:ext cx="4745706" cy="936433"/>
            <a:chOff x="4217670" y="4321414"/>
            <a:chExt cx="4745706" cy="936433"/>
          </a:xfrm>
        </p:grpSpPr>
        <p:grpSp>
          <p:nvGrpSpPr>
            <p:cNvPr id="48" name="组合 47"/>
            <p:cNvGrpSpPr/>
            <p:nvPr/>
          </p:nvGrpSpPr>
          <p:grpSpPr>
            <a:xfrm>
              <a:off x="4217670" y="4321414"/>
              <a:ext cx="4745706" cy="936433"/>
              <a:chOff x="5007753" y="4321414"/>
              <a:chExt cx="4176548" cy="936433"/>
            </a:xfrm>
          </p:grpSpPr>
          <p:sp>
            <p:nvSpPr>
              <p:cNvPr id="49" name="矩形: 圆角 24"/>
              <p:cNvSpPr/>
              <p:nvPr/>
            </p:nvSpPr>
            <p:spPr>
              <a:xfrm>
                <a:off x="5007753" y="4321414"/>
                <a:ext cx="3885551" cy="93643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283E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50" name="图片 49" descr="卡通人物&#10;&#10;中度可信度描述已自动生成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18520436">
                <a:off x="8730173" y="4578894"/>
                <a:ext cx="438250" cy="470007"/>
              </a:xfrm>
              <a:prstGeom prst="rect">
                <a:avLst/>
              </a:prstGeom>
            </p:spPr>
          </p:pic>
        </p:grpSp>
        <p:sp>
          <p:nvSpPr>
            <p:cNvPr id="8" name="矩形 7"/>
            <p:cNvSpPr/>
            <p:nvPr/>
          </p:nvSpPr>
          <p:spPr>
            <a:xfrm>
              <a:off x="4423183" y="4583065"/>
              <a:ext cx="400823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kern="100">
                  <a:effectLst/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</a:rPr>
                <a:t>准备好了吗？一起去探索吧！</a:t>
              </a:r>
              <a:endParaRPr lang="zh-CN" altLang="zh-CN" sz="2400" kern="100">
                <a:effectLst/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4447785" y="956119"/>
            <a:ext cx="3336474" cy="727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000" spc="600">
                <a:solidFill>
                  <a:schemeClr val="bg1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</a:rPr>
              <a:t>旋转与角</a:t>
            </a:r>
            <a:endParaRPr lang="zh-CN" altLang="en-US" sz="3000" spc="600">
              <a:solidFill>
                <a:schemeClr val="bg1"/>
              </a:solidFill>
              <a:latin typeface="FZLanTingHeiS-EB-GB" panose="02000500000000000000" pitchFamily="2" charset="-122"/>
              <a:ea typeface="FZLanTingHeiS-EB-GB" panose="02000500000000000000" pitchFamily="2" charset="-122"/>
            </a:endParaRPr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984998" y="4100557"/>
            <a:ext cx="1830078" cy="223867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451308" y="3073227"/>
            <a:ext cx="7806920" cy="1147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SzPts val="1200"/>
            </a:pPr>
            <a:r>
              <a:rPr lang="zh-CN" altLang="en-US" sz="2400" kern="0" dirty="0">
                <a:solidFill>
                  <a:srgbClr val="00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建立平角和周角的概念，结合“活动角”的过程，认识周角和平角，发现五种角之间的区别与联系。</a:t>
            </a:r>
            <a:endParaRPr lang="zh-CN" altLang="en-US" sz="2400" kern="0" dirty="0">
              <a:solidFill>
                <a:srgbClr val="000000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40" name="圆角矩形 32"/>
          <p:cNvSpPr/>
          <p:nvPr/>
        </p:nvSpPr>
        <p:spPr>
          <a:xfrm>
            <a:off x="2004354" y="3179300"/>
            <a:ext cx="446954" cy="446954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 w="34925">
            <a:solidFill>
              <a:schemeClr val="bg1"/>
            </a:solidFill>
          </a:ln>
          <a:effectLst>
            <a:outerShdw blurRad="63500" sx="102000" sy="102000" algn="ctr" rotWithShape="0">
              <a:srgbClr val="99E7FF">
                <a:alpha val="8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>
                <a:solidFill>
                  <a:schemeClr val="bg1"/>
                </a:solidFill>
                <a:latin typeface="Comic Sans MS" panose="030F0702030302020204" pitchFamily="66" charset="0"/>
                <a:ea typeface="方正兰亭大黑简体" panose="02000500000000000000" pitchFamily="2" charset="-122"/>
                <a:cs typeface="Times New Roman" panose="02020603050405020304" pitchFamily="18" charset="0"/>
              </a:rPr>
              <a:t>2</a:t>
            </a:r>
            <a:endParaRPr lang="zh-CN" altLang="en-US" sz="2400" b="1">
              <a:solidFill>
                <a:schemeClr val="bg1"/>
              </a:solidFill>
              <a:latin typeface="Comic Sans MS" panose="030F0702030302020204" pitchFamily="66" charset="0"/>
              <a:ea typeface="方正兰亭大黑简体" panose="02000500000000000000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41" name="直线连接符 7"/>
          <p:cNvCxnSpPr/>
          <p:nvPr/>
        </p:nvCxnSpPr>
        <p:spPr>
          <a:xfrm>
            <a:off x="2496081" y="2554510"/>
            <a:ext cx="7560000" cy="0"/>
          </a:xfrm>
          <a:prstGeom prst="line">
            <a:avLst/>
          </a:prstGeom>
          <a:ln w="50800" cap="rnd">
            <a:solidFill>
              <a:srgbClr val="FE40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组合 43"/>
          <p:cNvGrpSpPr/>
          <p:nvPr/>
        </p:nvGrpSpPr>
        <p:grpSpPr>
          <a:xfrm>
            <a:off x="5150653" y="2584968"/>
            <a:ext cx="945347" cy="517758"/>
            <a:chOff x="7461774" y="1808808"/>
            <a:chExt cx="945347" cy="517758"/>
          </a:xfrm>
        </p:grpSpPr>
        <p:sp>
          <p:nvSpPr>
            <p:cNvPr id="45" name="圆角矩形 32"/>
            <p:cNvSpPr/>
            <p:nvPr/>
          </p:nvSpPr>
          <p:spPr>
            <a:xfrm>
              <a:off x="7461774" y="1808808"/>
              <a:ext cx="945347" cy="517758"/>
            </a:xfrm>
            <a:prstGeom prst="roundRect">
              <a:avLst>
                <a:gd name="adj" fmla="val 50000"/>
              </a:avLst>
            </a:prstGeom>
            <a:solidFill>
              <a:srgbClr val="FE594F"/>
            </a:solidFill>
            <a:ln w="34925" cap="rnd">
              <a:solidFill>
                <a:schemeClr val="bg1"/>
              </a:solidFill>
              <a:prstDash val="solid"/>
            </a:ln>
            <a:effectLst>
              <a:outerShdw blurRad="63500" sx="102000" sy="102000" algn="ctr" rotWithShape="0">
                <a:srgbClr val="E63500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000">
                <a:latin typeface="Comic Sans MS" panose="030F0702030302020204" pitchFamily="66" charset="0"/>
                <a:ea typeface="黑体" panose="02010609060101010101" charset="-122"/>
              </a:endParaRPr>
            </a:p>
          </p:txBody>
        </p:sp>
        <p:sp>
          <p:nvSpPr>
            <p:cNvPr id="46" name="文本占位符 26"/>
            <p:cNvSpPr txBox="1"/>
            <p:nvPr/>
          </p:nvSpPr>
          <p:spPr>
            <a:xfrm>
              <a:off x="7540323" y="1880598"/>
              <a:ext cx="805029" cy="340623"/>
            </a:xfrm>
            <a:prstGeom prst="rect">
              <a:avLst/>
            </a:prstGeom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7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>
                  <a:solidFill>
                    <a:schemeClr val="bg1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</a:rPr>
                <a:t>重点</a:t>
              </a:r>
              <a:endParaRPr lang="zh-CN" altLang="en-US" sz="2400">
                <a:solidFill>
                  <a:schemeClr val="bg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858617" y="1108507"/>
            <a:ext cx="1946514" cy="518598"/>
            <a:chOff x="604140" y="561108"/>
            <a:chExt cx="2466088" cy="657025"/>
          </a:xfrm>
        </p:grpSpPr>
        <p:grpSp>
          <p:nvGrpSpPr>
            <p:cNvPr id="59" name="组合 58"/>
            <p:cNvGrpSpPr/>
            <p:nvPr/>
          </p:nvGrpSpPr>
          <p:grpSpPr>
            <a:xfrm>
              <a:off x="673266" y="623450"/>
              <a:ext cx="2396962" cy="541700"/>
              <a:chOff x="5383757" y="1573561"/>
              <a:chExt cx="2396962" cy="541700"/>
            </a:xfrm>
          </p:grpSpPr>
          <p:sp>
            <p:nvSpPr>
              <p:cNvPr id="61" name="圆角矩形 65"/>
              <p:cNvSpPr/>
              <p:nvPr/>
            </p:nvSpPr>
            <p:spPr>
              <a:xfrm>
                <a:off x="5383757" y="1573561"/>
                <a:ext cx="2396962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3A72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62" name="文本占位符 26"/>
              <p:cNvSpPr txBox="1"/>
              <p:nvPr/>
            </p:nvSpPr>
            <p:spPr>
              <a:xfrm>
                <a:off x="6040782" y="1638289"/>
                <a:ext cx="1545087" cy="406950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 dirty="0">
                    <a:solidFill>
                      <a:srgbClr val="3A72FF"/>
                    </a:solidFill>
                    <a:latin typeface="FZLanTingHeiS-EB-GB" panose="02000500000000000000" pitchFamily="2" charset="-122"/>
                    <a:ea typeface="FZLanTingHeiS-EB-GB" panose="02000500000000000000" pitchFamily="2" charset="-122"/>
                  </a:rPr>
                  <a:t>学习目标</a:t>
                </a:r>
                <a:endParaRPr lang="zh-CN" altLang="en-US" sz="2000" dirty="0">
                  <a:solidFill>
                    <a:srgbClr val="3A72FF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</a:endParaRPr>
              </a:p>
            </p:txBody>
          </p:sp>
        </p:grpSp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604140" y="561108"/>
              <a:ext cx="657025" cy="657025"/>
            </a:xfrm>
            <a:prstGeom prst="rect">
              <a:avLst/>
            </a:prstGeom>
          </p:spPr>
        </p:pic>
      </p:grpSp>
      <p:sp>
        <p:nvSpPr>
          <p:cNvPr id="12" name="圆角矩形 32"/>
          <p:cNvSpPr/>
          <p:nvPr/>
        </p:nvSpPr>
        <p:spPr>
          <a:xfrm>
            <a:off x="2004354" y="2115608"/>
            <a:ext cx="446954" cy="446954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 w="34925">
            <a:solidFill>
              <a:schemeClr val="bg1"/>
            </a:solidFill>
          </a:ln>
          <a:effectLst>
            <a:outerShdw blurRad="63500" sx="102000" sy="102000" algn="ctr" rotWithShape="0">
              <a:srgbClr val="99E7FF">
                <a:alpha val="8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>
                <a:solidFill>
                  <a:schemeClr val="bg1"/>
                </a:solidFill>
                <a:latin typeface="Comic Sans MS" panose="030F0702030302020204" pitchFamily="66" charset="0"/>
                <a:ea typeface="方正兰亭大黑简体" panose="02000500000000000000" pitchFamily="2" charset="-122"/>
                <a:cs typeface="Times New Roman" panose="02020603050405020304" pitchFamily="18" charset="0"/>
              </a:rPr>
              <a:t>1</a:t>
            </a:r>
            <a:endParaRPr lang="zh-CN" altLang="en-US" sz="2400" b="1">
              <a:solidFill>
                <a:schemeClr val="bg1"/>
              </a:solidFill>
              <a:latin typeface="Comic Sans MS" panose="030F0702030302020204" pitchFamily="66" charset="0"/>
              <a:ea typeface="方正兰亭大黑简体" panose="02000500000000000000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5" name="直线连接符 7"/>
          <p:cNvCxnSpPr/>
          <p:nvPr/>
        </p:nvCxnSpPr>
        <p:spPr>
          <a:xfrm>
            <a:off x="2496081" y="3167625"/>
            <a:ext cx="2421452" cy="0"/>
          </a:xfrm>
          <a:prstGeom prst="line">
            <a:avLst/>
          </a:prstGeom>
          <a:ln w="50800" cap="rnd">
            <a:solidFill>
              <a:srgbClr val="FE40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圆角矩形 2"/>
          <p:cNvSpPr/>
          <p:nvPr/>
        </p:nvSpPr>
        <p:spPr>
          <a:xfrm>
            <a:off x="3428743" y="1454674"/>
            <a:ext cx="5334514" cy="662516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 w="38100">
            <a:solidFill>
              <a:srgbClr val="245F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grpSp>
        <p:nvGrpSpPr>
          <p:cNvPr id="40" name="组合 39"/>
          <p:cNvGrpSpPr/>
          <p:nvPr/>
        </p:nvGrpSpPr>
        <p:grpSpPr>
          <a:xfrm>
            <a:off x="3428743" y="1516346"/>
            <a:ext cx="1890560" cy="518598"/>
            <a:chOff x="4926910" y="535950"/>
            <a:chExt cx="2395201" cy="657025"/>
          </a:xfrm>
        </p:grpSpPr>
        <p:grpSp>
          <p:nvGrpSpPr>
            <p:cNvPr id="13" name="组合 12"/>
            <p:cNvGrpSpPr/>
            <p:nvPr/>
          </p:nvGrpSpPr>
          <p:grpSpPr>
            <a:xfrm>
              <a:off x="4985646" y="596320"/>
              <a:ext cx="2336465" cy="541700"/>
              <a:chOff x="5383757" y="1573561"/>
              <a:chExt cx="2336465" cy="541700"/>
            </a:xfrm>
          </p:grpSpPr>
          <p:sp>
            <p:nvSpPr>
              <p:cNvPr id="16" name="圆角矩形 65"/>
              <p:cNvSpPr/>
              <p:nvPr/>
            </p:nvSpPr>
            <p:spPr>
              <a:xfrm>
                <a:off x="5383757" y="1573561"/>
                <a:ext cx="2336465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3A72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7" name="文本占位符 26"/>
              <p:cNvSpPr txBox="1"/>
              <p:nvPr/>
            </p:nvSpPr>
            <p:spPr>
              <a:xfrm>
                <a:off x="6040782" y="1638289"/>
                <a:ext cx="1545088" cy="406950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>
                    <a:solidFill>
                      <a:srgbClr val="3A72FF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复习导入</a:t>
                </a:r>
                <a:endParaRPr lang="zh-CN" altLang="en-US" sz="2000">
                  <a:solidFill>
                    <a:srgbClr val="3A72FF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926910" y="535950"/>
              <a:ext cx="657025" cy="657025"/>
            </a:xfrm>
            <a:prstGeom prst="rect">
              <a:avLst/>
            </a:prstGeom>
          </p:spPr>
        </p:pic>
      </p:grpSp>
      <p:sp>
        <p:nvSpPr>
          <p:cNvPr id="24" name="文本框 23"/>
          <p:cNvSpPr txBox="1"/>
          <p:nvPr/>
        </p:nvSpPr>
        <p:spPr>
          <a:xfrm>
            <a:off x="5359859" y="1536455"/>
            <a:ext cx="301625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>
                <a:solidFill>
                  <a:schemeClr val="bg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你还认识这些角吗？</a:t>
            </a:r>
            <a:endParaRPr lang="zh-CN" altLang="en-US" sz="2600">
              <a:solidFill>
                <a:schemeClr val="bg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716302" y="8722957"/>
            <a:ext cx="4135030" cy="1283875"/>
            <a:chOff x="1545906" y="1168921"/>
            <a:chExt cx="4135030" cy="1283875"/>
          </a:xfrm>
        </p:grpSpPr>
        <p:sp>
          <p:nvSpPr>
            <p:cNvPr id="9" name="圆角矩形 57"/>
            <p:cNvSpPr/>
            <p:nvPr/>
          </p:nvSpPr>
          <p:spPr>
            <a:xfrm>
              <a:off x="1545906" y="1168921"/>
              <a:ext cx="4135030" cy="1283875"/>
            </a:xfrm>
            <a:prstGeom prst="roundRect">
              <a:avLst>
                <a:gd name="adj" fmla="val 24078"/>
              </a:avLst>
            </a:prstGeom>
            <a:solidFill>
              <a:schemeClr val="bg1"/>
            </a:solidFill>
            <a:ln w="38100">
              <a:solidFill>
                <a:srgbClr val="3A72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" name="文本占位符 26"/>
            <p:cNvSpPr txBox="1"/>
            <p:nvPr/>
          </p:nvSpPr>
          <p:spPr>
            <a:xfrm>
              <a:off x="1795042" y="1301561"/>
              <a:ext cx="3636759" cy="1018595"/>
            </a:xfrm>
            <a:prstGeom prst="rect">
              <a:avLst/>
            </a:prstGeom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7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连绵起伏的群山，它们的轮廓是一条条曲线，很美，很温柔。 </a:t>
              </a:r>
              <a:endParaRPr lang="zh-CN" altLang="en-US" sz="8800">
                <a:latin typeface="方正兰亭黑简体" panose="02000500000000000000" pitchFamily="2" charset="-122"/>
                <a:ea typeface="方正兰亭黑简体" panose="02000500000000000000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470648" y="8722957"/>
            <a:ext cx="4135030" cy="1283875"/>
            <a:chOff x="1545906" y="1168921"/>
            <a:chExt cx="4135030" cy="1283875"/>
          </a:xfrm>
        </p:grpSpPr>
        <p:sp>
          <p:nvSpPr>
            <p:cNvPr id="15" name="圆角矩形 57"/>
            <p:cNvSpPr/>
            <p:nvPr/>
          </p:nvSpPr>
          <p:spPr>
            <a:xfrm>
              <a:off x="1545906" y="1168921"/>
              <a:ext cx="4135030" cy="1283875"/>
            </a:xfrm>
            <a:prstGeom prst="roundRect">
              <a:avLst>
                <a:gd name="adj" fmla="val 24078"/>
              </a:avLst>
            </a:prstGeom>
            <a:solidFill>
              <a:schemeClr val="bg1"/>
            </a:solidFill>
            <a:ln w="38100">
              <a:solidFill>
                <a:srgbClr val="3A72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8" name="文本占位符 26"/>
            <p:cNvSpPr txBox="1"/>
            <p:nvPr/>
          </p:nvSpPr>
          <p:spPr>
            <a:xfrm>
              <a:off x="1812106" y="1301561"/>
              <a:ext cx="3602631" cy="1018595"/>
            </a:xfrm>
            <a:prstGeom prst="rect">
              <a:avLst/>
            </a:prstGeom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7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乡间的小路，长长的，远远望去，就像一条线一样</a:t>
              </a:r>
              <a:r>
                <a:rPr lang="en-US" altLang="zh-CN" sz="2400"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……</a:t>
              </a:r>
              <a:endParaRPr lang="zh-CN" altLang="en-US" sz="8800">
                <a:latin typeface="方正兰亭黑简体" panose="02000500000000000000" pitchFamily="2" charset="-122"/>
                <a:ea typeface="方正兰亭黑简体" panose="02000500000000000000" pitchFamily="2" charset="-122"/>
              </a:endParaRPr>
            </a:p>
          </p:txBody>
        </p:sp>
      </p:grpSp>
      <p:sp>
        <p:nvSpPr>
          <p:cNvPr id="34" name="Text Box 9"/>
          <p:cNvSpPr txBox="1"/>
          <p:nvPr/>
        </p:nvSpPr>
        <p:spPr>
          <a:xfrm>
            <a:off x="2477239" y="4493139"/>
            <a:ext cx="1079500" cy="461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锐角</a:t>
            </a:r>
            <a:endParaRPr lang="zh-CN" altLang="en-US" sz="2400">
              <a:solidFill>
                <a:srgbClr val="FE594F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35" name="Text Box 10"/>
          <p:cNvSpPr txBox="1"/>
          <p:nvPr/>
        </p:nvSpPr>
        <p:spPr>
          <a:xfrm>
            <a:off x="5559987" y="4493139"/>
            <a:ext cx="83424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直角</a:t>
            </a:r>
            <a:endParaRPr lang="zh-CN" altLang="en-US" sz="2400">
              <a:solidFill>
                <a:srgbClr val="FE594F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36" name="Text Box 11"/>
          <p:cNvSpPr txBox="1"/>
          <p:nvPr/>
        </p:nvSpPr>
        <p:spPr>
          <a:xfrm>
            <a:off x="8563717" y="4493139"/>
            <a:ext cx="83424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钝角</a:t>
            </a:r>
            <a:endParaRPr lang="zh-CN" altLang="en-US" sz="2400">
              <a:solidFill>
                <a:srgbClr val="FE594F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grpSp>
        <p:nvGrpSpPr>
          <p:cNvPr id="39" name="Group 14"/>
          <p:cNvGrpSpPr/>
          <p:nvPr/>
        </p:nvGrpSpPr>
        <p:grpSpPr>
          <a:xfrm>
            <a:off x="5094662" y="2710736"/>
            <a:ext cx="1749602" cy="1507311"/>
            <a:chOff x="2381" y="1098"/>
            <a:chExt cx="816" cy="703"/>
          </a:xfrm>
        </p:grpSpPr>
        <p:sp>
          <p:nvSpPr>
            <p:cNvPr id="42" name="Line 15"/>
            <p:cNvSpPr/>
            <p:nvPr/>
          </p:nvSpPr>
          <p:spPr>
            <a:xfrm flipH="1">
              <a:off x="2381" y="1098"/>
              <a:ext cx="0" cy="70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Line 16"/>
            <p:cNvSpPr/>
            <p:nvPr/>
          </p:nvSpPr>
          <p:spPr>
            <a:xfrm>
              <a:off x="2381" y="1798"/>
              <a:ext cx="816" cy="3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grpSp>
        <p:nvGrpSpPr>
          <p:cNvPr id="44" name="Group 23"/>
          <p:cNvGrpSpPr/>
          <p:nvPr/>
        </p:nvGrpSpPr>
        <p:grpSpPr>
          <a:xfrm>
            <a:off x="1807515" y="2942301"/>
            <a:ext cx="2139825" cy="1269315"/>
            <a:chOff x="703" y="1117"/>
            <a:chExt cx="998" cy="592"/>
          </a:xfrm>
        </p:grpSpPr>
        <p:grpSp>
          <p:nvGrpSpPr>
            <p:cNvPr id="45" name="Group 3"/>
            <p:cNvGrpSpPr/>
            <p:nvPr/>
          </p:nvGrpSpPr>
          <p:grpSpPr>
            <a:xfrm>
              <a:off x="703" y="1117"/>
              <a:ext cx="998" cy="590"/>
              <a:chOff x="703" y="1117"/>
              <a:chExt cx="998" cy="590"/>
            </a:xfrm>
          </p:grpSpPr>
          <p:sp>
            <p:nvSpPr>
              <p:cNvPr id="47" name="Line 4"/>
              <p:cNvSpPr/>
              <p:nvPr/>
            </p:nvSpPr>
            <p:spPr>
              <a:xfrm flipH="1">
                <a:off x="703" y="1117"/>
                <a:ext cx="816" cy="590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  <p:sp>
            <p:nvSpPr>
              <p:cNvPr id="48" name="Line 5"/>
              <p:cNvSpPr/>
              <p:nvPr/>
            </p:nvSpPr>
            <p:spPr>
              <a:xfrm>
                <a:off x="703" y="1707"/>
                <a:ext cx="998" cy="0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</p:grpSp>
        <p:sp>
          <p:nvSpPr>
            <p:cNvPr id="46" name="Arc 19"/>
            <p:cNvSpPr/>
            <p:nvPr/>
          </p:nvSpPr>
          <p:spPr>
            <a:xfrm>
              <a:off x="887" y="1579"/>
              <a:ext cx="42" cy="13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"/>
                </a:cxn>
                <a:cxn ang="0">
                  <a:pos x="0" y="0"/>
                </a:cxn>
              </a:cxnLst>
              <a:rect l="0" t="0" r="0" b="0"/>
              <a:pathLst>
                <a:path w="21600" h="36327" fill="none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7065"/>
                    <a:pt x="19527" y="32328"/>
                    <a:pt x="15801" y="36327"/>
                  </a:cubicBezTo>
                </a:path>
                <a:path w="21600" h="36327" stroke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7065"/>
                    <a:pt x="19527" y="32328"/>
                    <a:pt x="15801" y="36327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9050" cap="flat" cmpd="sng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49" name="Group 22"/>
          <p:cNvGrpSpPr/>
          <p:nvPr/>
        </p:nvGrpSpPr>
        <p:grpSpPr>
          <a:xfrm>
            <a:off x="7689136" y="2968031"/>
            <a:ext cx="2442146" cy="1243587"/>
            <a:chOff x="3707" y="1233"/>
            <a:chExt cx="1139" cy="580"/>
          </a:xfrm>
        </p:grpSpPr>
        <p:grpSp>
          <p:nvGrpSpPr>
            <p:cNvPr id="50" name="Group 6"/>
            <p:cNvGrpSpPr/>
            <p:nvPr/>
          </p:nvGrpSpPr>
          <p:grpSpPr>
            <a:xfrm>
              <a:off x="3707" y="1233"/>
              <a:ext cx="1139" cy="563"/>
              <a:chOff x="3707" y="1233"/>
              <a:chExt cx="1139" cy="563"/>
            </a:xfrm>
          </p:grpSpPr>
          <p:sp>
            <p:nvSpPr>
              <p:cNvPr id="52" name="Line 7"/>
              <p:cNvSpPr/>
              <p:nvPr/>
            </p:nvSpPr>
            <p:spPr>
              <a:xfrm>
                <a:off x="3707" y="1233"/>
                <a:ext cx="398" cy="563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  <p:sp>
            <p:nvSpPr>
              <p:cNvPr id="53" name="Line 8"/>
              <p:cNvSpPr/>
              <p:nvPr/>
            </p:nvSpPr>
            <p:spPr>
              <a:xfrm>
                <a:off x="4105" y="1796"/>
                <a:ext cx="741" cy="0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</p:grpSp>
        <p:sp>
          <p:nvSpPr>
            <p:cNvPr id="51" name="Arc 21"/>
            <p:cNvSpPr/>
            <p:nvPr/>
          </p:nvSpPr>
          <p:spPr>
            <a:xfrm rot="21147782">
              <a:off x="4038" y="1677"/>
              <a:ext cx="227" cy="1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2"/>
                </a:cxn>
                <a:cxn ang="0">
                  <a:pos x="0" y="2"/>
                </a:cxn>
              </a:cxnLst>
              <a:rect l="0" t="0" r="0" b="0"/>
              <a:pathLst>
                <a:path w="24107" h="21600" fill="none">
                  <a:moveTo>
                    <a:pt x="-1" y="145"/>
                  </a:moveTo>
                  <a:cubicBezTo>
                    <a:pt x="832" y="48"/>
                    <a:pt x="1669" y="-1"/>
                    <a:pt x="2507" y="0"/>
                  </a:cubicBezTo>
                  <a:cubicBezTo>
                    <a:pt x="14436" y="0"/>
                    <a:pt x="24107" y="9670"/>
                    <a:pt x="24107" y="21600"/>
                  </a:cubicBezTo>
                </a:path>
                <a:path w="24107" h="21600" stroke="0">
                  <a:moveTo>
                    <a:pt x="-1" y="145"/>
                  </a:moveTo>
                  <a:cubicBezTo>
                    <a:pt x="832" y="48"/>
                    <a:pt x="1669" y="-1"/>
                    <a:pt x="2507" y="0"/>
                  </a:cubicBezTo>
                  <a:cubicBezTo>
                    <a:pt x="14436" y="0"/>
                    <a:pt x="24107" y="9670"/>
                    <a:pt x="24107" y="21600"/>
                  </a:cubicBezTo>
                  <a:lnTo>
                    <a:pt x="2507" y="21600"/>
                  </a:lnTo>
                  <a:lnTo>
                    <a:pt x="-1" y="145"/>
                  </a:lnTo>
                  <a:close/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105964" y="4022131"/>
            <a:ext cx="183096" cy="180000"/>
            <a:chOff x="1716302" y="2023818"/>
            <a:chExt cx="183096" cy="180000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1716302" y="2028898"/>
              <a:ext cx="180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 flipH="1">
              <a:off x="1899398" y="2023818"/>
              <a:ext cx="0" cy="180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37"/>
          <p:cNvGrpSpPr/>
          <p:nvPr/>
        </p:nvGrpSpPr>
        <p:grpSpPr>
          <a:xfrm rot="18351894">
            <a:off x="6131171" y="4175579"/>
            <a:ext cx="4371976" cy="484585"/>
            <a:chOff x="756" y="2302"/>
            <a:chExt cx="3672" cy="407"/>
          </a:xfrm>
        </p:grpSpPr>
        <p:sp>
          <p:nvSpPr>
            <p:cNvPr id="25" name="Rectangle 27"/>
            <p:cNvSpPr>
              <a:spLocks noChangeArrowheads="1"/>
            </p:cNvSpPr>
            <p:nvPr/>
          </p:nvSpPr>
          <p:spPr bwMode="auto">
            <a:xfrm rot="20825138">
              <a:off x="2588" y="2302"/>
              <a:ext cx="1840" cy="11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>
                <a:solidFill>
                  <a:srgbClr val="000000"/>
                </a:solidFill>
              </a:endParaRPr>
            </a:p>
          </p:txBody>
        </p:sp>
        <p:sp>
          <p:nvSpPr>
            <p:cNvPr id="26" name="Rectangle 28"/>
            <p:cNvSpPr>
              <a:spLocks noChangeArrowheads="1"/>
            </p:cNvSpPr>
            <p:nvPr/>
          </p:nvSpPr>
          <p:spPr bwMode="auto">
            <a:xfrm rot="10020000">
              <a:off x="756" y="2597"/>
              <a:ext cx="1840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99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>
                <a:solidFill>
                  <a:srgbClr val="000000"/>
                </a:solidFill>
              </a:endParaRPr>
            </a:p>
          </p:txBody>
        </p:sp>
      </p:grpSp>
      <p:sp>
        <p:nvSpPr>
          <p:cNvPr id="35" name="Rectangle 4"/>
          <p:cNvSpPr>
            <a:spLocks noChangeArrowheads="1"/>
          </p:cNvSpPr>
          <p:nvPr/>
        </p:nvSpPr>
        <p:spPr bwMode="auto">
          <a:xfrm>
            <a:off x="8305994" y="3853247"/>
            <a:ext cx="2190750" cy="13335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1350">
              <a:solidFill>
                <a:srgbClr val="000000"/>
              </a:solidFill>
            </a:endParaRPr>
          </a:p>
        </p:txBody>
      </p:sp>
      <p:sp>
        <p:nvSpPr>
          <p:cNvPr id="36" name="Rectangle 20"/>
          <p:cNvSpPr>
            <a:spLocks noChangeArrowheads="1"/>
          </p:cNvSpPr>
          <p:nvPr/>
        </p:nvSpPr>
        <p:spPr bwMode="auto">
          <a:xfrm rot="20825138">
            <a:off x="8305994" y="4088991"/>
            <a:ext cx="2190750" cy="13335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1350">
              <a:solidFill>
                <a:srgbClr val="000000"/>
              </a:solidFill>
            </a:endParaRPr>
          </a:p>
        </p:txBody>
      </p:sp>
      <p:grpSp>
        <p:nvGrpSpPr>
          <p:cNvPr id="37" name="Group 37"/>
          <p:cNvGrpSpPr/>
          <p:nvPr/>
        </p:nvGrpSpPr>
        <p:grpSpPr>
          <a:xfrm>
            <a:off x="6196206" y="4093157"/>
            <a:ext cx="4371976" cy="484585"/>
            <a:chOff x="756" y="2302"/>
            <a:chExt cx="3672" cy="407"/>
          </a:xfrm>
        </p:grpSpPr>
        <p:sp>
          <p:nvSpPr>
            <p:cNvPr id="38" name="Rectangle 27"/>
            <p:cNvSpPr>
              <a:spLocks noChangeArrowheads="1"/>
            </p:cNvSpPr>
            <p:nvPr/>
          </p:nvSpPr>
          <p:spPr bwMode="auto">
            <a:xfrm rot="20825138">
              <a:off x="2588" y="2302"/>
              <a:ext cx="1840" cy="11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>
                <a:solidFill>
                  <a:srgbClr val="000000"/>
                </a:solidFill>
              </a:endParaRPr>
            </a:p>
          </p:txBody>
        </p:sp>
        <p:sp>
          <p:nvSpPr>
            <p:cNvPr id="39" name="Rectangle 28"/>
            <p:cNvSpPr>
              <a:spLocks noChangeArrowheads="1"/>
            </p:cNvSpPr>
            <p:nvPr/>
          </p:nvSpPr>
          <p:spPr bwMode="auto">
            <a:xfrm rot="10020000">
              <a:off x="756" y="2597"/>
              <a:ext cx="1840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99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>
                <a:solidFill>
                  <a:srgbClr val="000000"/>
                </a:solidFill>
              </a:endParaRPr>
            </a:p>
          </p:txBody>
        </p:sp>
      </p:grpSp>
      <p:sp>
        <p:nvSpPr>
          <p:cNvPr id="40" name="Rectangle 2"/>
          <p:cNvSpPr>
            <a:spLocks noChangeArrowheads="1"/>
          </p:cNvSpPr>
          <p:nvPr/>
        </p:nvSpPr>
        <p:spPr bwMode="auto">
          <a:xfrm>
            <a:off x="8305994" y="4335450"/>
            <a:ext cx="2190750" cy="133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accent3">
                <a:lumMod val="20000"/>
                <a:lumOff val="80000"/>
              </a:schemeClr>
            </a:solidFill>
            <a:miter lim="800000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1350">
              <a:solidFill>
                <a:srgbClr val="000000"/>
              </a:solidFill>
            </a:endParaRPr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8315519" y="4348547"/>
            <a:ext cx="133350" cy="10358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</p:pic>
      <p:sp>
        <p:nvSpPr>
          <p:cNvPr id="43" name="文本框 42"/>
          <p:cNvSpPr txBox="1"/>
          <p:nvPr/>
        </p:nvSpPr>
        <p:spPr>
          <a:xfrm>
            <a:off x="2196830" y="2513444"/>
            <a:ext cx="3396648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折出两张硬纸条；</a:t>
            </a:r>
            <a:endParaRPr lang="zh-CN" altLang="en-US" sz="2400" dirty="0">
              <a:latin typeface="方正兰亭黑简体" panose="02000500000000000000" pitchFamily="2" charset="-122"/>
              <a:ea typeface="方正兰亭黑简体" panose="020005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2196829" y="3307647"/>
            <a:ext cx="5576315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 sz="2400" dirty="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把两张硬纸条的一端钉在一起；</a:t>
            </a:r>
            <a:endParaRPr lang="zh-CN" altLang="en-US" sz="2400" dirty="0"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2196829" y="4101850"/>
            <a:ext cx="612368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 sz="2400" dirty="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固定其中一张硬纸条，旋转另一张硬纸条。</a:t>
            </a:r>
            <a:endParaRPr lang="zh-CN" altLang="en-US" sz="2400" dirty="0"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250139" y="5086486"/>
            <a:ext cx="8220487" cy="926657"/>
            <a:chOff x="5195366" y="1544985"/>
            <a:chExt cx="8220487" cy="926657"/>
          </a:xfrm>
        </p:grpSpPr>
        <p:sp>
          <p:nvSpPr>
            <p:cNvPr id="3" name="圆角矩形 22"/>
            <p:cNvSpPr/>
            <p:nvPr/>
          </p:nvSpPr>
          <p:spPr>
            <a:xfrm>
              <a:off x="5383757" y="1544985"/>
              <a:ext cx="8032096" cy="912643"/>
            </a:xfrm>
            <a:prstGeom prst="roundRect">
              <a:avLst>
                <a:gd name="adj" fmla="val 35423"/>
              </a:avLst>
            </a:prstGeom>
            <a:solidFill>
              <a:schemeClr val="bg1"/>
            </a:solidFill>
            <a:ln w="38100">
              <a:solidFill>
                <a:srgbClr val="6A07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" name="文本占位符 26"/>
            <p:cNvSpPr txBox="1"/>
            <p:nvPr/>
          </p:nvSpPr>
          <p:spPr>
            <a:xfrm>
              <a:off x="5998595" y="1652654"/>
              <a:ext cx="7307837" cy="406950"/>
            </a:xfrm>
            <a:prstGeom prst="rect">
              <a:avLst/>
            </a:prstGeom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7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 b="1" dirty="0">
                  <a:solidFill>
                    <a:srgbClr val="6A07D0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在旋转过程中，形成许多个角，且角大小与两条边的开口大小有关，与两条边的长短无关。</a:t>
              </a:r>
              <a:endParaRPr lang="zh-CN" altLang="en-US" sz="2400" b="1" dirty="0">
                <a:solidFill>
                  <a:srgbClr val="6A07D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5195366" y="1558999"/>
              <a:ext cx="826182" cy="912643"/>
            </a:xfrm>
            <a:prstGeom prst="rect">
              <a:avLst/>
            </a:prstGeom>
          </p:spPr>
        </p:pic>
      </p:grpSp>
      <p:grpSp>
        <p:nvGrpSpPr>
          <p:cNvPr id="17" name="组合 16"/>
          <p:cNvGrpSpPr/>
          <p:nvPr/>
        </p:nvGrpSpPr>
        <p:grpSpPr>
          <a:xfrm>
            <a:off x="2466975" y="1268081"/>
            <a:ext cx="7258050" cy="662516"/>
            <a:chOff x="2466975" y="1268081"/>
            <a:chExt cx="7258050" cy="662516"/>
          </a:xfrm>
        </p:grpSpPr>
        <p:sp>
          <p:nvSpPr>
            <p:cNvPr id="6" name="圆角矩形 2"/>
            <p:cNvSpPr/>
            <p:nvPr/>
          </p:nvSpPr>
          <p:spPr>
            <a:xfrm>
              <a:off x="2466975" y="1268081"/>
              <a:ext cx="7258050" cy="662516"/>
            </a:xfrm>
            <a:prstGeom prst="roundRect">
              <a:avLst>
                <a:gd name="adj" fmla="val 50000"/>
              </a:avLst>
            </a:prstGeom>
            <a:solidFill>
              <a:srgbClr val="6A07D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 </a:t>
              </a:r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781302" y="1349862"/>
              <a:ext cx="6629398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600" dirty="0">
                  <a:solidFill>
                    <a:schemeClr val="bg1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你能做一个“活动角”吗？做一做，想一想。</a:t>
              </a:r>
              <a:endParaRPr lang="zh-CN" altLang="en-US" sz="2600" dirty="0">
                <a:solidFill>
                  <a:schemeClr val="bg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797312" y="2538421"/>
            <a:ext cx="411711" cy="411711"/>
            <a:chOff x="1263794" y="5194376"/>
            <a:chExt cx="1080000" cy="1080000"/>
          </a:xfrm>
        </p:grpSpPr>
        <p:sp>
          <p:nvSpPr>
            <p:cNvPr id="9" name="圆角矩形 30"/>
            <p:cNvSpPr/>
            <p:nvPr/>
          </p:nvSpPr>
          <p:spPr>
            <a:xfrm>
              <a:off x="1263794" y="5194376"/>
              <a:ext cx="1080000" cy="1080000"/>
            </a:xfrm>
            <a:prstGeom prst="roundRect">
              <a:avLst>
                <a:gd name="adj" fmla="val 50000"/>
              </a:avLst>
            </a:prstGeom>
            <a:solidFill>
              <a:srgbClr val="6A07D0"/>
            </a:solidFill>
            <a:ln w="34925">
              <a:solidFill>
                <a:schemeClr val="bg1"/>
              </a:solidFill>
            </a:ln>
            <a:effectLst>
              <a:outerShdw blurRad="63500" sx="102000" sy="102000" algn="ctr" rotWithShape="0">
                <a:srgbClr val="6A07D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100">
                <a:latin typeface="FZLanTingHeiS-R-GB" panose="02000500000000000000" pitchFamily="2" charset="-122"/>
                <a:ea typeface="FZLanTingHeiS-R-GB" panose="020005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354315" y="5236586"/>
              <a:ext cx="672683" cy="8222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chemeClr val="bg1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  <a:cs typeface="Times New Roman" panose="02020603050405020304" pitchFamily="18" charset="0"/>
                </a:rPr>
                <a:t>1</a:t>
              </a:r>
              <a:endParaRPr lang="zh-CN" altLang="en-US" sz="2000">
                <a:solidFill>
                  <a:schemeClr val="bg1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797312" y="3329018"/>
            <a:ext cx="411711" cy="416201"/>
            <a:chOff x="1263794" y="5194376"/>
            <a:chExt cx="1080000" cy="1091778"/>
          </a:xfrm>
        </p:grpSpPr>
        <p:sp>
          <p:nvSpPr>
            <p:cNvPr id="12" name="圆角矩形 33"/>
            <p:cNvSpPr/>
            <p:nvPr/>
          </p:nvSpPr>
          <p:spPr>
            <a:xfrm>
              <a:off x="1263794" y="5194376"/>
              <a:ext cx="1080000" cy="1080000"/>
            </a:xfrm>
            <a:prstGeom prst="roundRect">
              <a:avLst>
                <a:gd name="adj" fmla="val 50000"/>
              </a:avLst>
            </a:prstGeom>
            <a:solidFill>
              <a:srgbClr val="6A07D0"/>
            </a:solidFill>
            <a:ln w="34925">
              <a:solidFill>
                <a:schemeClr val="bg1"/>
              </a:solidFill>
            </a:ln>
            <a:effectLst>
              <a:outerShdw blurRad="63500" sx="102000" sy="102000" algn="ctr" rotWithShape="0">
                <a:srgbClr val="6A07D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100">
                <a:latin typeface="FZLanTingHeiS-R-GB" panose="02000500000000000000" pitchFamily="2" charset="-122"/>
                <a:ea typeface="FZLanTingHeiS-R-GB" panose="020005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1354315" y="5236586"/>
              <a:ext cx="951172" cy="104956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chemeClr val="bg1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  <a:cs typeface="Times New Roman" panose="02020603050405020304" pitchFamily="18" charset="0"/>
                </a:rPr>
                <a:t>2</a:t>
              </a:r>
              <a:endParaRPr lang="zh-CN" altLang="en-US" sz="2000">
                <a:solidFill>
                  <a:schemeClr val="bg1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797312" y="4124582"/>
            <a:ext cx="411711" cy="416201"/>
            <a:chOff x="1263794" y="5194376"/>
            <a:chExt cx="1080000" cy="1091778"/>
          </a:xfrm>
        </p:grpSpPr>
        <p:sp>
          <p:nvSpPr>
            <p:cNvPr id="15" name="圆角矩形 36"/>
            <p:cNvSpPr/>
            <p:nvPr/>
          </p:nvSpPr>
          <p:spPr>
            <a:xfrm>
              <a:off x="1263794" y="5194376"/>
              <a:ext cx="1080000" cy="1080000"/>
            </a:xfrm>
            <a:prstGeom prst="roundRect">
              <a:avLst>
                <a:gd name="adj" fmla="val 50000"/>
              </a:avLst>
            </a:prstGeom>
            <a:solidFill>
              <a:srgbClr val="6A07D0"/>
            </a:solidFill>
            <a:ln w="34925">
              <a:solidFill>
                <a:schemeClr val="bg1"/>
              </a:solidFill>
            </a:ln>
            <a:effectLst>
              <a:outerShdw blurRad="63500" sx="102000" sy="102000" algn="ctr" rotWithShape="0">
                <a:srgbClr val="6A07D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100">
                <a:latin typeface="FZLanTingHeiS-R-GB" panose="02000500000000000000" pitchFamily="2" charset="-122"/>
                <a:ea typeface="FZLanTingHeiS-R-GB" panose="020005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1354315" y="5236586"/>
              <a:ext cx="955374" cy="104956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chemeClr val="bg1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  <a:cs typeface="Times New Roman" panose="02020603050405020304" pitchFamily="18" charset="0"/>
                </a:rPr>
                <a:t>3</a:t>
              </a:r>
              <a:endParaRPr lang="zh-CN" altLang="en-US" sz="2000">
                <a:solidFill>
                  <a:schemeClr val="bg1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1800000">
                                      <p:cBhvr>
                                        <p:cTn id="4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 mute="1"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400000">
                                      <p:cBhvr>
                                        <p:cTn id="5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 mute="1"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5" grpId="1" animBg="1"/>
      <p:bldP spid="36" grpId="0" animBg="1"/>
      <p:bldP spid="36" grpId="1" animBg="1"/>
      <p:bldP spid="40" grpId="0" animBg="1"/>
      <p:bldP spid="43" grpId="0"/>
      <p:bldP spid="44" grpId="0"/>
      <p:bldP spid="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圆角矩形 22"/>
          <p:cNvSpPr/>
          <p:nvPr/>
        </p:nvSpPr>
        <p:spPr>
          <a:xfrm>
            <a:off x="6973355" y="4670522"/>
            <a:ext cx="2256370" cy="594982"/>
          </a:xfrm>
          <a:prstGeom prst="roundRect">
            <a:avLst>
              <a:gd name="adj" fmla="val 35423"/>
            </a:avLst>
          </a:prstGeom>
          <a:solidFill>
            <a:schemeClr val="bg1"/>
          </a:solidFill>
          <a:ln w="38100">
            <a:solidFill>
              <a:srgbClr val="6A07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2386" name="直接连接符 2385"/>
          <p:cNvCxnSpPr/>
          <p:nvPr/>
        </p:nvCxnSpPr>
        <p:spPr>
          <a:xfrm>
            <a:off x="911335" y="0"/>
            <a:ext cx="10757924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9"/>
          <p:cNvSpPr txBox="1">
            <a:spLocks noChangeArrowheads="1"/>
          </p:cNvSpPr>
          <p:nvPr/>
        </p:nvSpPr>
        <p:spPr bwMode="auto">
          <a:xfrm>
            <a:off x="7665460" y="3587975"/>
            <a:ext cx="8594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800">
                <a:solidFill>
                  <a:srgbClr val="0000E1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 sz="240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锐角</a:t>
            </a:r>
            <a:endParaRPr lang="zh-CN" altLang="en-US" sz="2400">
              <a:solidFill>
                <a:srgbClr val="FE594F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cxnSp>
        <p:nvCxnSpPr>
          <p:cNvPr id="26" name="直接箭头连接符 25"/>
          <p:cNvCxnSpPr/>
          <p:nvPr/>
        </p:nvCxnSpPr>
        <p:spPr>
          <a:xfrm flipH="1">
            <a:off x="8063440" y="4090348"/>
            <a:ext cx="0" cy="503957"/>
          </a:xfrm>
          <a:prstGeom prst="straightConnector1">
            <a:avLst/>
          </a:prstGeom>
          <a:ln w="38100" cap="rnd">
            <a:solidFill>
              <a:srgbClr val="6A07D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7061646" y="4718130"/>
            <a:ext cx="214994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mtClean="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小于 </a:t>
            </a:r>
            <a:r>
              <a:rPr lang="en-US" altLang="zh-CN" sz="2600" smtClean="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90°</a:t>
            </a:r>
            <a:r>
              <a:rPr lang="zh-CN" altLang="en-US" sz="2400" smtClean="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的</a:t>
            </a:r>
            <a:r>
              <a:rPr lang="zh-CN" altLang="en-US" sz="240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角</a:t>
            </a:r>
            <a:endParaRPr lang="zh-CN" altLang="en-US" sz="2400"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321461" y="5339427"/>
            <a:ext cx="182280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锐角</a:t>
            </a:r>
            <a:r>
              <a:rPr lang="zh-CN" altLang="en-US" sz="260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sz="260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90°</a:t>
            </a:r>
            <a:endParaRPr lang="zh-CN" altLang="en-US" sz="2600">
              <a:latin typeface="Times New Roman" panose="02020603050405020304" pitchFamily="18" charset="0"/>
              <a:ea typeface="方正兰亭黑简体" panose="020005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714625" y="1268081"/>
            <a:ext cx="6762750" cy="662516"/>
            <a:chOff x="2714625" y="1268081"/>
            <a:chExt cx="6762750" cy="662516"/>
          </a:xfrm>
        </p:grpSpPr>
        <p:sp>
          <p:nvSpPr>
            <p:cNvPr id="3" name="圆角矩形 2"/>
            <p:cNvSpPr/>
            <p:nvPr/>
          </p:nvSpPr>
          <p:spPr>
            <a:xfrm>
              <a:off x="2714625" y="1268081"/>
              <a:ext cx="6762750" cy="662516"/>
            </a:xfrm>
            <a:prstGeom prst="roundRect">
              <a:avLst>
                <a:gd name="adj" fmla="val 50000"/>
              </a:avLst>
            </a:prstGeom>
            <a:solidFill>
              <a:srgbClr val="6A07D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 </a:t>
              </a:r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790827" y="1349862"/>
              <a:ext cx="6629398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600">
                  <a:solidFill>
                    <a:schemeClr val="bg1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观察旋转过程中所形成的角，认一认。</a:t>
              </a:r>
              <a:endParaRPr lang="zh-CN" altLang="en-US" sz="2600">
                <a:solidFill>
                  <a:schemeClr val="bg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endParaRPr>
            </a:p>
          </p:txBody>
        </p:sp>
      </p:grpSp>
      <p:grpSp>
        <p:nvGrpSpPr>
          <p:cNvPr id="49" name="Group 37"/>
          <p:cNvGrpSpPr/>
          <p:nvPr/>
        </p:nvGrpSpPr>
        <p:grpSpPr>
          <a:xfrm>
            <a:off x="1789916" y="3313067"/>
            <a:ext cx="4448176" cy="146447"/>
            <a:chOff x="756" y="2586"/>
            <a:chExt cx="3736" cy="123"/>
          </a:xfrm>
        </p:grpSpPr>
        <p:sp>
          <p:nvSpPr>
            <p:cNvPr id="50" name="Rectangle 27"/>
            <p:cNvSpPr>
              <a:spLocks noChangeArrowheads="1"/>
            </p:cNvSpPr>
            <p:nvPr/>
          </p:nvSpPr>
          <p:spPr bwMode="auto">
            <a:xfrm>
              <a:off x="2652" y="2586"/>
              <a:ext cx="1840" cy="112"/>
            </a:xfrm>
            <a:prstGeom prst="rect">
              <a:avLst/>
            </a:prstGeom>
            <a:solidFill>
              <a:srgbClr val="C0504D">
                <a:lumMod val="60000"/>
                <a:lumOff val="40000"/>
              </a:srgbClr>
            </a:solidFill>
            <a:ln w="9525">
              <a:solidFill>
                <a:sysClr val="windowText" lastClr="0000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1" name="Rectangle 28"/>
            <p:cNvSpPr>
              <a:spLocks noChangeArrowheads="1"/>
            </p:cNvSpPr>
            <p:nvPr/>
          </p:nvSpPr>
          <p:spPr bwMode="auto">
            <a:xfrm rot="10020000">
              <a:off x="756" y="2597"/>
              <a:ext cx="1840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99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52" name="Rectangle 2"/>
          <p:cNvSpPr>
            <a:spLocks noChangeArrowheads="1"/>
          </p:cNvSpPr>
          <p:nvPr/>
        </p:nvSpPr>
        <p:spPr bwMode="auto">
          <a:xfrm>
            <a:off x="4047342" y="3313644"/>
            <a:ext cx="2190750" cy="133350"/>
          </a:xfrm>
          <a:prstGeom prst="rect">
            <a:avLst/>
          </a:prstGeom>
          <a:solidFill>
            <a:srgbClr val="4BACC6">
              <a:lumMod val="60000"/>
              <a:lumOff val="40000"/>
            </a:srgbClr>
          </a:solidFill>
          <a:ln w="9525">
            <a:solidFill>
              <a:srgbClr val="9BBB59">
                <a:lumMod val="20000"/>
                <a:lumOff val="80000"/>
              </a:srgbClr>
            </a:solidFill>
            <a:miter lim="800000"/>
          </a:ln>
          <a:effectLst/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grpSp>
        <p:nvGrpSpPr>
          <p:cNvPr id="53" name="Group 18"/>
          <p:cNvGrpSpPr/>
          <p:nvPr/>
        </p:nvGrpSpPr>
        <p:grpSpPr>
          <a:xfrm>
            <a:off x="4225363" y="2639296"/>
            <a:ext cx="1281113" cy="673894"/>
            <a:chOff x="1355" y="1800"/>
            <a:chExt cx="1076" cy="566"/>
          </a:xfrm>
        </p:grpSpPr>
        <p:sp>
          <p:nvSpPr>
            <p:cNvPr id="54" name="Line 16"/>
            <p:cNvSpPr>
              <a:spLocks noChangeShapeType="1"/>
            </p:cNvSpPr>
            <p:nvPr/>
          </p:nvSpPr>
          <p:spPr bwMode="auto">
            <a:xfrm>
              <a:off x="1355" y="2366"/>
              <a:ext cx="1076" cy="0"/>
            </a:xfrm>
            <a:prstGeom prst="line">
              <a:avLst/>
            </a:prstGeom>
            <a:noFill/>
            <a:ln w="38100">
              <a:solidFill>
                <a:sysClr val="windowText" lastClr="00000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5" name="Line 17"/>
            <p:cNvSpPr>
              <a:spLocks noChangeShapeType="1"/>
            </p:cNvSpPr>
            <p:nvPr/>
          </p:nvSpPr>
          <p:spPr bwMode="auto">
            <a:xfrm flipV="1">
              <a:off x="1355" y="1800"/>
              <a:ext cx="981" cy="555"/>
            </a:xfrm>
            <a:prstGeom prst="line">
              <a:avLst/>
            </a:prstGeom>
            <a:noFill/>
            <a:ln w="38100">
              <a:solidFill>
                <a:sysClr val="windowText" lastClr="00000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56" name="Arc 20"/>
          <p:cNvSpPr/>
          <p:nvPr/>
        </p:nvSpPr>
        <p:spPr bwMode="auto">
          <a:xfrm rot="13596154" flipV="1">
            <a:off x="7141035" y="3221874"/>
            <a:ext cx="142875" cy="377662"/>
          </a:xfrm>
          <a:custGeom>
            <a:avLst/>
            <a:gdLst>
              <a:gd name="G0" fmla="+- 10287 0 0"/>
              <a:gd name="G1" fmla="+- 21600 0 0"/>
              <a:gd name="G2" fmla="+- 21600 0 0"/>
              <a:gd name="T0" fmla="*/ 0 w 12766"/>
              <a:gd name="T1" fmla="*/ 2607 h 21600"/>
              <a:gd name="T2" fmla="*/ 12766 w 12766"/>
              <a:gd name="T3" fmla="*/ 143 h 21600"/>
              <a:gd name="T4" fmla="*/ 10287 w 12766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766" h="21600" fill="none" extrusionOk="0">
                <a:moveTo>
                  <a:pt x="-1" y="2606"/>
                </a:moveTo>
                <a:cubicBezTo>
                  <a:pt x="3158" y="896"/>
                  <a:pt x="6694" y="0"/>
                  <a:pt x="10287" y="0"/>
                </a:cubicBezTo>
                <a:cubicBezTo>
                  <a:pt x="11115" y="0"/>
                  <a:pt x="11943" y="47"/>
                  <a:pt x="12766" y="142"/>
                </a:cubicBezTo>
              </a:path>
              <a:path w="12766" h="21600" stroke="0" extrusionOk="0">
                <a:moveTo>
                  <a:pt x="-1" y="2606"/>
                </a:moveTo>
                <a:cubicBezTo>
                  <a:pt x="3158" y="896"/>
                  <a:pt x="6694" y="0"/>
                  <a:pt x="10287" y="0"/>
                </a:cubicBezTo>
                <a:cubicBezTo>
                  <a:pt x="11115" y="0"/>
                  <a:pt x="11943" y="47"/>
                  <a:pt x="12766" y="142"/>
                </a:cubicBezTo>
                <a:lnTo>
                  <a:pt x="10287" y="21600"/>
                </a:lnTo>
                <a:close/>
              </a:path>
            </a:pathLst>
          </a:custGeom>
          <a:noFill/>
          <a:ln w="25400">
            <a:solidFill>
              <a:srgbClr val="FF33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1350">
              <a:solidFill>
                <a:srgbClr val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pic>
        <p:nvPicPr>
          <p:cNvPr id="57" name="图片 5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4092538" y="3329443"/>
            <a:ext cx="133350" cy="103585"/>
          </a:xfrm>
          <a:prstGeom prst="rect">
            <a:avLst/>
          </a:prstGeom>
          <a:solidFill>
            <a:srgbClr val="4BACC6">
              <a:lumMod val="60000"/>
              <a:lumOff val="40000"/>
            </a:srgbClr>
          </a:solidFill>
          <a:ln>
            <a:noFill/>
          </a:ln>
        </p:spPr>
      </p:pic>
      <p:grpSp>
        <p:nvGrpSpPr>
          <p:cNvPr id="58" name="Group 15"/>
          <p:cNvGrpSpPr/>
          <p:nvPr/>
        </p:nvGrpSpPr>
        <p:grpSpPr>
          <a:xfrm>
            <a:off x="4823609" y="3004700"/>
            <a:ext cx="254784" cy="411600"/>
            <a:chOff x="1878" y="2084"/>
            <a:chExt cx="294" cy="342"/>
          </a:xfrm>
        </p:grpSpPr>
        <p:sp>
          <p:nvSpPr>
            <p:cNvPr id="59" name="Arc 13"/>
            <p:cNvSpPr/>
            <p:nvPr/>
          </p:nvSpPr>
          <p:spPr bwMode="auto">
            <a:xfrm rot="12887256" flipV="1">
              <a:off x="1878" y="2152"/>
              <a:ext cx="294" cy="274"/>
            </a:xfrm>
            <a:custGeom>
              <a:avLst/>
              <a:gdLst>
                <a:gd name="G0" fmla="+- 18224 0 0"/>
                <a:gd name="G1" fmla="+- 21600 0 0"/>
                <a:gd name="G2" fmla="+- 21600 0 0"/>
                <a:gd name="T0" fmla="*/ 0 w 20617"/>
                <a:gd name="T1" fmla="*/ 10006 h 21600"/>
                <a:gd name="T2" fmla="*/ 20617 w 20617"/>
                <a:gd name="T3" fmla="*/ 133 h 21600"/>
                <a:gd name="T4" fmla="*/ 18224 w 20617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617" h="21600" fill="none" extrusionOk="0">
                  <a:moveTo>
                    <a:pt x="-1" y="10005"/>
                  </a:moveTo>
                  <a:cubicBezTo>
                    <a:pt x="3964" y="3773"/>
                    <a:pt x="10838" y="0"/>
                    <a:pt x="18224" y="0"/>
                  </a:cubicBezTo>
                  <a:cubicBezTo>
                    <a:pt x="19023" y="0"/>
                    <a:pt x="19822" y="44"/>
                    <a:pt x="20617" y="132"/>
                  </a:cubicBezTo>
                </a:path>
                <a:path w="20617" h="21600" stroke="0" extrusionOk="0">
                  <a:moveTo>
                    <a:pt x="-1" y="10005"/>
                  </a:moveTo>
                  <a:cubicBezTo>
                    <a:pt x="3964" y="3773"/>
                    <a:pt x="10838" y="0"/>
                    <a:pt x="18224" y="0"/>
                  </a:cubicBezTo>
                  <a:cubicBezTo>
                    <a:pt x="19023" y="0"/>
                    <a:pt x="19822" y="44"/>
                    <a:pt x="20617" y="132"/>
                  </a:cubicBezTo>
                  <a:lnTo>
                    <a:pt x="18224" y="21600"/>
                  </a:lnTo>
                  <a:close/>
                </a:path>
              </a:pathLst>
            </a:custGeom>
            <a:noFill/>
            <a:ln w="25400">
              <a:solidFill>
                <a:srgbClr val="FF330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>
                <a:solidFill>
                  <a:srgbClr val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60" name="Line 14"/>
            <p:cNvSpPr>
              <a:spLocks noChangeShapeType="1"/>
            </p:cNvSpPr>
            <p:nvPr/>
          </p:nvSpPr>
          <p:spPr bwMode="auto">
            <a:xfrm flipH="1" flipV="1">
              <a:off x="1928" y="2084"/>
              <a:ext cx="76" cy="28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>
                <a:solidFill>
                  <a:srgbClr val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1800000">
                                      <p:cBhvr>
                                        <p:cTn id="15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 mute="1"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3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35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06 2.22222E-06 L 0.22161 0.00486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81" y="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15" grpId="0"/>
      <p:bldP spid="28" grpId="0"/>
      <p:bldP spid="29" grpId="0"/>
      <p:bldP spid="52" grpId="0" animBg="1"/>
      <p:bldP spid="5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22"/>
          <p:cNvSpPr/>
          <p:nvPr/>
        </p:nvSpPr>
        <p:spPr>
          <a:xfrm>
            <a:off x="7256003" y="4894333"/>
            <a:ext cx="2256370" cy="594982"/>
          </a:xfrm>
          <a:prstGeom prst="roundRect">
            <a:avLst>
              <a:gd name="adj" fmla="val 35423"/>
            </a:avLst>
          </a:prstGeom>
          <a:solidFill>
            <a:schemeClr val="bg1"/>
          </a:solidFill>
          <a:ln w="38100">
            <a:solidFill>
              <a:srgbClr val="6A07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2386" name="直接连接符 2385"/>
          <p:cNvCxnSpPr/>
          <p:nvPr/>
        </p:nvCxnSpPr>
        <p:spPr>
          <a:xfrm>
            <a:off x="911335" y="0"/>
            <a:ext cx="10757924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9"/>
          <p:cNvSpPr txBox="1">
            <a:spLocks noChangeArrowheads="1"/>
          </p:cNvSpPr>
          <p:nvPr/>
        </p:nvSpPr>
        <p:spPr bwMode="auto">
          <a:xfrm>
            <a:off x="7992908" y="3806217"/>
            <a:ext cx="91591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800">
                <a:solidFill>
                  <a:srgbClr val="0000E1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 sz="240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直角</a:t>
            </a:r>
            <a:endParaRPr lang="zh-CN" altLang="en-US" sz="2400">
              <a:solidFill>
                <a:srgbClr val="FE594F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cxnSp>
        <p:nvCxnSpPr>
          <p:cNvPr id="43" name="直接箭头连接符 42"/>
          <p:cNvCxnSpPr/>
          <p:nvPr/>
        </p:nvCxnSpPr>
        <p:spPr>
          <a:xfrm flipH="1">
            <a:off x="8367398" y="4263635"/>
            <a:ext cx="0" cy="503957"/>
          </a:xfrm>
          <a:prstGeom prst="straightConnector1">
            <a:avLst/>
          </a:prstGeom>
          <a:ln w="38100" cap="rnd">
            <a:solidFill>
              <a:srgbClr val="6A07D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/>
          <p:cNvSpPr txBox="1"/>
          <p:nvPr/>
        </p:nvSpPr>
        <p:spPr>
          <a:xfrm>
            <a:off x="7344295" y="4941876"/>
            <a:ext cx="214994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mtClean="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等于 </a:t>
            </a:r>
            <a:r>
              <a:rPr lang="en-US" altLang="zh-CN" sz="2600" smtClean="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90</a:t>
            </a:r>
            <a:r>
              <a:rPr lang="en-US" altLang="zh-CN" sz="260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°</a:t>
            </a:r>
            <a:r>
              <a:rPr lang="zh-CN" altLang="en-US" sz="240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的角</a:t>
            </a:r>
            <a:endParaRPr lang="zh-CN" altLang="en-US" sz="2400"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7612483" y="5560394"/>
            <a:ext cx="180049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直角</a:t>
            </a:r>
            <a:r>
              <a:rPr lang="zh-CN" altLang="en-US" sz="260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60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90°</a:t>
            </a:r>
            <a:endParaRPr lang="zh-CN" altLang="en-US" sz="2600">
              <a:latin typeface="Times New Roman" panose="02020603050405020304" pitchFamily="18" charset="0"/>
              <a:ea typeface="方正兰亭黑简体" panose="020005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714625" y="1268081"/>
            <a:ext cx="6762750" cy="662516"/>
            <a:chOff x="2714625" y="1268081"/>
            <a:chExt cx="6762750" cy="662516"/>
          </a:xfrm>
        </p:grpSpPr>
        <p:sp>
          <p:nvSpPr>
            <p:cNvPr id="8" name="圆角矩形 2"/>
            <p:cNvSpPr/>
            <p:nvPr/>
          </p:nvSpPr>
          <p:spPr>
            <a:xfrm>
              <a:off x="2714625" y="1268081"/>
              <a:ext cx="6762750" cy="662516"/>
            </a:xfrm>
            <a:prstGeom prst="roundRect">
              <a:avLst>
                <a:gd name="adj" fmla="val 50000"/>
              </a:avLst>
            </a:prstGeom>
            <a:solidFill>
              <a:srgbClr val="6A07D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 </a:t>
              </a:r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790827" y="1349862"/>
              <a:ext cx="6629398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600">
                  <a:solidFill>
                    <a:schemeClr val="bg1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观察旋转过程中所形成的角，认一认。</a:t>
              </a:r>
              <a:endParaRPr lang="zh-CN" altLang="en-US" sz="2600">
                <a:solidFill>
                  <a:schemeClr val="bg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endParaRPr>
            </a:p>
          </p:txBody>
        </p:sp>
      </p:grpSp>
      <p:grpSp>
        <p:nvGrpSpPr>
          <p:cNvPr id="22" name="Group 37"/>
          <p:cNvGrpSpPr/>
          <p:nvPr/>
        </p:nvGrpSpPr>
        <p:grpSpPr>
          <a:xfrm>
            <a:off x="2175261" y="3778489"/>
            <a:ext cx="3780048" cy="112381"/>
            <a:chOff x="756" y="2586"/>
            <a:chExt cx="3736" cy="123"/>
          </a:xfrm>
        </p:grpSpPr>
        <p:sp>
          <p:nvSpPr>
            <p:cNvPr id="23" name="Rectangle 27"/>
            <p:cNvSpPr>
              <a:spLocks noChangeArrowheads="1"/>
            </p:cNvSpPr>
            <p:nvPr/>
          </p:nvSpPr>
          <p:spPr bwMode="auto">
            <a:xfrm>
              <a:off x="2652" y="2586"/>
              <a:ext cx="1840" cy="112"/>
            </a:xfrm>
            <a:prstGeom prst="rect">
              <a:avLst/>
            </a:prstGeom>
            <a:solidFill>
              <a:srgbClr val="C0504D">
                <a:lumMod val="60000"/>
                <a:lumOff val="40000"/>
              </a:srgbClr>
            </a:solidFill>
            <a:ln w="9525">
              <a:solidFill>
                <a:sysClr val="windowText" lastClr="0000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4" name="Rectangle 28"/>
            <p:cNvSpPr>
              <a:spLocks noChangeArrowheads="1"/>
            </p:cNvSpPr>
            <p:nvPr/>
          </p:nvSpPr>
          <p:spPr bwMode="auto">
            <a:xfrm rot="10020000">
              <a:off x="756" y="2597"/>
              <a:ext cx="1840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99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4020089" y="3777379"/>
            <a:ext cx="2190750" cy="133350"/>
          </a:xfrm>
          <a:prstGeom prst="rect">
            <a:avLst/>
          </a:prstGeom>
          <a:solidFill>
            <a:srgbClr val="4BACC6">
              <a:lumMod val="60000"/>
              <a:lumOff val="40000"/>
            </a:srgbClr>
          </a:solidFill>
          <a:ln w="9525">
            <a:solidFill>
              <a:srgbClr val="9BBB59">
                <a:lumMod val="20000"/>
                <a:lumOff val="80000"/>
              </a:srgbClr>
            </a:solidFill>
            <a:miter lim="800000"/>
          </a:ln>
          <a:effectLst/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4065285" y="3793178"/>
            <a:ext cx="133350" cy="103585"/>
          </a:xfrm>
          <a:prstGeom prst="rect">
            <a:avLst/>
          </a:prstGeom>
          <a:solidFill>
            <a:srgbClr val="4BACC6">
              <a:lumMod val="60000"/>
              <a:lumOff val="40000"/>
            </a:srgbClr>
          </a:solidFill>
          <a:ln>
            <a:noFill/>
          </a:ln>
        </p:spPr>
      </p:pic>
      <p:grpSp>
        <p:nvGrpSpPr>
          <p:cNvPr id="27" name="Group 18"/>
          <p:cNvGrpSpPr/>
          <p:nvPr/>
        </p:nvGrpSpPr>
        <p:grpSpPr>
          <a:xfrm>
            <a:off x="4138407" y="2549809"/>
            <a:ext cx="1289447" cy="1251347"/>
            <a:chOff x="1310" y="1335"/>
            <a:chExt cx="1083" cy="1051"/>
          </a:xfrm>
        </p:grpSpPr>
        <p:sp>
          <p:nvSpPr>
            <p:cNvPr id="28" name="Line 11"/>
            <p:cNvSpPr>
              <a:spLocks noChangeShapeType="1"/>
            </p:cNvSpPr>
            <p:nvPr/>
          </p:nvSpPr>
          <p:spPr bwMode="auto">
            <a:xfrm>
              <a:off x="1317" y="2372"/>
              <a:ext cx="1076" cy="0"/>
            </a:xfrm>
            <a:prstGeom prst="line">
              <a:avLst/>
            </a:prstGeom>
            <a:noFill/>
            <a:ln w="38100">
              <a:solidFill>
                <a:sysClr val="windowText" lastClr="00000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9" name="Line 17"/>
            <p:cNvSpPr>
              <a:spLocks noChangeShapeType="1"/>
            </p:cNvSpPr>
            <p:nvPr/>
          </p:nvSpPr>
          <p:spPr bwMode="auto">
            <a:xfrm flipH="1" flipV="1">
              <a:off x="1310" y="1335"/>
              <a:ext cx="0" cy="1051"/>
            </a:xfrm>
            <a:prstGeom prst="line">
              <a:avLst/>
            </a:prstGeom>
            <a:noFill/>
            <a:ln w="38100">
              <a:solidFill>
                <a:sysClr val="windowText" lastClr="00000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1" name="Group 19"/>
          <p:cNvGrpSpPr/>
          <p:nvPr/>
        </p:nvGrpSpPr>
        <p:grpSpPr>
          <a:xfrm rot="21080116">
            <a:off x="4119277" y="3458176"/>
            <a:ext cx="350044" cy="407194"/>
            <a:chOff x="1878" y="2084"/>
            <a:chExt cx="294" cy="342"/>
          </a:xfrm>
        </p:grpSpPr>
        <p:sp>
          <p:nvSpPr>
            <p:cNvPr id="42" name="Arc 20"/>
            <p:cNvSpPr/>
            <p:nvPr/>
          </p:nvSpPr>
          <p:spPr bwMode="auto">
            <a:xfrm rot="12887256" flipV="1">
              <a:off x="1878" y="2152"/>
              <a:ext cx="294" cy="274"/>
            </a:xfrm>
            <a:custGeom>
              <a:avLst/>
              <a:gdLst>
                <a:gd name="G0" fmla="+- 18224 0 0"/>
                <a:gd name="G1" fmla="+- 21600 0 0"/>
                <a:gd name="G2" fmla="+- 21600 0 0"/>
                <a:gd name="T0" fmla="*/ 0 w 20617"/>
                <a:gd name="T1" fmla="*/ 10006 h 21600"/>
                <a:gd name="T2" fmla="*/ 20617 w 20617"/>
                <a:gd name="T3" fmla="*/ 133 h 21600"/>
                <a:gd name="T4" fmla="*/ 18224 w 20617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617" h="21600" fill="none" extrusionOk="0">
                  <a:moveTo>
                    <a:pt x="-1" y="10005"/>
                  </a:moveTo>
                  <a:cubicBezTo>
                    <a:pt x="3964" y="3773"/>
                    <a:pt x="10838" y="0"/>
                    <a:pt x="18224" y="0"/>
                  </a:cubicBezTo>
                  <a:cubicBezTo>
                    <a:pt x="19023" y="0"/>
                    <a:pt x="19822" y="44"/>
                    <a:pt x="20617" y="132"/>
                  </a:cubicBezTo>
                </a:path>
                <a:path w="20617" h="21600" stroke="0" extrusionOk="0">
                  <a:moveTo>
                    <a:pt x="-1" y="10005"/>
                  </a:moveTo>
                  <a:cubicBezTo>
                    <a:pt x="3964" y="3773"/>
                    <a:pt x="10838" y="0"/>
                    <a:pt x="18224" y="0"/>
                  </a:cubicBezTo>
                  <a:cubicBezTo>
                    <a:pt x="19023" y="0"/>
                    <a:pt x="19822" y="44"/>
                    <a:pt x="20617" y="132"/>
                  </a:cubicBezTo>
                  <a:lnTo>
                    <a:pt x="18224" y="21600"/>
                  </a:lnTo>
                  <a:close/>
                </a:path>
              </a:pathLst>
            </a:custGeom>
            <a:noFill/>
            <a:ln w="25400">
              <a:solidFill>
                <a:srgbClr val="FF330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6" name="Line 21"/>
            <p:cNvSpPr>
              <a:spLocks noChangeShapeType="1"/>
            </p:cNvSpPr>
            <p:nvPr/>
          </p:nvSpPr>
          <p:spPr bwMode="auto">
            <a:xfrm flipH="1" flipV="1">
              <a:off x="1928" y="2084"/>
              <a:ext cx="76" cy="28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7" name="Group 24"/>
          <p:cNvGrpSpPr/>
          <p:nvPr/>
        </p:nvGrpSpPr>
        <p:grpSpPr>
          <a:xfrm>
            <a:off x="8105429" y="3668259"/>
            <a:ext cx="147638" cy="141684"/>
            <a:chOff x="1320" y="2239"/>
            <a:chExt cx="136" cy="119"/>
          </a:xfrm>
        </p:grpSpPr>
        <p:sp>
          <p:nvSpPr>
            <p:cNvPr id="48" name="Line 22"/>
            <p:cNvSpPr>
              <a:spLocks noChangeShapeType="1"/>
            </p:cNvSpPr>
            <p:nvPr/>
          </p:nvSpPr>
          <p:spPr bwMode="auto">
            <a:xfrm>
              <a:off x="1320" y="2239"/>
              <a:ext cx="136" cy="0"/>
            </a:xfrm>
            <a:prstGeom prst="line">
              <a:avLst/>
            </a:prstGeom>
            <a:noFill/>
            <a:ln w="25400">
              <a:solidFill>
                <a:srgbClr val="FF330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9" name="Line 23"/>
            <p:cNvSpPr>
              <a:spLocks noChangeShapeType="1"/>
            </p:cNvSpPr>
            <p:nvPr/>
          </p:nvSpPr>
          <p:spPr bwMode="auto">
            <a:xfrm flipH="1">
              <a:off x="1446" y="2244"/>
              <a:ext cx="0" cy="114"/>
            </a:xfrm>
            <a:prstGeom prst="line">
              <a:avLst/>
            </a:prstGeom>
            <a:noFill/>
            <a:ln w="25400">
              <a:solidFill>
                <a:srgbClr val="FF330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8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Rot by="-1800000">
                                      <p:cBhvr>
                                        <p:cTn id="1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 mute="1"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3600000">
                                      <p:cBhvr>
                                        <p:cTn id="1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0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29167E-06 -2.96296E-06 L 0.32213 0.00741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07" y="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0" grpId="0"/>
      <p:bldP spid="44" grpId="0"/>
      <p:bldP spid="45" grpId="0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22"/>
          <p:cNvSpPr/>
          <p:nvPr/>
        </p:nvSpPr>
        <p:spPr>
          <a:xfrm>
            <a:off x="6281800" y="4928393"/>
            <a:ext cx="4226174" cy="594982"/>
          </a:xfrm>
          <a:prstGeom prst="roundRect">
            <a:avLst>
              <a:gd name="adj" fmla="val 35423"/>
            </a:avLst>
          </a:prstGeom>
          <a:solidFill>
            <a:schemeClr val="bg1"/>
          </a:solidFill>
          <a:ln w="38100">
            <a:solidFill>
              <a:srgbClr val="6A07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2386" name="直接连接符 2385"/>
          <p:cNvCxnSpPr/>
          <p:nvPr/>
        </p:nvCxnSpPr>
        <p:spPr>
          <a:xfrm>
            <a:off x="911335" y="0"/>
            <a:ext cx="10757924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/>
          <p:nvPr/>
        </p:nvCxnSpPr>
        <p:spPr>
          <a:xfrm flipH="1">
            <a:off x="8397612" y="4321749"/>
            <a:ext cx="0" cy="503957"/>
          </a:xfrm>
          <a:prstGeom prst="straightConnector1">
            <a:avLst/>
          </a:prstGeom>
          <a:ln w="38100" cap="rnd">
            <a:solidFill>
              <a:srgbClr val="6A07D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6477962" y="4975462"/>
            <a:ext cx="383951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大于</a:t>
            </a:r>
            <a:r>
              <a:rPr lang="en-US" altLang="zh-CN" sz="260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90°</a:t>
            </a:r>
            <a:r>
              <a:rPr lang="zh-CN" altLang="en-US" sz="240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，小于</a:t>
            </a:r>
            <a:r>
              <a:rPr lang="en-US" altLang="zh-CN" sz="260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180°</a:t>
            </a:r>
            <a:r>
              <a:rPr lang="zh-CN" altLang="en-US" sz="240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的角</a:t>
            </a:r>
            <a:endParaRPr lang="zh-CN" altLang="en-US" sz="2400"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026399" y="5640155"/>
            <a:ext cx="297363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0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90°</a:t>
            </a:r>
            <a:r>
              <a:rPr lang="zh-CN" altLang="en-US" sz="260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＜</a:t>
            </a:r>
            <a:r>
              <a:rPr lang="zh-CN" altLang="en-US" sz="240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钝角</a:t>
            </a:r>
            <a:r>
              <a:rPr lang="zh-CN" altLang="en-US" sz="260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sz="260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180°</a:t>
            </a:r>
            <a:endParaRPr lang="zh-CN" altLang="en-US" sz="2600">
              <a:latin typeface="Times New Roman" panose="02020603050405020304" pitchFamily="18" charset="0"/>
              <a:ea typeface="方正兰亭黑简体" panose="020005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714625" y="1268081"/>
            <a:ext cx="6762750" cy="662516"/>
            <a:chOff x="2714625" y="1268081"/>
            <a:chExt cx="6762750" cy="662516"/>
          </a:xfrm>
        </p:grpSpPr>
        <p:sp>
          <p:nvSpPr>
            <p:cNvPr id="4" name="圆角矩形 2"/>
            <p:cNvSpPr/>
            <p:nvPr/>
          </p:nvSpPr>
          <p:spPr>
            <a:xfrm>
              <a:off x="2714625" y="1268081"/>
              <a:ext cx="6762750" cy="662516"/>
            </a:xfrm>
            <a:prstGeom prst="roundRect">
              <a:avLst>
                <a:gd name="adj" fmla="val 50000"/>
              </a:avLst>
            </a:prstGeom>
            <a:solidFill>
              <a:srgbClr val="6A07D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 </a:t>
              </a:r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790827" y="1349862"/>
              <a:ext cx="6629398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600">
                  <a:solidFill>
                    <a:schemeClr val="bg1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观察旋转过程中所形成的角，认一认。</a:t>
              </a:r>
              <a:endParaRPr lang="zh-CN" altLang="en-US" sz="2600">
                <a:solidFill>
                  <a:schemeClr val="bg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endParaRPr>
            </a:p>
          </p:txBody>
        </p:sp>
      </p:grpSp>
      <p:grpSp>
        <p:nvGrpSpPr>
          <p:cNvPr id="24" name="Group 37"/>
          <p:cNvGrpSpPr/>
          <p:nvPr/>
        </p:nvGrpSpPr>
        <p:grpSpPr>
          <a:xfrm>
            <a:off x="1846041" y="3770244"/>
            <a:ext cx="4167183" cy="123342"/>
            <a:chOff x="756" y="2586"/>
            <a:chExt cx="3736" cy="123"/>
          </a:xfrm>
        </p:grpSpPr>
        <p:sp>
          <p:nvSpPr>
            <p:cNvPr id="25" name="Rectangle 27"/>
            <p:cNvSpPr>
              <a:spLocks noChangeArrowheads="1"/>
            </p:cNvSpPr>
            <p:nvPr/>
          </p:nvSpPr>
          <p:spPr bwMode="auto">
            <a:xfrm>
              <a:off x="2652" y="2586"/>
              <a:ext cx="1840" cy="112"/>
            </a:xfrm>
            <a:prstGeom prst="rect">
              <a:avLst/>
            </a:prstGeom>
            <a:solidFill>
              <a:srgbClr val="C0504D">
                <a:lumMod val="60000"/>
                <a:lumOff val="40000"/>
              </a:srgbClr>
            </a:solidFill>
            <a:ln w="9525">
              <a:solidFill>
                <a:sysClr val="windowText" lastClr="0000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7" name="Rectangle 28"/>
            <p:cNvSpPr>
              <a:spLocks noChangeArrowheads="1"/>
            </p:cNvSpPr>
            <p:nvPr/>
          </p:nvSpPr>
          <p:spPr bwMode="auto">
            <a:xfrm rot="10020000">
              <a:off x="756" y="2597"/>
              <a:ext cx="1840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99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30" name="Rectangle 2"/>
          <p:cNvSpPr>
            <a:spLocks noChangeArrowheads="1"/>
          </p:cNvSpPr>
          <p:nvPr/>
        </p:nvSpPr>
        <p:spPr bwMode="auto">
          <a:xfrm>
            <a:off x="3971580" y="3766707"/>
            <a:ext cx="2046065" cy="119384"/>
          </a:xfrm>
          <a:prstGeom prst="rect">
            <a:avLst/>
          </a:prstGeom>
          <a:solidFill>
            <a:srgbClr val="4BACC6">
              <a:lumMod val="60000"/>
              <a:lumOff val="40000"/>
            </a:srgbClr>
          </a:solidFill>
          <a:ln w="9525">
            <a:solidFill>
              <a:srgbClr val="9BBB59">
                <a:lumMod val="20000"/>
                <a:lumOff val="80000"/>
              </a:srgbClr>
            </a:solidFill>
            <a:miter lim="800000"/>
          </a:ln>
          <a:effectLst/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3838229" y="3771589"/>
            <a:ext cx="151957" cy="118039"/>
          </a:xfrm>
          <a:prstGeom prst="rect">
            <a:avLst/>
          </a:prstGeom>
          <a:solidFill>
            <a:srgbClr val="4BACC6">
              <a:lumMod val="60000"/>
              <a:lumOff val="40000"/>
            </a:srgbClr>
          </a:solidFill>
          <a:ln>
            <a:noFill/>
          </a:ln>
        </p:spPr>
      </p:pic>
      <p:sp>
        <p:nvSpPr>
          <p:cNvPr id="32" name="Arc 13"/>
          <p:cNvSpPr/>
          <p:nvPr/>
        </p:nvSpPr>
        <p:spPr bwMode="auto">
          <a:xfrm rot="12258552" flipV="1">
            <a:off x="8547952" y="3647216"/>
            <a:ext cx="367561" cy="719990"/>
          </a:xfrm>
          <a:custGeom>
            <a:avLst/>
            <a:gdLst>
              <a:gd name="G0" fmla="+- 10287 0 0"/>
              <a:gd name="G1" fmla="+- 21600 0 0"/>
              <a:gd name="G2" fmla="+- 21600 0 0"/>
              <a:gd name="T0" fmla="*/ 0 w 16975"/>
              <a:gd name="T1" fmla="*/ 2607 h 21600"/>
              <a:gd name="T2" fmla="*/ 16975 w 16975"/>
              <a:gd name="T3" fmla="*/ 1062 h 21600"/>
              <a:gd name="T4" fmla="*/ 10287 w 1697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975" h="21600" fill="none" extrusionOk="0">
                <a:moveTo>
                  <a:pt x="-1" y="2606"/>
                </a:moveTo>
                <a:cubicBezTo>
                  <a:pt x="3158" y="896"/>
                  <a:pt x="6694" y="0"/>
                  <a:pt x="10287" y="0"/>
                </a:cubicBezTo>
                <a:cubicBezTo>
                  <a:pt x="12558" y="0"/>
                  <a:pt x="14815" y="358"/>
                  <a:pt x="16975" y="1061"/>
                </a:cubicBezTo>
              </a:path>
              <a:path w="16975" h="21600" stroke="0" extrusionOk="0">
                <a:moveTo>
                  <a:pt x="-1" y="2606"/>
                </a:moveTo>
                <a:cubicBezTo>
                  <a:pt x="3158" y="896"/>
                  <a:pt x="6694" y="0"/>
                  <a:pt x="10287" y="0"/>
                </a:cubicBezTo>
                <a:cubicBezTo>
                  <a:pt x="12558" y="0"/>
                  <a:pt x="14815" y="358"/>
                  <a:pt x="16975" y="1061"/>
                </a:cubicBezTo>
                <a:lnTo>
                  <a:pt x="10287" y="21600"/>
                </a:lnTo>
                <a:close/>
              </a:path>
            </a:pathLst>
          </a:custGeom>
          <a:noFill/>
          <a:ln w="25400">
            <a:solidFill>
              <a:srgbClr val="FF33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135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3" name="Group 7"/>
          <p:cNvGrpSpPr/>
          <p:nvPr/>
        </p:nvGrpSpPr>
        <p:grpSpPr>
          <a:xfrm rot="-1048041">
            <a:off x="3814562" y="3445739"/>
            <a:ext cx="350044" cy="407194"/>
            <a:chOff x="1878" y="2084"/>
            <a:chExt cx="294" cy="342"/>
          </a:xfrm>
        </p:grpSpPr>
        <p:sp>
          <p:nvSpPr>
            <p:cNvPr id="34" name="Arc 8"/>
            <p:cNvSpPr/>
            <p:nvPr/>
          </p:nvSpPr>
          <p:spPr bwMode="auto">
            <a:xfrm rot="12887256" flipV="1">
              <a:off x="1878" y="2152"/>
              <a:ext cx="294" cy="274"/>
            </a:xfrm>
            <a:custGeom>
              <a:avLst/>
              <a:gdLst>
                <a:gd name="G0" fmla="+- 18224 0 0"/>
                <a:gd name="G1" fmla="+- 21600 0 0"/>
                <a:gd name="G2" fmla="+- 21600 0 0"/>
                <a:gd name="T0" fmla="*/ 0 w 20617"/>
                <a:gd name="T1" fmla="*/ 10006 h 21600"/>
                <a:gd name="T2" fmla="*/ 20617 w 20617"/>
                <a:gd name="T3" fmla="*/ 133 h 21600"/>
                <a:gd name="T4" fmla="*/ 18224 w 20617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617" h="21600" fill="none" extrusionOk="0">
                  <a:moveTo>
                    <a:pt x="-1" y="10005"/>
                  </a:moveTo>
                  <a:cubicBezTo>
                    <a:pt x="3964" y="3773"/>
                    <a:pt x="10838" y="0"/>
                    <a:pt x="18224" y="0"/>
                  </a:cubicBezTo>
                  <a:cubicBezTo>
                    <a:pt x="19023" y="0"/>
                    <a:pt x="19822" y="44"/>
                    <a:pt x="20617" y="132"/>
                  </a:cubicBezTo>
                </a:path>
                <a:path w="20617" h="21600" stroke="0" extrusionOk="0">
                  <a:moveTo>
                    <a:pt x="-1" y="10005"/>
                  </a:moveTo>
                  <a:cubicBezTo>
                    <a:pt x="3964" y="3773"/>
                    <a:pt x="10838" y="0"/>
                    <a:pt x="18224" y="0"/>
                  </a:cubicBezTo>
                  <a:cubicBezTo>
                    <a:pt x="19023" y="0"/>
                    <a:pt x="19822" y="44"/>
                    <a:pt x="20617" y="132"/>
                  </a:cubicBezTo>
                  <a:lnTo>
                    <a:pt x="18224" y="21600"/>
                  </a:lnTo>
                  <a:close/>
                </a:path>
              </a:pathLst>
            </a:custGeom>
            <a:noFill/>
            <a:ln w="25400">
              <a:solidFill>
                <a:srgbClr val="FF330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5" name="Line 9"/>
            <p:cNvSpPr>
              <a:spLocks noChangeShapeType="1"/>
            </p:cNvSpPr>
            <p:nvPr/>
          </p:nvSpPr>
          <p:spPr bwMode="auto">
            <a:xfrm flipH="1" flipV="1">
              <a:off x="1928" y="2084"/>
              <a:ext cx="76" cy="28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6" name="Group 25"/>
          <p:cNvGrpSpPr/>
          <p:nvPr/>
        </p:nvGrpSpPr>
        <p:grpSpPr>
          <a:xfrm>
            <a:off x="3629108" y="2570943"/>
            <a:ext cx="1590675" cy="1281113"/>
            <a:chOff x="1200" y="1132"/>
            <a:chExt cx="1336" cy="1076"/>
          </a:xfrm>
        </p:grpSpPr>
        <p:sp>
          <p:nvSpPr>
            <p:cNvPr id="37" name="Line 11"/>
            <p:cNvSpPr>
              <a:spLocks noChangeShapeType="1"/>
            </p:cNvSpPr>
            <p:nvPr/>
          </p:nvSpPr>
          <p:spPr bwMode="auto">
            <a:xfrm>
              <a:off x="1460" y="2132"/>
              <a:ext cx="1076" cy="0"/>
            </a:xfrm>
            <a:prstGeom prst="line">
              <a:avLst/>
            </a:prstGeom>
            <a:noFill/>
            <a:ln w="38100">
              <a:solidFill>
                <a:sysClr val="windowText" lastClr="00000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8" name="Line 24"/>
            <p:cNvSpPr>
              <a:spLocks noChangeShapeType="1"/>
            </p:cNvSpPr>
            <p:nvPr/>
          </p:nvSpPr>
          <p:spPr bwMode="auto">
            <a:xfrm rot="14400000">
              <a:off x="662" y="1670"/>
              <a:ext cx="1076" cy="0"/>
            </a:xfrm>
            <a:prstGeom prst="line">
              <a:avLst/>
            </a:prstGeom>
            <a:noFill/>
            <a:ln w="38100">
              <a:solidFill>
                <a:sysClr val="windowText" lastClr="00000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9" name="TextBox 9"/>
          <p:cNvSpPr txBox="1">
            <a:spLocks noChangeArrowheads="1"/>
          </p:cNvSpPr>
          <p:nvPr/>
        </p:nvSpPr>
        <p:spPr bwMode="auto">
          <a:xfrm>
            <a:off x="7958094" y="3916433"/>
            <a:ext cx="91591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800">
                <a:solidFill>
                  <a:srgbClr val="0000E1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 sz="2400" smtClean="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钝角</a:t>
            </a:r>
            <a:endParaRPr lang="zh-CN" altLang="en-US" sz="2400">
              <a:solidFill>
                <a:srgbClr val="FE594F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1800000">
                                      <p:cBhvr>
                                        <p:cTn id="1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 mute="1"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3600000">
                                      <p:cBhvr>
                                        <p:cTn id="1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1800000">
                                      <p:cBhvr>
                                        <p:cTn id="1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3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0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195 -0.00348 L 0.39479 0.01481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35" y="90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8" grpId="0"/>
      <p:bldP spid="29" grpId="0"/>
      <p:bldP spid="30" grpId="0" animBg="1"/>
      <p:bldP spid="32" grpId="0" animBg="1"/>
      <p:bldP spid="3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2714625" y="1268081"/>
            <a:ext cx="6762750" cy="662516"/>
            <a:chOff x="2714625" y="1268081"/>
            <a:chExt cx="6762750" cy="662516"/>
          </a:xfrm>
        </p:grpSpPr>
        <p:sp>
          <p:nvSpPr>
            <p:cNvPr id="8" name="圆角矩形 2"/>
            <p:cNvSpPr/>
            <p:nvPr/>
          </p:nvSpPr>
          <p:spPr>
            <a:xfrm>
              <a:off x="2714625" y="1268081"/>
              <a:ext cx="6762750" cy="662516"/>
            </a:xfrm>
            <a:prstGeom prst="roundRect">
              <a:avLst>
                <a:gd name="adj" fmla="val 50000"/>
              </a:avLst>
            </a:prstGeom>
            <a:solidFill>
              <a:srgbClr val="6A07D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 </a:t>
              </a:r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790827" y="1349862"/>
              <a:ext cx="6629398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600">
                  <a:solidFill>
                    <a:schemeClr val="bg1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观察旋转过程中所形成的角，认一认。</a:t>
              </a:r>
              <a:endParaRPr lang="zh-CN" altLang="en-US" sz="2600">
                <a:solidFill>
                  <a:schemeClr val="bg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endParaRPr>
            </a:p>
          </p:txBody>
        </p:sp>
      </p:grpSp>
      <p:sp>
        <p:nvSpPr>
          <p:cNvPr id="11" name="圆角矩形 22"/>
          <p:cNvSpPr/>
          <p:nvPr/>
        </p:nvSpPr>
        <p:spPr>
          <a:xfrm>
            <a:off x="7406453" y="3889664"/>
            <a:ext cx="2418486" cy="594982"/>
          </a:xfrm>
          <a:prstGeom prst="roundRect">
            <a:avLst>
              <a:gd name="adj" fmla="val 35423"/>
            </a:avLst>
          </a:prstGeom>
          <a:solidFill>
            <a:schemeClr val="bg1"/>
          </a:solidFill>
          <a:ln w="38100">
            <a:solidFill>
              <a:srgbClr val="6A07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2386" name="直接连接符 2385"/>
          <p:cNvCxnSpPr/>
          <p:nvPr/>
        </p:nvCxnSpPr>
        <p:spPr>
          <a:xfrm>
            <a:off x="911335" y="0"/>
            <a:ext cx="10757924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37"/>
          <p:cNvGrpSpPr/>
          <p:nvPr/>
        </p:nvGrpSpPr>
        <p:grpSpPr>
          <a:xfrm>
            <a:off x="2134357" y="3124329"/>
            <a:ext cx="4448176" cy="146447"/>
            <a:chOff x="756" y="2586"/>
            <a:chExt cx="3736" cy="123"/>
          </a:xfrm>
        </p:grpSpPr>
        <p:sp>
          <p:nvSpPr>
            <p:cNvPr id="31" name="Rectangle 27"/>
            <p:cNvSpPr>
              <a:spLocks noChangeArrowheads="1"/>
            </p:cNvSpPr>
            <p:nvPr/>
          </p:nvSpPr>
          <p:spPr bwMode="auto">
            <a:xfrm>
              <a:off x="2652" y="2586"/>
              <a:ext cx="1840" cy="11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>
                <a:solidFill>
                  <a:srgbClr val="000000"/>
                </a:solidFill>
              </a:endParaRPr>
            </a:p>
          </p:txBody>
        </p:sp>
        <p:sp>
          <p:nvSpPr>
            <p:cNvPr id="32" name="Rectangle 28"/>
            <p:cNvSpPr>
              <a:spLocks noChangeArrowheads="1"/>
            </p:cNvSpPr>
            <p:nvPr/>
          </p:nvSpPr>
          <p:spPr bwMode="auto">
            <a:xfrm rot="10020000">
              <a:off x="756" y="2597"/>
              <a:ext cx="1840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99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>
                <a:solidFill>
                  <a:srgbClr val="000000"/>
                </a:solidFill>
              </a:endParaRPr>
            </a:p>
          </p:txBody>
        </p:sp>
      </p:grpSp>
      <p:sp>
        <p:nvSpPr>
          <p:cNvPr id="33" name="Rectangle 2"/>
          <p:cNvSpPr>
            <a:spLocks noChangeArrowheads="1"/>
          </p:cNvSpPr>
          <p:nvPr/>
        </p:nvSpPr>
        <p:spPr bwMode="auto">
          <a:xfrm>
            <a:off x="4192967" y="3147050"/>
            <a:ext cx="2222550" cy="1559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accent3">
                <a:lumMod val="20000"/>
                <a:lumOff val="80000"/>
              </a:schemeClr>
            </a:solidFill>
            <a:miter lim="800000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1350">
              <a:solidFill>
                <a:srgbClr val="000000"/>
              </a:solidFill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4240523" y="3157352"/>
            <a:ext cx="133350" cy="10358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</p:pic>
      <p:grpSp>
        <p:nvGrpSpPr>
          <p:cNvPr id="35" name="Group 26"/>
          <p:cNvGrpSpPr/>
          <p:nvPr/>
        </p:nvGrpSpPr>
        <p:grpSpPr>
          <a:xfrm>
            <a:off x="3894509" y="2831797"/>
            <a:ext cx="721519" cy="478631"/>
            <a:chOff x="1934" y="1526"/>
            <a:chExt cx="606" cy="402"/>
          </a:xfrm>
        </p:grpSpPr>
        <p:sp>
          <p:nvSpPr>
            <p:cNvPr id="36" name="Arc 8"/>
            <p:cNvSpPr/>
            <p:nvPr/>
          </p:nvSpPr>
          <p:spPr bwMode="auto">
            <a:xfrm rot="12887256" flipV="1">
              <a:off x="2024" y="1526"/>
              <a:ext cx="516" cy="402"/>
            </a:xfrm>
            <a:custGeom>
              <a:avLst/>
              <a:gdLst>
                <a:gd name="G0" fmla="+- 14598 0 0"/>
                <a:gd name="G1" fmla="+- 21600 0 0"/>
                <a:gd name="G2" fmla="+- 21600 0 0"/>
                <a:gd name="T0" fmla="*/ 0 w 36198"/>
                <a:gd name="T1" fmla="*/ 5680 h 27043"/>
                <a:gd name="T2" fmla="*/ 35501 w 36198"/>
                <a:gd name="T3" fmla="*/ 27043 h 27043"/>
                <a:gd name="T4" fmla="*/ 14598 w 36198"/>
                <a:gd name="T5" fmla="*/ 21600 h 27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198" h="27042" fill="none" extrusionOk="0">
                  <a:moveTo>
                    <a:pt x="-1" y="5679"/>
                  </a:moveTo>
                  <a:cubicBezTo>
                    <a:pt x="3983" y="2026"/>
                    <a:pt x="9192" y="0"/>
                    <a:pt x="14598" y="0"/>
                  </a:cubicBezTo>
                  <a:cubicBezTo>
                    <a:pt x="26527" y="0"/>
                    <a:pt x="36198" y="9670"/>
                    <a:pt x="36198" y="21600"/>
                  </a:cubicBezTo>
                  <a:cubicBezTo>
                    <a:pt x="36198" y="23436"/>
                    <a:pt x="35963" y="25265"/>
                    <a:pt x="35500" y="27042"/>
                  </a:cubicBezTo>
                </a:path>
                <a:path w="36198" h="27042" stroke="0" extrusionOk="0">
                  <a:moveTo>
                    <a:pt x="-1" y="5679"/>
                  </a:moveTo>
                  <a:cubicBezTo>
                    <a:pt x="3983" y="2026"/>
                    <a:pt x="9192" y="0"/>
                    <a:pt x="14598" y="0"/>
                  </a:cubicBezTo>
                  <a:cubicBezTo>
                    <a:pt x="26527" y="0"/>
                    <a:pt x="36198" y="9670"/>
                    <a:pt x="36198" y="21600"/>
                  </a:cubicBezTo>
                  <a:cubicBezTo>
                    <a:pt x="36198" y="23436"/>
                    <a:pt x="35963" y="25265"/>
                    <a:pt x="35500" y="27042"/>
                  </a:cubicBezTo>
                  <a:lnTo>
                    <a:pt x="14598" y="21600"/>
                  </a:lnTo>
                  <a:close/>
                </a:path>
              </a:pathLst>
            </a:custGeom>
            <a:noFill/>
            <a:ln w="25400">
              <a:solidFill>
                <a:srgbClr val="FE594F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>
                <a:solidFill>
                  <a:srgbClr val="000000"/>
                </a:solidFill>
              </a:endParaRPr>
            </a:p>
          </p:txBody>
        </p:sp>
        <p:sp>
          <p:nvSpPr>
            <p:cNvPr id="37" name="Line 9"/>
            <p:cNvSpPr>
              <a:spLocks noChangeShapeType="1"/>
            </p:cNvSpPr>
            <p:nvPr/>
          </p:nvSpPr>
          <p:spPr bwMode="auto">
            <a:xfrm flipH="1">
              <a:off x="1934" y="1730"/>
              <a:ext cx="37" cy="58"/>
            </a:xfrm>
            <a:prstGeom prst="line">
              <a:avLst/>
            </a:prstGeom>
            <a:noFill/>
            <a:ln w="9525">
              <a:solidFill>
                <a:srgbClr val="FE594F"/>
              </a:solidFill>
              <a:rou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>
                <a:solidFill>
                  <a:srgbClr val="000000"/>
                </a:solidFill>
              </a:endParaRPr>
            </a:p>
          </p:txBody>
        </p:sp>
      </p:grpSp>
      <p:grpSp>
        <p:nvGrpSpPr>
          <p:cNvPr id="38" name="Group 31"/>
          <p:cNvGrpSpPr/>
          <p:nvPr/>
        </p:nvGrpSpPr>
        <p:grpSpPr>
          <a:xfrm>
            <a:off x="3006302" y="3110403"/>
            <a:ext cx="2557463" cy="65485"/>
            <a:chOff x="1188" y="1760"/>
            <a:chExt cx="2148" cy="55"/>
          </a:xfrm>
        </p:grpSpPr>
        <p:sp>
          <p:nvSpPr>
            <p:cNvPr id="39" name="Line 28"/>
            <p:cNvSpPr>
              <a:spLocks noChangeShapeType="1"/>
            </p:cNvSpPr>
            <p:nvPr/>
          </p:nvSpPr>
          <p:spPr bwMode="auto">
            <a:xfrm>
              <a:off x="2260" y="1788"/>
              <a:ext cx="107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>
                <a:solidFill>
                  <a:srgbClr val="000000"/>
                </a:solidFill>
              </a:endParaRPr>
            </a:p>
          </p:txBody>
        </p:sp>
        <p:sp>
          <p:nvSpPr>
            <p:cNvPr id="40" name="Line 29"/>
            <p:cNvSpPr>
              <a:spLocks noChangeShapeType="1"/>
            </p:cNvSpPr>
            <p:nvPr/>
          </p:nvSpPr>
          <p:spPr bwMode="auto">
            <a:xfrm>
              <a:off x="1188" y="1788"/>
              <a:ext cx="107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>
                <a:solidFill>
                  <a:srgbClr val="000000"/>
                </a:solidFill>
              </a:endParaRPr>
            </a:p>
          </p:txBody>
        </p:sp>
        <p:sp>
          <p:nvSpPr>
            <p:cNvPr id="41" name="Oval 30"/>
            <p:cNvSpPr>
              <a:spLocks noChangeArrowheads="1"/>
            </p:cNvSpPr>
            <p:nvPr/>
          </p:nvSpPr>
          <p:spPr bwMode="auto">
            <a:xfrm>
              <a:off x="2235" y="1760"/>
              <a:ext cx="54" cy="55"/>
            </a:xfrm>
            <a:prstGeom prst="ellipse">
              <a:avLst/>
            </a:prstGeom>
            <a:solidFill>
              <a:srgbClr val="FE594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>
                <a:solidFill>
                  <a:srgbClr val="000000"/>
                </a:solidFill>
              </a:endParaRPr>
            </a:p>
          </p:txBody>
        </p:sp>
      </p:grpSp>
      <p:sp>
        <p:nvSpPr>
          <p:cNvPr id="42" name="Arc 34"/>
          <p:cNvSpPr/>
          <p:nvPr/>
        </p:nvSpPr>
        <p:spPr bwMode="auto">
          <a:xfrm rot="2700000" flipH="1">
            <a:off x="8411147" y="2976515"/>
            <a:ext cx="238125" cy="247650"/>
          </a:xfrm>
          <a:custGeom>
            <a:avLst/>
            <a:gdLst>
              <a:gd name="G0" fmla="+- 12042 0 0"/>
              <a:gd name="G1" fmla="+- 21600 0 0"/>
              <a:gd name="G2" fmla="+- 21600 0 0"/>
              <a:gd name="T0" fmla="*/ 0 w 33642"/>
              <a:gd name="T1" fmla="*/ 3668 h 33194"/>
              <a:gd name="T2" fmla="*/ 30267 w 33642"/>
              <a:gd name="T3" fmla="*/ 33194 h 33194"/>
              <a:gd name="T4" fmla="*/ 12042 w 33642"/>
              <a:gd name="T5" fmla="*/ 21600 h 33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3642" h="33194" fill="none" extrusionOk="0">
                <a:moveTo>
                  <a:pt x="0" y="3668"/>
                </a:moveTo>
                <a:cubicBezTo>
                  <a:pt x="3560" y="1276"/>
                  <a:pt x="7752" y="0"/>
                  <a:pt x="12042" y="0"/>
                </a:cubicBezTo>
                <a:cubicBezTo>
                  <a:pt x="23971" y="0"/>
                  <a:pt x="33642" y="9670"/>
                  <a:pt x="33642" y="21600"/>
                </a:cubicBezTo>
                <a:cubicBezTo>
                  <a:pt x="33642" y="25706"/>
                  <a:pt x="32471" y="29728"/>
                  <a:pt x="30266" y="33193"/>
                </a:cubicBezTo>
              </a:path>
              <a:path w="33642" h="33194" stroke="0" extrusionOk="0">
                <a:moveTo>
                  <a:pt x="0" y="3668"/>
                </a:moveTo>
                <a:cubicBezTo>
                  <a:pt x="3560" y="1276"/>
                  <a:pt x="7752" y="0"/>
                  <a:pt x="12042" y="0"/>
                </a:cubicBezTo>
                <a:cubicBezTo>
                  <a:pt x="23971" y="0"/>
                  <a:pt x="33642" y="9670"/>
                  <a:pt x="33642" y="21600"/>
                </a:cubicBezTo>
                <a:cubicBezTo>
                  <a:pt x="33642" y="25706"/>
                  <a:pt x="32471" y="29728"/>
                  <a:pt x="30266" y="33193"/>
                </a:cubicBezTo>
                <a:lnTo>
                  <a:pt x="12042" y="21600"/>
                </a:lnTo>
                <a:close/>
              </a:path>
            </a:pathLst>
          </a:custGeom>
          <a:noFill/>
          <a:ln w="25400">
            <a:solidFill>
              <a:srgbClr val="FE594F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1350">
              <a:solidFill>
                <a:srgbClr val="000000"/>
              </a:solidFill>
            </a:endParaRPr>
          </a:p>
        </p:txBody>
      </p:sp>
      <p:cxnSp>
        <p:nvCxnSpPr>
          <p:cNvPr id="49" name="直接箭头连接符 48"/>
          <p:cNvCxnSpPr/>
          <p:nvPr/>
        </p:nvCxnSpPr>
        <p:spPr>
          <a:xfrm flipH="1">
            <a:off x="8591209" y="3271671"/>
            <a:ext cx="0" cy="503957"/>
          </a:xfrm>
          <a:prstGeom prst="straightConnector1">
            <a:avLst/>
          </a:prstGeom>
          <a:ln w="38100">
            <a:solidFill>
              <a:srgbClr val="6A07D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文本框 49"/>
          <p:cNvSpPr txBox="1"/>
          <p:nvPr/>
        </p:nvSpPr>
        <p:spPr>
          <a:xfrm>
            <a:off x="7517950" y="3932866"/>
            <a:ext cx="224933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等于</a:t>
            </a:r>
            <a:r>
              <a:rPr lang="en-US" altLang="zh-CN" sz="2600" dirty="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180°</a:t>
            </a:r>
            <a:r>
              <a:rPr lang="zh-CN" altLang="en-US" sz="2400" dirty="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的角</a:t>
            </a:r>
            <a:endParaRPr lang="zh-CN" altLang="en-US" sz="2400" dirty="0"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7777352" y="4530329"/>
            <a:ext cx="196720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平角</a:t>
            </a:r>
            <a:r>
              <a:rPr lang="zh-CN" altLang="en-US" sz="260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60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180°</a:t>
            </a:r>
            <a:endParaRPr lang="zh-CN" altLang="en-US" sz="2600">
              <a:latin typeface="Times New Roman" panose="02020603050405020304" pitchFamily="18" charset="0"/>
              <a:ea typeface="方正兰亭黑简体" panose="020005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8615119" y="2233732"/>
            <a:ext cx="1611428" cy="748306"/>
            <a:chOff x="7721943" y="1751707"/>
            <a:chExt cx="1611428" cy="748306"/>
          </a:xfrm>
        </p:grpSpPr>
        <p:sp>
          <p:nvSpPr>
            <p:cNvPr id="13" name="直角三角形 12"/>
            <p:cNvSpPr/>
            <p:nvPr/>
          </p:nvSpPr>
          <p:spPr>
            <a:xfrm rot="17030568" flipH="1" flipV="1">
              <a:off x="7699463" y="2113008"/>
              <a:ext cx="427366" cy="346644"/>
            </a:xfrm>
            <a:prstGeom prst="rtTriangle">
              <a:avLst/>
            </a:prstGeom>
            <a:solidFill>
              <a:srgbClr val="6A07D0"/>
            </a:solidFill>
            <a:ln w="12700" cap="flat">
              <a:noFill/>
              <a:prstDash val="solid"/>
              <a:miter lim="8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endParaRPr>
            </a:p>
          </p:txBody>
        </p:sp>
        <p:sp>
          <p:nvSpPr>
            <p:cNvPr id="14" name="圆角矩形 26"/>
            <p:cNvSpPr/>
            <p:nvPr/>
          </p:nvSpPr>
          <p:spPr>
            <a:xfrm>
              <a:off x="7721943" y="1751707"/>
              <a:ext cx="1611428" cy="594983"/>
            </a:xfrm>
            <a:prstGeom prst="roundRect">
              <a:avLst>
                <a:gd name="adj" fmla="val 27958"/>
              </a:avLst>
            </a:prstGeom>
            <a:solidFill>
              <a:schemeClr val="bg1"/>
            </a:solidFill>
            <a:ln w="38100">
              <a:solidFill>
                <a:srgbClr val="6A07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8673176" y="2296013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这是平角。</a:t>
            </a:r>
            <a:endParaRPr lang="zh-CN" altLang="en-US" sz="2400" dirty="0"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859780" y="5108733"/>
            <a:ext cx="6472440" cy="996789"/>
            <a:chOff x="5250838" y="1316218"/>
            <a:chExt cx="6472440" cy="996789"/>
          </a:xfrm>
        </p:grpSpPr>
        <p:sp>
          <p:nvSpPr>
            <p:cNvPr id="17" name="圆角矩形 22"/>
            <p:cNvSpPr/>
            <p:nvPr/>
          </p:nvSpPr>
          <p:spPr>
            <a:xfrm>
              <a:off x="5442125" y="1334049"/>
              <a:ext cx="6281153" cy="958492"/>
            </a:xfrm>
            <a:prstGeom prst="roundRect">
              <a:avLst>
                <a:gd name="adj" fmla="val 35423"/>
              </a:avLst>
            </a:prstGeom>
            <a:solidFill>
              <a:schemeClr val="bg1"/>
            </a:solidFill>
            <a:ln w="38100">
              <a:solidFill>
                <a:srgbClr val="6A07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5250838" y="1316218"/>
              <a:ext cx="902357" cy="996789"/>
            </a:xfrm>
            <a:prstGeom prst="rect">
              <a:avLst/>
            </a:prstGeom>
          </p:spPr>
        </p:pic>
      </p:grpSp>
      <p:sp>
        <p:nvSpPr>
          <p:cNvPr id="19" name="文本框 18"/>
          <p:cNvSpPr txBox="1"/>
          <p:nvPr/>
        </p:nvSpPr>
        <p:spPr>
          <a:xfrm>
            <a:off x="3848441" y="5159149"/>
            <a:ext cx="5246920" cy="88883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600">
                <a:latin typeface="黑体" panose="02010609060101010101" charset="-122"/>
                <a:ea typeface="黑体" panose="02010609060101010101" charset="-122"/>
              </a:defRPr>
            </a:lvl1pPr>
          </a:lstStyle>
          <a:p>
            <a:pPr>
              <a:lnSpc>
                <a:spcPct val="110000"/>
              </a:lnSpc>
            </a:pPr>
            <a:r>
              <a:rPr lang="zh-CN" altLang="en-US" sz="2400" b="1" dirty="0">
                <a:solidFill>
                  <a:srgbClr val="6A07D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角的一边在另一边的反向延长线上时，这样的角叫</a:t>
            </a:r>
            <a:r>
              <a:rPr lang="zh-CN" altLang="en-US" sz="2400" b="1" dirty="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平角</a:t>
            </a:r>
            <a:r>
              <a:rPr lang="zh-CN" altLang="en-US" sz="2400" b="1" dirty="0">
                <a:solidFill>
                  <a:srgbClr val="6A07D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。　</a:t>
            </a:r>
            <a:endParaRPr lang="zh-CN" altLang="en-US" sz="2400" b="1" dirty="0">
              <a:solidFill>
                <a:srgbClr val="6A07D0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10800000">
                                      <p:cBhvr>
                                        <p:cTn id="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 mute="1"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3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43 -3.33333E-06 L 0.34909 0.00023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2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2" grpId="0" animBg="1"/>
      <p:bldP spid="50" grpId="0"/>
      <p:bldP spid="51" grpId="0"/>
      <p:bldP spid="45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2859780" y="5108733"/>
            <a:ext cx="6472440" cy="996789"/>
            <a:chOff x="5250838" y="1316218"/>
            <a:chExt cx="6472440" cy="996789"/>
          </a:xfrm>
        </p:grpSpPr>
        <p:sp>
          <p:nvSpPr>
            <p:cNvPr id="42" name="圆角矩形 22"/>
            <p:cNvSpPr/>
            <p:nvPr/>
          </p:nvSpPr>
          <p:spPr>
            <a:xfrm>
              <a:off x="5442125" y="1334049"/>
              <a:ext cx="6281153" cy="958492"/>
            </a:xfrm>
            <a:prstGeom prst="roundRect">
              <a:avLst>
                <a:gd name="adj" fmla="val 35423"/>
              </a:avLst>
            </a:prstGeom>
            <a:solidFill>
              <a:schemeClr val="bg1"/>
            </a:solidFill>
            <a:ln w="38100">
              <a:solidFill>
                <a:srgbClr val="6A07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250838" y="1316218"/>
              <a:ext cx="902357" cy="996789"/>
            </a:xfrm>
            <a:prstGeom prst="rect">
              <a:avLst/>
            </a:prstGeom>
          </p:spPr>
        </p:pic>
      </p:grpSp>
      <p:sp>
        <p:nvSpPr>
          <p:cNvPr id="5" name="圆角矩形 22"/>
          <p:cNvSpPr/>
          <p:nvPr/>
        </p:nvSpPr>
        <p:spPr>
          <a:xfrm>
            <a:off x="6630121" y="3886779"/>
            <a:ext cx="2426332" cy="594982"/>
          </a:xfrm>
          <a:prstGeom prst="roundRect">
            <a:avLst>
              <a:gd name="adj" fmla="val 35423"/>
            </a:avLst>
          </a:prstGeom>
          <a:solidFill>
            <a:schemeClr val="bg1"/>
          </a:solidFill>
          <a:ln w="38100">
            <a:solidFill>
              <a:srgbClr val="6A07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2386" name="直接连接符 2385"/>
          <p:cNvCxnSpPr/>
          <p:nvPr/>
        </p:nvCxnSpPr>
        <p:spPr>
          <a:xfrm>
            <a:off x="911335" y="0"/>
            <a:ext cx="10757924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37"/>
          <p:cNvGrpSpPr/>
          <p:nvPr/>
        </p:nvGrpSpPr>
        <p:grpSpPr>
          <a:xfrm>
            <a:off x="1258515" y="3015482"/>
            <a:ext cx="4263344" cy="178709"/>
            <a:chOff x="756" y="2586"/>
            <a:chExt cx="3736" cy="123"/>
          </a:xfrm>
        </p:grpSpPr>
        <p:sp>
          <p:nvSpPr>
            <p:cNvPr id="10" name="Rectangle 27"/>
            <p:cNvSpPr>
              <a:spLocks noChangeArrowheads="1"/>
            </p:cNvSpPr>
            <p:nvPr/>
          </p:nvSpPr>
          <p:spPr bwMode="auto">
            <a:xfrm>
              <a:off x="2652" y="2586"/>
              <a:ext cx="1840" cy="11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>
                <a:solidFill>
                  <a:srgbClr val="000000"/>
                </a:solidFill>
              </a:endParaRPr>
            </a:p>
          </p:txBody>
        </p:sp>
        <p:sp>
          <p:nvSpPr>
            <p:cNvPr id="11" name="Rectangle 28"/>
            <p:cNvSpPr>
              <a:spLocks noChangeArrowheads="1"/>
            </p:cNvSpPr>
            <p:nvPr/>
          </p:nvSpPr>
          <p:spPr bwMode="auto">
            <a:xfrm rot="10020000">
              <a:off x="756" y="2597"/>
              <a:ext cx="1840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99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>
                <a:solidFill>
                  <a:srgbClr val="000000"/>
                </a:solidFill>
              </a:endParaRPr>
            </a:p>
          </p:txBody>
        </p:sp>
      </p:grp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388541" y="3015482"/>
            <a:ext cx="2222550" cy="1559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accent3">
                <a:lumMod val="20000"/>
                <a:lumOff val="80000"/>
              </a:schemeClr>
            </a:solidFill>
            <a:miter lim="800000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1350">
              <a:solidFill>
                <a:srgbClr val="000000"/>
              </a:solidFill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3403592" y="3048505"/>
            <a:ext cx="133350" cy="10358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</p:pic>
      <p:sp>
        <p:nvSpPr>
          <p:cNvPr id="14" name="Arc 14"/>
          <p:cNvSpPr/>
          <p:nvPr/>
        </p:nvSpPr>
        <p:spPr bwMode="auto">
          <a:xfrm rot="12887256" flipV="1">
            <a:off x="3036879" y="2692887"/>
            <a:ext cx="733425" cy="764381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4329 w 43200"/>
              <a:gd name="T1" fmla="*/ 8629 h 43200"/>
              <a:gd name="T2" fmla="*/ 3488 w 43200"/>
              <a:gd name="T3" fmla="*/ 9831 h 43200"/>
              <a:gd name="T4" fmla="*/ 21600 w 432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3200" fill="none" extrusionOk="0">
                <a:moveTo>
                  <a:pt x="4328" y="8628"/>
                </a:moveTo>
                <a:cubicBezTo>
                  <a:pt x="8408" y="3196"/>
                  <a:pt x="14806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17422"/>
                  <a:pt x="1211" y="13334"/>
                  <a:pt x="3487" y="9830"/>
                </a:cubicBezTo>
              </a:path>
              <a:path w="43200" h="43200" stroke="0" extrusionOk="0">
                <a:moveTo>
                  <a:pt x="4328" y="8628"/>
                </a:moveTo>
                <a:cubicBezTo>
                  <a:pt x="8408" y="3196"/>
                  <a:pt x="14806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17422"/>
                  <a:pt x="1211" y="13334"/>
                  <a:pt x="3487" y="9830"/>
                </a:cubicBezTo>
                <a:lnTo>
                  <a:pt x="21600" y="21600"/>
                </a:lnTo>
                <a:close/>
              </a:path>
            </a:pathLst>
          </a:custGeom>
          <a:noFill/>
          <a:ln w="25400">
            <a:solidFill>
              <a:srgbClr val="FE594F"/>
            </a:solidFill>
            <a:rou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1350">
              <a:solidFill>
                <a:srgbClr val="000000"/>
              </a:solidFill>
            </a:endParaRPr>
          </a:p>
        </p:txBody>
      </p:sp>
      <p:sp>
        <p:nvSpPr>
          <p:cNvPr id="15" name="Arc 8"/>
          <p:cNvSpPr/>
          <p:nvPr/>
        </p:nvSpPr>
        <p:spPr bwMode="auto">
          <a:xfrm rot="2700000" flipH="1">
            <a:off x="7143732" y="2999920"/>
            <a:ext cx="229790" cy="245269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7999 w 43200"/>
              <a:gd name="T1" fmla="*/ 4820 h 43200"/>
              <a:gd name="T2" fmla="*/ 4578 w 43200"/>
              <a:gd name="T3" fmla="*/ 8303 h 43200"/>
              <a:gd name="T4" fmla="*/ 21600 w 432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3200" fill="none" extrusionOk="0">
                <a:moveTo>
                  <a:pt x="7998" y="4819"/>
                </a:moveTo>
                <a:cubicBezTo>
                  <a:pt x="11846" y="1701"/>
                  <a:pt x="16647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16781"/>
                  <a:pt x="1611" y="12100"/>
                  <a:pt x="4577" y="8302"/>
                </a:cubicBezTo>
              </a:path>
              <a:path w="43200" h="43200" stroke="0" extrusionOk="0">
                <a:moveTo>
                  <a:pt x="7998" y="4819"/>
                </a:moveTo>
                <a:cubicBezTo>
                  <a:pt x="11846" y="1701"/>
                  <a:pt x="16647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16781"/>
                  <a:pt x="1611" y="12100"/>
                  <a:pt x="4577" y="8302"/>
                </a:cubicBezTo>
                <a:lnTo>
                  <a:pt x="21600" y="21600"/>
                </a:lnTo>
                <a:close/>
              </a:path>
            </a:pathLst>
          </a:custGeom>
          <a:noFill/>
          <a:ln w="25400">
            <a:solidFill>
              <a:srgbClr val="FE594F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1350">
              <a:solidFill>
                <a:srgbClr val="000000"/>
              </a:solidFill>
            </a:endParaRPr>
          </a:p>
        </p:txBody>
      </p:sp>
      <p:sp>
        <p:nvSpPr>
          <p:cNvPr id="16" name="Line 20"/>
          <p:cNvSpPr>
            <a:spLocks noChangeShapeType="1"/>
          </p:cNvSpPr>
          <p:nvPr/>
        </p:nvSpPr>
        <p:spPr bwMode="auto">
          <a:xfrm>
            <a:off x="3403592" y="3093476"/>
            <a:ext cx="12811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1350">
              <a:solidFill>
                <a:srgbClr val="000000"/>
              </a:solidFill>
            </a:endParaRPr>
          </a:p>
        </p:txBody>
      </p:sp>
      <p:cxnSp>
        <p:nvCxnSpPr>
          <p:cNvPr id="53" name="直接箭头连接符 52"/>
          <p:cNvCxnSpPr/>
          <p:nvPr/>
        </p:nvCxnSpPr>
        <p:spPr>
          <a:xfrm flipH="1">
            <a:off x="7823832" y="3280786"/>
            <a:ext cx="0" cy="503957"/>
          </a:xfrm>
          <a:prstGeom prst="straightConnector1">
            <a:avLst/>
          </a:prstGeom>
          <a:ln w="38100">
            <a:solidFill>
              <a:srgbClr val="6A07D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文本框 53"/>
          <p:cNvSpPr txBox="1"/>
          <p:nvPr/>
        </p:nvSpPr>
        <p:spPr>
          <a:xfrm>
            <a:off x="6731866" y="3940941"/>
            <a:ext cx="224933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等于</a:t>
            </a:r>
            <a:r>
              <a:rPr lang="en-US" altLang="zh-CN" sz="260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360°</a:t>
            </a:r>
            <a:r>
              <a:rPr lang="zh-CN" altLang="en-US" sz="240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的角</a:t>
            </a:r>
            <a:endParaRPr lang="zh-CN" altLang="en-US" sz="2400"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7058618" y="4545889"/>
            <a:ext cx="196720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周角</a:t>
            </a:r>
            <a:r>
              <a:rPr lang="zh-CN" altLang="en-US" sz="260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60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360°</a:t>
            </a:r>
            <a:endParaRPr lang="zh-CN" altLang="en-US" sz="2600">
              <a:latin typeface="Times New Roman" panose="02020603050405020304" pitchFamily="18" charset="0"/>
              <a:ea typeface="方正兰亭黑简体" panose="020005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714625" y="1268081"/>
            <a:ext cx="6762750" cy="662516"/>
            <a:chOff x="2714625" y="1268081"/>
            <a:chExt cx="6762750" cy="662516"/>
          </a:xfrm>
        </p:grpSpPr>
        <p:sp>
          <p:nvSpPr>
            <p:cNvPr id="3" name="圆角矩形 2"/>
            <p:cNvSpPr/>
            <p:nvPr/>
          </p:nvSpPr>
          <p:spPr>
            <a:xfrm>
              <a:off x="2714625" y="1268081"/>
              <a:ext cx="6762750" cy="662516"/>
            </a:xfrm>
            <a:prstGeom prst="roundRect">
              <a:avLst>
                <a:gd name="adj" fmla="val 50000"/>
              </a:avLst>
            </a:prstGeom>
            <a:solidFill>
              <a:srgbClr val="6A07D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 </a:t>
              </a:r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790827" y="1349862"/>
              <a:ext cx="6629398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600">
                  <a:solidFill>
                    <a:schemeClr val="bg1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观察旋转过程中所形成的角，认一认。</a:t>
              </a:r>
              <a:endParaRPr lang="zh-CN" altLang="en-US" sz="2600">
                <a:solidFill>
                  <a:schemeClr val="bg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3830233" y="5162487"/>
            <a:ext cx="5260802" cy="88883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600">
                <a:latin typeface="黑体" panose="02010609060101010101" charset="-122"/>
                <a:ea typeface="黑体" panose="02010609060101010101" charset="-122"/>
              </a:defRPr>
            </a:lvl1pPr>
          </a:lstStyle>
          <a:p>
            <a:pPr>
              <a:lnSpc>
                <a:spcPct val="110000"/>
              </a:lnSpc>
            </a:pPr>
            <a:r>
              <a:rPr lang="zh-CN" altLang="en-US" sz="2400" b="1" dirty="0">
                <a:solidFill>
                  <a:srgbClr val="6A07D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角的一条边绕着顶点旋转一周，与另一条边重合时，形成的角就是</a:t>
            </a:r>
            <a:r>
              <a:rPr lang="zh-CN" altLang="en-US" sz="2400" b="1" dirty="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周角</a:t>
            </a:r>
            <a:r>
              <a:rPr lang="zh-CN" altLang="en-US" sz="2400" b="1" dirty="0">
                <a:solidFill>
                  <a:srgbClr val="6A07D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。</a:t>
            </a:r>
            <a:endParaRPr lang="zh-CN" altLang="en-US" sz="2400" b="1" dirty="0">
              <a:solidFill>
                <a:srgbClr val="6A07D0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7411511" y="2166367"/>
            <a:ext cx="1611428" cy="748306"/>
            <a:chOff x="7721943" y="1751707"/>
            <a:chExt cx="1611428" cy="748306"/>
          </a:xfrm>
        </p:grpSpPr>
        <p:sp>
          <p:nvSpPr>
            <p:cNvPr id="32" name="直角三角形 31"/>
            <p:cNvSpPr/>
            <p:nvPr/>
          </p:nvSpPr>
          <p:spPr>
            <a:xfrm rot="17030568" flipH="1" flipV="1">
              <a:off x="7699463" y="2113008"/>
              <a:ext cx="427366" cy="346644"/>
            </a:xfrm>
            <a:prstGeom prst="rtTriangle">
              <a:avLst/>
            </a:prstGeom>
            <a:solidFill>
              <a:srgbClr val="6A07D0"/>
            </a:solidFill>
            <a:ln w="12700" cap="flat">
              <a:noFill/>
              <a:prstDash val="solid"/>
              <a:miter lim="8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endParaRPr>
            </a:p>
          </p:txBody>
        </p:sp>
        <p:sp>
          <p:nvSpPr>
            <p:cNvPr id="33" name="圆角矩形 26"/>
            <p:cNvSpPr/>
            <p:nvPr/>
          </p:nvSpPr>
          <p:spPr>
            <a:xfrm>
              <a:off x="7721943" y="1751707"/>
              <a:ext cx="1611428" cy="594983"/>
            </a:xfrm>
            <a:prstGeom prst="roundRect">
              <a:avLst>
                <a:gd name="adj" fmla="val 27958"/>
              </a:avLst>
            </a:prstGeom>
            <a:solidFill>
              <a:schemeClr val="bg1"/>
            </a:solidFill>
            <a:ln w="38100">
              <a:solidFill>
                <a:srgbClr val="6A07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7469568" y="2228648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这是周角。</a:t>
            </a:r>
            <a:endParaRPr lang="zh-CN" altLang="en-US" sz="2400"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 mute="1"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5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07 2.59259E-06 L 0.3125 0.00509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25" y="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 animBg="1"/>
      <p:bldP spid="15" grpId="0" animBg="1"/>
      <p:bldP spid="16" grpId="0" animBg="1"/>
      <p:bldP spid="16" grpId="1" animBg="1"/>
      <p:bldP spid="16" grpId="2" animBg="1"/>
      <p:bldP spid="54" grpId="0"/>
      <p:bldP spid="55" grpId="0"/>
      <p:bldP spid="18" grpId="0"/>
      <p:bldP spid="34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6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7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4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8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1202</Words>
  <Application>WPS 演示</Application>
  <PresentationFormat>自定义</PresentationFormat>
  <Paragraphs>263</Paragraphs>
  <Slides>17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8</vt:i4>
      </vt:variant>
      <vt:variant>
        <vt:lpstr>幻灯片标题</vt:lpstr>
      </vt:variant>
      <vt:variant>
        <vt:i4>17</vt:i4>
      </vt:variant>
    </vt:vector>
  </HeadingPairs>
  <TitlesOfParts>
    <vt:vector size="45" baseType="lpstr">
      <vt:lpstr>Arial</vt:lpstr>
      <vt:lpstr>宋体</vt:lpstr>
      <vt:lpstr>Wingdings</vt:lpstr>
      <vt:lpstr>方正兰亭大黑简体</vt:lpstr>
      <vt:lpstr>黑体</vt:lpstr>
      <vt:lpstr>FZLanTingHeiS-EB-GB</vt:lpstr>
      <vt:lpstr>华文中宋</vt:lpstr>
      <vt:lpstr>FZLanTingHeiS-R-GB</vt:lpstr>
      <vt:lpstr>微软雅黑</vt:lpstr>
      <vt:lpstr>方正兰亭黑简体</vt:lpstr>
      <vt:lpstr>Times New Roman</vt:lpstr>
      <vt:lpstr>Comic Sans MS</vt:lpstr>
      <vt:lpstr>Calibri</vt:lpstr>
      <vt:lpstr>楷体</vt:lpstr>
      <vt:lpstr>等线</vt:lpstr>
      <vt:lpstr>楷体_GB2312</vt:lpstr>
      <vt:lpstr>Times New Roman</vt:lpstr>
      <vt:lpstr>Arial</vt:lpstr>
      <vt:lpstr>Arial Unicode MS</vt:lpstr>
      <vt:lpstr>新宋体</vt:lpstr>
      <vt:lpstr>第一PPT模板网-WWW.1PPT.COM</vt:lpstr>
      <vt:lpstr>第一PPT模板网-WWW.1PPT.COM </vt:lpstr>
      <vt:lpstr>6_自定义设计方案</vt:lpstr>
      <vt:lpstr>7_自定义设计方案</vt:lpstr>
      <vt:lpstr>3_自定义设计方案</vt:lpstr>
      <vt:lpstr>2_自定义设计方案</vt:lpstr>
      <vt:lpstr>4_自定义设计方案</vt:lpstr>
      <vt:lpstr>8_自定义设计方案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2022-09-18T12:04:00Z</cp:lastPrinted>
  <dcterms:created xsi:type="dcterms:W3CDTF">2022-09-18T12:04:00Z</dcterms:created>
  <dcterms:modified xsi:type="dcterms:W3CDTF">2023-10-31T06:56:49Z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C89654BF78AF4375824EF474B92694EE_12</vt:lpwstr>
  </property>
  <property fmtid="{D5CDD505-2E9C-101B-9397-08002B2CF9AE}" pid="3" name="KSOProductBuildVer">
    <vt:lpwstr>2052-12.1.0.15712</vt:lpwstr>
  </property>
</Properties>
</file>