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71" r:id="rId3"/>
    <p:sldId id="429" r:id="rId4"/>
    <p:sldId id="459" r:id="rId5"/>
    <p:sldId id="460" r:id="rId6"/>
    <p:sldId id="461" r:id="rId7"/>
    <p:sldId id="465" r:id="rId8"/>
    <p:sldId id="467" r:id="rId9"/>
    <p:sldId id="468" r:id="rId10"/>
    <p:sldId id="463" r:id="rId11"/>
    <p:sldId id="458" r:id="rId12"/>
    <p:sldId id="469" r:id="rId13"/>
    <p:sldId id="464" r:id="rId14"/>
    <p:sldId id="470" r:id="rId15"/>
    <p:sldId id="466" r:id="rId16"/>
    <p:sldId id="395" r:id="rId17"/>
  </p:sldIdLst>
  <p:sldSz cx="12192000" cy="6858000"/>
  <p:notesSz cx="6858000" cy="9144000"/>
  <p:custDataLst>
    <p:tags r:id="rId2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10" d="100"/>
          <a:sy n="110" d="100"/>
        </p:scale>
        <p:origin x="-576" y="-210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第二单元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>
                <a:solidFill>
                  <a:srgbClr val="558335"/>
                </a:solidFill>
                <a:latin typeface="微软雅黑" panose="020B0503020204020204" pitchFamily="34" charset="-122"/>
              </a:rPr>
              <a:t>6</a:t>
            </a:r>
            <a:r>
              <a:rPr lang="zh-CN" altLang="en-US" sz="1800" b="1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8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08253" y="2367825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86319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角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的度量</a:t>
                </a:r>
                <a:r>
                  <a:rPr lang="en-US" altLang="zh-CN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(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二</a:t>
                </a:r>
                <a:r>
                  <a:rPr lang="en-US" altLang="zh-CN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)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85192" y="1268760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第二单元　 线与角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19SX4BSD8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238348" y="2143116"/>
            <a:ext cx="7336008" cy="1124928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一、量出下面各角的度数。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238348" y="3857628"/>
            <a:ext cx="8429684" cy="642942"/>
          </a:xfrm>
        </p:spPr>
        <p:txBody>
          <a:bodyPr/>
          <a:lstStyle/>
          <a:p>
            <a:r>
              <a:rPr lang="en-US"/>
              <a:t>∠1=30°</a:t>
            </a:r>
            <a:r>
              <a:rPr lang="zh-CN" altLang="en-US"/>
              <a:t>　　　　　</a:t>
            </a:r>
            <a:r>
              <a:rPr lang="en-US"/>
              <a:t>∠2=90°</a:t>
            </a:r>
            <a:r>
              <a:rPr lang="zh-CN" altLang="en-US"/>
              <a:t>　　　　　</a:t>
            </a:r>
            <a:r>
              <a:rPr lang="en-US"/>
              <a:t>∠3=135°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二、选择合适的工具，画出下列各角，并说出它们各属于哪一种角。</a:t>
            </a:r>
            <a:endParaRPr lang="zh-CN" altLang="en-US"/>
          </a:p>
          <a:p>
            <a:r>
              <a:rPr lang="zh-CN" altLang="en-US"/>
              <a:t>　　</a:t>
            </a:r>
            <a:r>
              <a:rPr lang="en-US"/>
              <a:t>∠1=60°</a:t>
            </a:r>
            <a:r>
              <a:rPr lang="zh-CN" altLang="en-US"/>
              <a:t>　　　　　　</a:t>
            </a:r>
            <a:r>
              <a:rPr lang="en-US"/>
              <a:t>∠2=90°</a:t>
            </a:r>
            <a:r>
              <a:rPr lang="zh-CN" altLang="en-US"/>
              <a:t>　　　　　　　</a:t>
            </a:r>
            <a:r>
              <a:rPr lang="en-US"/>
              <a:t>∠3=125°</a:t>
            </a:r>
            <a:endParaRPr lang="zh-CN" altLang="en-US"/>
          </a:p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2452662" y="5214950"/>
            <a:ext cx="8215370" cy="642942"/>
          </a:xfrm>
        </p:spPr>
        <p:txBody>
          <a:bodyPr/>
          <a:lstStyle/>
          <a:p>
            <a:r>
              <a:rPr lang="en-US"/>
              <a:t>∠1</a:t>
            </a:r>
            <a:r>
              <a:rPr lang="zh-CN" altLang="en-US"/>
              <a:t>是锐角，</a:t>
            </a:r>
            <a:r>
              <a:rPr lang="en-US"/>
              <a:t>∠2</a:t>
            </a:r>
            <a:r>
              <a:rPr lang="zh-CN" altLang="en-US"/>
              <a:t>是直角，</a:t>
            </a:r>
            <a:r>
              <a:rPr lang="en-US"/>
              <a:t>∠3</a:t>
            </a:r>
            <a:r>
              <a:rPr lang="zh-CN" altLang="en-US"/>
              <a:t>是钝角。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4" name="19SX4BSD92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166910" y="3571876"/>
            <a:ext cx="8746704" cy="1477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三、选择题。</a:t>
            </a:r>
            <a:endParaRPr lang="zh-CN" altLang="en-US"/>
          </a:p>
          <a:p>
            <a:r>
              <a:rPr lang="en-US"/>
              <a:t>1.</a:t>
            </a:r>
            <a:r>
              <a:rPr lang="zh-CN" altLang="en-US"/>
              <a:t>一个锐角和一个直角可以组成一个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。 </a:t>
            </a:r>
            <a:endParaRPr lang="zh-CN" altLang="en-US"/>
          </a:p>
          <a:p>
            <a:r>
              <a:rPr lang="en-US"/>
              <a:t>A.</a:t>
            </a:r>
            <a:r>
              <a:rPr lang="zh-CN" altLang="en-US"/>
              <a:t>锐角　　　　</a:t>
            </a:r>
            <a:r>
              <a:rPr lang="en-US" altLang="zh-CN"/>
              <a:t>	</a:t>
            </a:r>
            <a:r>
              <a:rPr lang="en-US"/>
              <a:t>B.</a:t>
            </a:r>
            <a:r>
              <a:rPr lang="zh-CN" altLang="en-US"/>
              <a:t>钝角　　　　</a:t>
            </a:r>
            <a:r>
              <a:rPr lang="en-US" altLang="zh-CN"/>
              <a:t>	</a:t>
            </a:r>
            <a:r>
              <a:rPr lang="en-US"/>
              <a:t>C.</a:t>
            </a:r>
            <a:r>
              <a:rPr lang="zh-CN" altLang="en-US"/>
              <a:t>平角</a:t>
            </a:r>
            <a:endParaRPr lang="zh-CN" altLang="en-US"/>
          </a:p>
          <a:p>
            <a:r>
              <a:rPr lang="en-US"/>
              <a:t>2.</a:t>
            </a:r>
            <a:r>
              <a:rPr lang="zh-CN" altLang="en-US"/>
              <a:t>过两点可以画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条线段，过一点可以画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条射线。</a:t>
            </a:r>
            <a:endParaRPr lang="zh-CN" altLang="en-US"/>
          </a:p>
          <a:p>
            <a:r>
              <a:rPr lang="en-US"/>
              <a:t>A.1			 B.2			C.</a:t>
            </a:r>
            <a:r>
              <a:rPr lang="zh-CN" altLang="en-US"/>
              <a:t>无数</a:t>
            </a:r>
            <a:endParaRPr lang="en-US" altLang="zh-CN"/>
          </a:p>
          <a:p>
            <a:r>
              <a:rPr lang="en-US"/>
              <a:t>3.</a:t>
            </a:r>
            <a:r>
              <a:rPr lang="zh-CN" altLang="en-US"/>
              <a:t>角的两条边是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A.</a:t>
            </a:r>
            <a:r>
              <a:rPr lang="zh-CN" altLang="en-US"/>
              <a:t>直线</a:t>
            </a:r>
            <a:r>
              <a:rPr lang="en-US"/>
              <a:t>	 		B.</a:t>
            </a:r>
            <a:r>
              <a:rPr lang="zh-CN" altLang="en-US"/>
              <a:t>线段</a:t>
            </a:r>
            <a:r>
              <a:rPr lang="en-US"/>
              <a:t>	 	C.</a:t>
            </a:r>
            <a:r>
              <a:rPr lang="zh-CN" altLang="en-US"/>
              <a:t>射线</a:t>
            </a:r>
            <a:endParaRPr lang="zh-CN" altLang="en-US"/>
          </a:p>
          <a:p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7453322" y="2071678"/>
            <a:ext cx="500066" cy="642942"/>
          </a:xfrm>
        </p:spPr>
        <p:txBody>
          <a:bodyPr/>
          <a:lstStyle/>
          <a:p>
            <a:r>
              <a:rPr lang="en-US"/>
              <a:t>B</a:t>
            </a:r>
            <a:endParaRPr lang="zh-CN" altLang="en-US"/>
          </a:p>
        </p:txBody>
      </p:sp>
      <p:sp>
        <p:nvSpPr>
          <p:cNvPr id="7" name="文本占位符 4"/>
          <p:cNvSpPr txBox="1"/>
          <p:nvPr/>
        </p:nvSpPr>
        <p:spPr>
          <a:xfrm>
            <a:off x="4238612" y="3286124"/>
            <a:ext cx="50006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A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8810644" y="3286124"/>
            <a:ext cx="50006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4"/>
          <p:cNvSpPr txBox="1"/>
          <p:nvPr/>
        </p:nvSpPr>
        <p:spPr>
          <a:xfrm>
            <a:off x="4238612" y="4572008"/>
            <a:ext cx="50006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4.</a:t>
            </a:r>
            <a:r>
              <a:rPr lang="zh-CN" altLang="en-US"/>
              <a:t>下面说法错误的是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A.</a:t>
            </a:r>
            <a:r>
              <a:rPr lang="zh-CN" altLang="en-US"/>
              <a:t>一条直线长</a:t>
            </a:r>
            <a:r>
              <a:rPr lang="en-US"/>
              <a:t>6</a:t>
            </a:r>
            <a:r>
              <a:rPr lang="zh-CN" altLang="en-US"/>
              <a:t>厘米</a:t>
            </a:r>
            <a:endParaRPr lang="zh-CN" altLang="en-US"/>
          </a:p>
          <a:p>
            <a:r>
              <a:rPr lang="en-US"/>
              <a:t>B.</a:t>
            </a:r>
            <a:r>
              <a:rPr lang="zh-CN" altLang="en-US"/>
              <a:t>角的两边张开得越大，角越大</a:t>
            </a:r>
            <a:endParaRPr lang="zh-CN" altLang="en-US"/>
          </a:p>
          <a:p>
            <a:r>
              <a:rPr lang="en-US"/>
              <a:t>C.</a:t>
            </a:r>
            <a:r>
              <a:rPr lang="zh-CN" altLang="en-US"/>
              <a:t>钟面上</a:t>
            </a:r>
            <a:r>
              <a:rPr lang="en-US"/>
              <a:t>2</a:t>
            </a:r>
            <a:r>
              <a:rPr lang="zh-CN" altLang="en-US"/>
              <a:t>时整，分针和时针成锐角</a:t>
            </a:r>
            <a:endParaRPr lang="zh-CN" altLang="en-US"/>
          </a:p>
          <a:p>
            <a:r>
              <a:rPr lang="en-US"/>
              <a:t>5.</a:t>
            </a:r>
            <a:r>
              <a:rPr lang="zh-CN" altLang="en-US"/>
              <a:t>两个锐角之和一定是</a:t>
            </a:r>
            <a:r>
              <a:rPr lang="en-US"/>
              <a:t>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。</a:t>
            </a:r>
            <a:endParaRPr lang="zh-CN" altLang="en-US"/>
          </a:p>
          <a:p>
            <a:r>
              <a:rPr lang="en-US"/>
              <a:t>A.</a:t>
            </a:r>
            <a:r>
              <a:rPr lang="zh-CN" altLang="en-US"/>
              <a:t>锐角</a:t>
            </a:r>
            <a:r>
              <a:rPr lang="en-US"/>
              <a:t> 	B.</a:t>
            </a:r>
            <a:r>
              <a:rPr lang="zh-CN" altLang="en-US"/>
              <a:t>钝角</a:t>
            </a:r>
            <a:r>
              <a:rPr lang="en-US"/>
              <a:t> 	C.</a:t>
            </a:r>
            <a:r>
              <a:rPr lang="zh-CN" altLang="en-US"/>
              <a:t>不能确定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4881554" y="1357298"/>
            <a:ext cx="500066" cy="642942"/>
          </a:xfrm>
        </p:spPr>
        <p:txBody>
          <a:bodyPr/>
          <a:lstStyle/>
          <a:p>
            <a:r>
              <a:rPr lang="en-US"/>
              <a:t>A</a:t>
            </a:r>
            <a:endParaRPr lang="zh-CN" altLang="en-US"/>
          </a:p>
        </p:txBody>
      </p:sp>
      <p:sp>
        <p:nvSpPr>
          <p:cNvPr id="8" name="文本占位符 4"/>
          <p:cNvSpPr txBox="1"/>
          <p:nvPr/>
        </p:nvSpPr>
        <p:spPr>
          <a:xfrm>
            <a:off x="5310182" y="3929066"/>
            <a:ext cx="500066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C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/>
              <a:t>四、量出下面图形中的角，并按要求填空。</a:t>
            </a:r>
            <a:endParaRPr lang="en-US" altLang="zh-CN"/>
          </a:p>
          <a:p>
            <a:endParaRPr lang="en-US" altLang="zh-CN"/>
          </a:p>
          <a:p>
            <a:endParaRPr lang="en-US" altLang="zh-CN"/>
          </a:p>
          <a:p>
            <a:r>
              <a:rPr lang="en-US"/>
              <a:t>∠1=(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en-US" altLang="zh-CN"/>
              <a:t>				</a:t>
            </a:r>
            <a:r>
              <a:rPr lang="en-US"/>
              <a:t>∠4=(</a:t>
            </a:r>
            <a:r>
              <a:rPr lang="zh-CN" altLang="en-US"/>
              <a:t>　　</a:t>
            </a:r>
            <a:r>
              <a:rPr lang="en-US"/>
              <a:t>)</a:t>
            </a:r>
            <a:endParaRPr lang="zh-CN" altLang="en-US"/>
          </a:p>
          <a:p>
            <a:r>
              <a:rPr lang="en-US"/>
              <a:t>∠2=(</a:t>
            </a:r>
            <a:r>
              <a:rPr lang="zh-CN" altLang="en-US"/>
              <a:t>　　</a:t>
            </a:r>
            <a:r>
              <a:rPr lang="en-US"/>
              <a:t>)</a:t>
            </a:r>
            <a:r>
              <a:rPr lang="zh-CN" altLang="en-US"/>
              <a:t>　　　　　　　　　</a:t>
            </a:r>
            <a:r>
              <a:rPr lang="en-US"/>
              <a:t>∠5=(</a:t>
            </a:r>
            <a:r>
              <a:rPr lang="zh-CN" altLang="en-US"/>
              <a:t>　　</a:t>
            </a:r>
            <a:r>
              <a:rPr lang="en-US"/>
              <a:t>)</a:t>
            </a:r>
            <a:endParaRPr lang="zh-CN" altLang="en-US"/>
          </a:p>
          <a:p>
            <a:r>
              <a:rPr lang="en-US"/>
              <a:t>∠3=(</a:t>
            </a:r>
            <a:r>
              <a:rPr lang="zh-CN" altLang="en-US"/>
              <a:t>　    </a:t>
            </a:r>
            <a:r>
              <a:rPr lang="en-US"/>
              <a:t>)</a:t>
            </a:r>
            <a:r>
              <a:rPr lang="zh-CN" altLang="en-US"/>
              <a:t>　　　　　　　　　</a:t>
            </a:r>
            <a:r>
              <a:rPr lang="en-US"/>
              <a:t>∠6=(</a:t>
            </a:r>
            <a:r>
              <a:rPr lang="zh-CN" altLang="en-US"/>
              <a:t>　　</a:t>
            </a:r>
            <a:r>
              <a:rPr lang="en-US"/>
              <a:t>)</a:t>
            </a:r>
            <a:endParaRPr lang="en-US"/>
          </a:p>
          <a:p>
            <a:r>
              <a:rPr lang="en-US" altLang="zh-CN"/>
              <a:t>∠1+∠2+∠3=(</a:t>
            </a:r>
            <a:r>
              <a:rPr lang="zh-CN" altLang="en-US"/>
              <a:t>　　</a:t>
            </a:r>
            <a:r>
              <a:rPr lang="en-US" altLang="zh-CN"/>
              <a:t>)</a:t>
            </a:r>
            <a:r>
              <a:rPr lang="zh-CN" altLang="en-US"/>
              <a:t>　</a:t>
            </a:r>
            <a:r>
              <a:rPr lang="en-US" altLang="zh-CN"/>
              <a:t>	           ∠7=(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en-US" altLang="zh-CN"/>
          </a:p>
          <a:p>
            <a:r>
              <a:rPr lang="en-US" altLang="zh-CN"/>
              <a:t>                                                       ∠4+∠5+∠6+∠7=(</a:t>
            </a:r>
            <a:r>
              <a:rPr lang="zh-CN" altLang="en-US"/>
              <a:t>　　</a:t>
            </a:r>
            <a:r>
              <a:rPr lang="en-US" altLang="zh-CN"/>
              <a:t>)</a:t>
            </a:r>
            <a:endParaRPr lang="zh-CN" altLang="en-US"/>
          </a:p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452662" y="3322984"/>
            <a:ext cx="928694" cy="642942"/>
          </a:xfrm>
        </p:spPr>
        <p:txBody>
          <a:bodyPr/>
          <a:lstStyle/>
          <a:p>
            <a:r>
              <a:rPr lang="en-US"/>
              <a:t>50°</a:t>
            </a:r>
            <a:endParaRPr lang="en-US"/>
          </a:p>
          <a:p>
            <a:r>
              <a:rPr lang="en-US"/>
              <a:t>40°</a:t>
            </a:r>
            <a:endParaRPr lang="en-US"/>
          </a:p>
          <a:p>
            <a:r>
              <a:rPr lang="en-US"/>
              <a:t>90°</a:t>
            </a:r>
            <a:endParaRPr lang="zh-CN" altLang="en-US"/>
          </a:p>
        </p:txBody>
      </p:sp>
      <p:pic>
        <p:nvPicPr>
          <p:cNvPr id="5" name="23SX4NJDXABSD2DYT8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6818299" y="2108822"/>
            <a:ext cx="1563087" cy="782968"/>
          </a:xfrm>
          <a:prstGeom prst="rect">
            <a:avLst/>
          </a:prstGeom>
        </p:spPr>
      </p:pic>
      <p:pic>
        <p:nvPicPr>
          <p:cNvPr id="6" name="23SX4NJDXABSD2DYT7.eps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1671119" y="2072818"/>
            <a:ext cx="1563086" cy="1140728"/>
          </a:xfrm>
          <a:prstGeom prst="rect">
            <a:avLst/>
          </a:prstGeom>
        </p:spPr>
      </p:pic>
      <p:sp>
        <p:nvSpPr>
          <p:cNvPr id="7" name="文本占位符 2"/>
          <p:cNvSpPr txBox="1"/>
          <p:nvPr/>
        </p:nvSpPr>
        <p:spPr>
          <a:xfrm>
            <a:off x="7135495" y="3321843"/>
            <a:ext cx="92869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105°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105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°</a:t>
            </a: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75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°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3791744" y="5229200"/>
            <a:ext cx="928694" cy="6429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kern="1200" baseline="0">
                <a:solidFill>
                  <a:srgbClr val="FF0000"/>
                </a:solidFill>
                <a:latin typeface="+mn-ea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ct val="0"/>
              </a:spcAft>
            </a:pPr>
            <a:r>
              <a:rPr lang="en-US"/>
              <a:t>180°</a:t>
            </a:r>
            <a:endParaRPr lang="zh-CN" altLang="en-US"/>
          </a:p>
        </p:txBody>
      </p:sp>
      <p:sp>
        <p:nvSpPr>
          <p:cNvPr id="9" name="文本占位符 2"/>
          <p:cNvSpPr txBox="1"/>
          <p:nvPr/>
        </p:nvSpPr>
        <p:spPr>
          <a:xfrm>
            <a:off x="7229888" y="5225395"/>
            <a:ext cx="92869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75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°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9480376" y="5858648"/>
            <a:ext cx="928694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2800" b="0">
                <a:solidFill>
                  <a:srgbClr val="FF0000"/>
                </a:solidFill>
                <a:latin typeface="+mn-ea"/>
                <a:ea typeface="+mn-ea"/>
              </a:rPr>
              <a:t>360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°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uiExpand="1" build="p"/>
      <p:bldP spid="8" grpId="0" build="p"/>
      <p:bldP spid="9" grpId="0" build="p"/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2357100" y="12179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1.</a:t>
            </a:r>
            <a:r>
              <a:rPr lang="zh-CN" altLang="en-US" dirty="0"/>
              <a:t>认识量角器，会在量角器上找出大小不同的角，进一步认识角的度量单位，加深对角的意义的理解。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在独立探索和与同伴交流的活动中，理解和掌握用量角器量角、画角的方法，能正确地量角和画角，体会度量的本质，积累数学活动经验。</a:t>
            </a:r>
            <a:endParaRPr lang="zh-CN" altLang="en-US" dirty="0"/>
          </a:p>
          <a:p>
            <a:r>
              <a:rPr lang="en-US" dirty="0"/>
              <a:t>3.</a:t>
            </a:r>
            <a:r>
              <a:rPr lang="zh-CN" altLang="en-US" dirty="0"/>
              <a:t>在画角和量角的过程中，培养认真操作的良好习惯。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1.</a:t>
            </a:r>
            <a:r>
              <a:rPr lang="zh-CN" altLang="en-US"/>
              <a:t>角的大小与什么有关？</a:t>
            </a:r>
            <a:endParaRPr lang="zh-CN" altLang="en-US"/>
          </a:p>
          <a:p>
            <a:endParaRPr lang="en-US"/>
          </a:p>
          <a:p>
            <a:r>
              <a:rPr lang="en-US"/>
              <a:t>2.</a:t>
            </a:r>
            <a:r>
              <a:rPr lang="zh-CN" altLang="en-US"/>
              <a:t>回忆</a:t>
            </a:r>
            <a:r>
              <a:rPr lang="en-US"/>
              <a:t>1°</a:t>
            </a:r>
            <a:r>
              <a:rPr lang="zh-CN" altLang="en-US"/>
              <a:t>角是如何规定的。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452530" y="2071678"/>
            <a:ext cx="8715436" cy="642942"/>
          </a:xfrm>
        </p:spPr>
        <p:txBody>
          <a:bodyPr/>
          <a:lstStyle/>
          <a:p>
            <a:r>
              <a:rPr lang="zh-CN" altLang="en-US" dirty="0"/>
              <a:t>角的大小与角的开口有关，与角两边的长短无关。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人们将圆平均分成</a:t>
            </a:r>
            <a:r>
              <a:rPr lang="en-US" dirty="0"/>
              <a:t>360</a:t>
            </a:r>
            <a:r>
              <a:rPr lang="zh-CN" altLang="en-US" dirty="0"/>
              <a:t>份，把其中的</a:t>
            </a:r>
            <a:r>
              <a:rPr lang="en-US" dirty="0"/>
              <a:t>1</a:t>
            </a:r>
            <a:r>
              <a:rPr lang="zh-CN" altLang="en-US" dirty="0"/>
              <a:t>份所对的角的大小叫作</a:t>
            </a:r>
            <a:r>
              <a:rPr lang="en-US" dirty="0"/>
              <a:t>1</a:t>
            </a:r>
            <a:r>
              <a:rPr lang="zh-CN" altLang="en-US" dirty="0"/>
              <a:t>度。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0000FF"/>
                </a:solidFill>
              </a:rPr>
              <a:t>★</a:t>
            </a:r>
            <a:r>
              <a:rPr lang="zh-CN" altLang="en-US" dirty="0">
                <a:solidFill>
                  <a:srgbClr val="0000FF"/>
                </a:solidFill>
              </a:rPr>
              <a:t>任务驱动 </a:t>
            </a:r>
            <a:endParaRPr lang="en-US" altLang="zh-CN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认识量角器。</a:t>
            </a:r>
            <a:endParaRPr lang="zh-CN" altLang="en-US" dirty="0"/>
          </a:p>
          <a:p>
            <a:r>
              <a:rPr lang="en-US" dirty="0"/>
              <a:t>(1)</a:t>
            </a:r>
            <a:r>
              <a:rPr lang="zh-CN" altLang="en-US" dirty="0"/>
              <a:t>拿出量角器，仔细观察，你发现了什么？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309654" y="3357562"/>
            <a:ext cx="9787006" cy="64294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①</a:t>
            </a:r>
            <a:r>
              <a:rPr lang="zh-CN" altLang="en-US" dirty="0"/>
              <a:t>量角器是一个半圆，被平均分成了</a:t>
            </a:r>
            <a:r>
              <a:rPr lang="en-US" dirty="0"/>
              <a:t>180</a:t>
            </a:r>
            <a:r>
              <a:rPr lang="zh-CN" altLang="en-US" dirty="0"/>
              <a:t>份，其中的</a:t>
            </a:r>
            <a:r>
              <a:rPr lang="en-US" dirty="0"/>
              <a:t>1</a:t>
            </a:r>
            <a:r>
              <a:rPr lang="zh-CN" altLang="en-US" dirty="0"/>
              <a:t>份所对的角就是</a:t>
            </a:r>
            <a:r>
              <a:rPr lang="en-US" dirty="0"/>
              <a:t>1°</a:t>
            </a:r>
            <a:r>
              <a:rPr lang="zh-CN" altLang="en-US" dirty="0"/>
              <a:t>的角。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en-US" dirty="0"/>
              <a:t>②</a:t>
            </a:r>
            <a:r>
              <a:rPr lang="zh-CN" altLang="en-US" dirty="0"/>
              <a:t>量角器上有内、外两圈刻度：内圈刻度从右往左按逆时针方向表示，外圈刻度从左往右按顺时针方向表示。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en-US" dirty="0"/>
              <a:t>③</a:t>
            </a:r>
            <a:r>
              <a:rPr lang="zh-CN" altLang="en-US" dirty="0"/>
              <a:t>量角器上的小圆点叫作量角器的中心点，中心点两边各有一条零度刻度线，两条零度刻度线组成的角是</a:t>
            </a:r>
            <a:r>
              <a:rPr lang="en-US" dirty="0"/>
              <a:t>180°</a:t>
            </a:r>
            <a:r>
              <a:rPr lang="zh-CN" altLang="en-US" dirty="0"/>
              <a:t>。</a:t>
            </a:r>
            <a:endParaRPr lang="zh-CN" altLang="en-US" dirty="0"/>
          </a:p>
          <a:p>
            <a:pPr>
              <a:lnSpc>
                <a:spcPct val="100000"/>
              </a:lnSpc>
            </a:pPr>
            <a:r>
              <a:rPr lang="zh-CN" altLang="en-US" dirty="0"/>
              <a:t>明确：度量角的大小通常用量角器。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(2)</a:t>
            </a:r>
            <a:r>
              <a:rPr lang="zh-CN" altLang="en-US" dirty="0"/>
              <a:t>你能用量角器画出</a:t>
            </a:r>
            <a:r>
              <a:rPr lang="en-US" dirty="0"/>
              <a:t>50°</a:t>
            </a:r>
            <a:r>
              <a:rPr lang="zh-CN" altLang="en-US" dirty="0"/>
              <a:t>和</a:t>
            </a:r>
            <a:r>
              <a:rPr lang="en-US" dirty="0"/>
              <a:t>140°</a:t>
            </a:r>
            <a:r>
              <a:rPr lang="zh-CN" altLang="en-US" dirty="0"/>
              <a:t>的角吗？画出来并与同桌交流。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309654" y="2143116"/>
            <a:ext cx="9929882" cy="714380"/>
          </a:xfrm>
        </p:spPr>
        <p:txBody>
          <a:bodyPr/>
          <a:lstStyle/>
          <a:p>
            <a:r>
              <a:rPr lang="zh-CN" altLang="en-US" dirty="0"/>
              <a:t>学生找角、读数，教师注意引导学生分辨何时看内圈刻度，何时看外圈刻度。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2.</a:t>
            </a:r>
            <a:r>
              <a:rPr lang="zh-CN" altLang="en-US" dirty="0"/>
              <a:t>量角。</a:t>
            </a:r>
            <a:endParaRPr lang="zh-CN" altLang="en-US" dirty="0"/>
          </a:p>
          <a:p>
            <a:r>
              <a:rPr lang="en-US" dirty="0"/>
              <a:t>(1)</a:t>
            </a:r>
            <a:r>
              <a:rPr lang="zh-CN" altLang="en-US" dirty="0"/>
              <a:t>观察教材的两个角，尝试测量。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81092" y="4071942"/>
            <a:ext cx="8786874" cy="642942"/>
          </a:xfrm>
        </p:spPr>
        <p:txBody>
          <a:bodyPr/>
          <a:lstStyle/>
          <a:p>
            <a:r>
              <a:rPr lang="zh-CN" altLang="en-US"/>
              <a:t>　　  </a:t>
            </a:r>
            <a:r>
              <a:rPr lang="en-US"/>
              <a:t>∠1=70°</a:t>
            </a:r>
            <a:r>
              <a:rPr lang="zh-CN" altLang="en-US"/>
              <a:t>　　　　　　　　　</a:t>
            </a:r>
            <a:r>
              <a:rPr lang="en-US"/>
              <a:t>∠2=110°</a:t>
            </a:r>
            <a:endParaRPr lang="zh-CN" altLang="en-US"/>
          </a:p>
        </p:txBody>
      </p:sp>
      <p:pic>
        <p:nvPicPr>
          <p:cNvPr id="4" name="19SX4BSD7.eps"/>
          <p:cNvPicPr/>
          <p:nvPr/>
        </p:nvPicPr>
        <p:blipFill>
          <a:blip r:embed="rId1" cstate="email"/>
          <a:stretch>
            <a:fillRect/>
          </a:stretch>
        </p:blipFill>
        <p:spPr>
          <a:xfrm>
            <a:off x="2666976" y="2357430"/>
            <a:ext cx="5374512" cy="13420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(2)</a:t>
            </a:r>
            <a:r>
              <a:rPr lang="zh-CN" altLang="en-US" dirty="0"/>
              <a:t>测量时注意什么？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238216" y="1571612"/>
            <a:ext cx="10001320" cy="642942"/>
          </a:xfrm>
        </p:spPr>
        <p:txBody>
          <a:bodyPr/>
          <a:lstStyle/>
          <a:p>
            <a:r>
              <a:rPr lang="en-US" dirty="0"/>
              <a:t>①</a:t>
            </a:r>
            <a:r>
              <a:rPr lang="zh-CN" altLang="en-US" dirty="0"/>
              <a:t>量角器的中心点和角的顶点重合；</a:t>
            </a:r>
            <a:endParaRPr lang="zh-CN" altLang="en-US" dirty="0"/>
          </a:p>
          <a:p>
            <a:r>
              <a:rPr lang="en-US" dirty="0"/>
              <a:t>②</a:t>
            </a:r>
            <a:r>
              <a:rPr lang="zh-CN" altLang="en-US" dirty="0"/>
              <a:t>零度刻度线与角的一边对齐；</a:t>
            </a:r>
            <a:endParaRPr lang="zh-CN" altLang="en-US" dirty="0"/>
          </a:p>
          <a:p>
            <a:r>
              <a:rPr lang="en-US" dirty="0"/>
              <a:t>③</a:t>
            </a:r>
            <a:r>
              <a:rPr lang="zh-CN" altLang="en-US" dirty="0"/>
              <a:t>内外圈度数不要读反了。</a:t>
            </a:r>
            <a:endParaRPr lang="zh-CN" altLang="en-US" dirty="0"/>
          </a:p>
          <a:p>
            <a:r>
              <a:rPr lang="zh-CN" altLang="en-US" dirty="0"/>
              <a:t>小结测量角的方法：量角器的中心点与角的顶点重合，量角器的零度刻度线与角的一条边重合，角的另一条边所指的刻度就是角的度数。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3.</a:t>
            </a:r>
            <a:r>
              <a:rPr lang="zh-CN" altLang="en-US" dirty="0"/>
              <a:t>学习画角。怎样画一个</a:t>
            </a:r>
            <a:r>
              <a:rPr lang="en-US" dirty="0"/>
              <a:t>60</a:t>
            </a:r>
            <a:r>
              <a:rPr lang="zh-CN" altLang="en-US" dirty="0"/>
              <a:t>度的角呢？想一想，画一画，和同伴交流。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095340" y="2214554"/>
            <a:ext cx="10001320" cy="642942"/>
          </a:xfrm>
        </p:spPr>
        <p:txBody>
          <a:bodyPr/>
          <a:lstStyle/>
          <a:p>
            <a:r>
              <a:rPr lang="zh-CN" altLang="en-US" dirty="0"/>
              <a:t>小结画角的方法：先确定一个端点，引出一条射线，使量角器的中心点和射线的端点重合，零度刻度线和射线重合；再在量角器上对准要画角的度数的刻度线，并点上一个点；然后以已画出的射线的端点为端点，通过刚画的点，再画一条射线。这两条射线所成的夹角就是所要画的角。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➡</a:t>
            </a:r>
            <a:r>
              <a:rPr lang="zh-CN" altLang="en-US" dirty="0">
                <a:solidFill>
                  <a:srgbClr val="0000FF"/>
                </a:solidFill>
              </a:rPr>
              <a:t>归纳总结</a:t>
            </a:r>
            <a:endParaRPr lang="zh-CN" altLang="en-US" dirty="0">
              <a:solidFill>
                <a:srgbClr val="0000FF"/>
              </a:solidFill>
            </a:endParaRPr>
          </a:p>
          <a:p>
            <a:r>
              <a:rPr lang="en-US" dirty="0"/>
              <a:t>1.</a:t>
            </a:r>
            <a:r>
              <a:rPr lang="zh-CN" altLang="en-US" dirty="0"/>
              <a:t>在量角时，如果角的一条边与内刻度</a:t>
            </a:r>
            <a:r>
              <a:rPr lang="en-US" dirty="0"/>
              <a:t>0</a:t>
            </a:r>
            <a:r>
              <a:rPr lang="zh-CN" altLang="en-US" dirty="0"/>
              <a:t>度刻度线重合，就从</a:t>
            </a:r>
            <a:r>
              <a:rPr lang="en-US" dirty="0"/>
              <a:t>0</a:t>
            </a:r>
            <a:r>
              <a:rPr lang="zh-CN" altLang="en-US" dirty="0"/>
              <a:t>度开始顺着内刻度找到另一条边看内刻度；如果角的一条边与外刻度线重合，就从</a:t>
            </a:r>
            <a:r>
              <a:rPr lang="en-US" dirty="0"/>
              <a:t>0</a:t>
            </a:r>
            <a:r>
              <a:rPr lang="zh-CN" altLang="en-US" dirty="0"/>
              <a:t>度开始顺着外刻度找到另一条边看外刻度。</a:t>
            </a:r>
            <a:endParaRPr lang="zh-CN" altLang="en-US" dirty="0"/>
          </a:p>
          <a:p>
            <a:r>
              <a:rPr lang="en-US" dirty="0"/>
              <a:t>2.</a:t>
            </a:r>
            <a:r>
              <a:rPr lang="zh-CN" altLang="en-US" dirty="0"/>
              <a:t>用量角器画角时要注意点对点，线对线，读数要看另一边；</a:t>
            </a:r>
            <a:r>
              <a:rPr lang="en-US" dirty="0"/>
              <a:t>0</a:t>
            </a:r>
            <a:r>
              <a:rPr lang="zh-CN" altLang="en-US" dirty="0"/>
              <a:t>在内读内，</a:t>
            </a:r>
            <a:r>
              <a:rPr lang="en-US" dirty="0"/>
              <a:t>0</a:t>
            </a:r>
            <a:r>
              <a:rPr lang="zh-CN" altLang="en-US" dirty="0"/>
              <a:t>在外读外。</a:t>
            </a:r>
            <a:endParaRPr lang="zh-CN" altLang="en-US" dirty="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2350</Words>
  <Application>WPS 演示</Application>
  <PresentationFormat>自定义</PresentationFormat>
  <Paragraphs>132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2023-02-19T10:17:00Z</cp:lastPrinted>
  <dcterms:created xsi:type="dcterms:W3CDTF">2023-02-19T10:17:00Z</dcterms:created>
  <dcterms:modified xsi:type="dcterms:W3CDTF">2023-10-31T06:58:43Z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A0886AD98413490B8D7A27F0DE8BA3A3_12</vt:lpwstr>
  </property>
  <property fmtid="{D5CDD505-2E9C-101B-9397-08002B2CF9AE}" pid="7" name="KSOProductBuildVer">
    <vt:lpwstr>2052-12.1.0.15712</vt:lpwstr>
  </property>
</Properties>
</file>