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hyperlink" Target="http://www.99space.com/content_45187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087879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/>
              <a:t>卫星运行时间</a:t>
            </a:r>
            <a:endParaRPr lang="zh-CN" altLang="en-US" sz="6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9" name="Text Box 199"/>
          <p:cNvSpPr txBox="1"/>
          <p:nvPr/>
        </p:nvSpPr>
        <p:spPr>
          <a:xfrm>
            <a:off x="1020763" y="1846264"/>
            <a:ext cx="10304462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2011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年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7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月，北京市开通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114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电话挂号业务。病人可以通过拨打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114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向指定的医院挂号 。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2011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年 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8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月，郭阿姨共上班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23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天，平均每天接电话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144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个。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39" name="Text Box 219"/>
          <p:cNvSpPr txBox="1"/>
          <p:nvPr/>
        </p:nvSpPr>
        <p:spPr>
          <a:xfrm>
            <a:off x="2214563" y="2876551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532" name="Rectangle 12"/>
          <p:cNvSpPr/>
          <p:nvPr/>
        </p:nvSpPr>
        <p:spPr>
          <a:xfrm>
            <a:off x="1135063" y="1003301"/>
            <a:ext cx="877163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</a:rPr>
              <a:t>练一练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6889" name="Text Box 25"/>
          <p:cNvSpPr txBox="1"/>
          <p:nvPr/>
        </p:nvSpPr>
        <p:spPr>
          <a:xfrm>
            <a:off x="846139" y="3092452"/>
            <a:ext cx="8964612" cy="5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0" dirty="0">
                <a:solidFill>
                  <a:srgbClr val="3333FF"/>
                </a:solidFill>
                <a:latin typeface="方正舒体" panose="02010601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200" b="0" dirty="0">
                <a:solidFill>
                  <a:srgbClr val="3333FF"/>
                </a:solidFill>
                <a:latin typeface="方正舒体" panose="02010601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200" b="0" dirty="0">
                <a:solidFill>
                  <a:srgbClr val="3333FF"/>
                </a:solidFill>
                <a:latin typeface="方正舒体" panose="02010601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郭阿姨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2011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年 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8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月要接多少个电话</a:t>
            </a:r>
            <a:r>
              <a:rPr lang="en-US" altLang="zh-CN" sz="3200" b="0" dirty="0">
                <a:solidFill>
                  <a:srgbClr val="3333FF"/>
                </a:solidFill>
                <a:latin typeface="方正舒体" panose="02010601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2400" dirty="0">
                <a:solidFill>
                  <a:srgbClr val="3333FF"/>
                </a:solidFill>
                <a:latin typeface="方正舒体" panose="02010601030101010101" pitchFamily="2" charset="-122"/>
                <a:ea typeface="宋体" panose="02010600030101010101" pitchFamily="2" charset="-122"/>
              </a:rPr>
              <a:t>估一估，算一算</a:t>
            </a:r>
            <a:r>
              <a:rPr lang="zh-CN" altLang="en-US" sz="3200" b="0" dirty="0">
                <a:solidFill>
                  <a:srgbClr val="3333FF"/>
                </a:solidFill>
                <a:latin typeface="方正舒体" panose="02010601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0" dirty="0">
              <a:solidFill>
                <a:srgbClr val="3333FF"/>
              </a:solidFill>
              <a:latin typeface="方正舒体" panose="02010601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43" name="Text Box 171"/>
          <p:cNvSpPr txBox="1"/>
          <p:nvPr/>
        </p:nvSpPr>
        <p:spPr>
          <a:xfrm>
            <a:off x="1206501" y="3740150"/>
            <a:ext cx="2952751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>
                <a:latin typeface="Times New Roman" panose="02020603050405020304" pitchFamily="18" charset="0"/>
              </a:rPr>
              <a:t>估一估：</a:t>
            </a:r>
            <a:endParaRPr lang="en-US" altLang="zh-CN" sz="2600">
              <a:latin typeface="Times New Roman" panose="02020603050405020304" pitchFamily="18" charset="0"/>
            </a:endParaRPr>
          </a:p>
        </p:txBody>
      </p:sp>
      <p:sp>
        <p:nvSpPr>
          <p:cNvPr id="36894" name="Rectangle 30"/>
          <p:cNvSpPr/>
          <p:nvPr/>
        </p:nvSpPr>
        <p:spPr>
          <a:xfrm>
            <a:off x="1277939" y="4171950"/>
            <a:ext cx="3024187" cy="91717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140</a:t>
            </a:r>
            <a:r>
              <a:rPr lang="en-US" altLang="zh-CN" dirty="0">
                <a:latin typeface="Times New Roman" panose="02020603050405020304" pitchFamily="18" charset="0"/>
              </a:rPr>
              <a:t>×20=2800(</a:t>
            </a:r>
            <a:r>
              <a:rPr lang="zh-CN" altLang="en-US" dirty="0">
                <a:latin typeface="Times New Roman" panose="02020603050405020304" pitchFamily="18" charset="0"/>
              </a:rPr>
              <a:t>个）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zh-CN" altLang="en-US" dirty="0">
                <a:latin typeface="Times New Roman" panose="02020603050405020304" pitchFamily="18" charset="0"/>
              </a:rPr>
              <a:t>比</a:t>
            </a:r>
            <a:r>
              <a:rPr lang="en-US" altLang="zh-CN" dirty="0">
                <a:latin typeface="Times New Roman" panose="02020603050405020304" pitchFamily="18" charset="0"/>
              </a:rPr>
              <a:t>2800</a:t>
            </a:r>
            <a:r>
              <a:rPr lang="zh-CN" altLang="en-US" dirty="0">
                <a:latin typeface="Times New Roman" panose="02020603050405020304" pitchFamily="18" charset="0"/>
              </a:rPr>
              <a:t>个多。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6895" name="Rectangle 31"/>
          <p:cNvSpPr/>
          <p:nvPr/>
        </p:nvSpPr>
        <p:spPr>
          <a:xfrm>
            <a:off x="5238751" y="4244975"/>
            <a:ext cx="3024188" cy="91717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150</a:t>
            </a:r>
            <a:r>
              <a:rPr lang="en-US" altLang="zh-CN" dirty="0">
                <a:latin typeface="Times New Roman" panose="02020603050405020304" pitchFamily="18" charset="0"/>
              </a:rPr>
              <a:t>×20=3000(</a:t>
            </a:r>
            <a:r>
              <a:rPr lang="zh-CN" altLang="en-US" dirty="0">
                <a:latin typeface="Times New Roman" panose="02020603050405020304" pitchFamily="18" charset="0"/>
              </a:rPr>
              <a:t>个）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zh-CN" altLang="en-US" dirty="0">
                <a:latin typeface="Times New Roman" panose="02020603050405020304" pitchFamily="18" charset="0"/>
              </a:rPr>
              <a:t>约</a:t>
            </a:r>
            <a:r>
              <a:rPr lang="en-US" altLang="zh-CN" dirty="0">
                <a:latin typeface="Times New Roman" panose="02020603050405020304" pitchFamily="18" charset="0"/>
              </a:rPr>
              <a:t>3000</a:t>
            </a:r>
            <a:r>
              <a:rPr lang="zh-CN" altLang="en-US" dirty="0">
                <a:latin typeface="Times New Roman" panose="02020603050405020304" pitchFamily="18" charset="0"/>
              </a:rPr>
              <a:t>个。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9" grpId="0"/>
      <p:bldP spid="5339" grpId="0"/>
      <p:bldP spid="3243" grpId="0"/>
      <p:bldP spid="36894" grpId="0"/>
      <p:bldP spid="368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流程图: 可选过程 1"/>
          <p:cNvSpPr/>
          <p:nvPr/>
        </p:nvSpPr>
        <p:spPr>
          <a:xfrm>
            <a:off x="1096170" y="748506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291" name="表格 12290"/>
          <p:cNvGraphicFramePr>
            <a:graphicFrameLocks noGrp="1"/>
          </p:cNvGraphicFramePr>
          <p:nvPr/>
        </p:nvGraphicFramePr>
        <p:xfrm>
          <a:off x="1778795" y="2561433"/>
          <a:ext cx="5715002" cy="2016125"/>
        </p:xfrm>
        <a:graphic>
          <a:graphicData uri="http://schemas.openxmlformats.org/drawingml/2006/table">
            <a:tbl>
              <a:tblPr/>
              <a:tblGrid>
                <a:gridCol w="1428751"/>
                <a:gridCol w="1700213"/>
                <a:gridCol w="1501775"/>
                <a:gridCol w="1084263"/>
              </a:tblGrid>
              <a:tr h="671513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×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100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731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71512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ClrTx/>
                        <a:buFont typeface="Arial" panose="020B0604020202020204" pitchFamily="34" charset="0"/>
                        <a:buNone/>
                      </a:pP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12313" name="TextBox 8"/>
          <p:cNvSpPr/>
          <p:nvPr/>
        </p:nvSpPr>
        <p:spPr>
          <a:xfrm>
            <a:off x="7898607" y="2705895"/>
            <a:ext cx="1627188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2280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4" name="TextBox 10"/>
          <p:cNvSpPr/>
          <p:nvPr/>
        </p:nvSpPr>
        <p:spPr>
          <a:xfrm>
            <a:off x="1848645" y="1985171"/>
            <a:ext cx="7524751" cy="83099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可以把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114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看成是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100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＋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＋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，把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21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看成是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＋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。</a:t>
            </a:r>
            <a:endParaRPr lang="en-US" altLang="zh-CN" sz="24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buClrTx/>
              <a:buSzTx/>
              <a:buFontTx/>
              <a:buNone/>
            </a:pPr>
            <a:endParaRPr lang="zh-CN" altLang="en-US" sz="24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5" name="TextBox 11"/>
          <p:cNvSpPr/>
          <p:nvPr/>
        </p:nvSpPr>
        <p:spPr>
          <a:xfrm>
            <a:off x="3136107" y="3347244"/>
            <a:ext cx="16430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2000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6" name="TextBox 12"/>
          <p:cNvSpPr/>
          <p:nvPr/>
        </p:nvSpPr>
        <p:spPr>
          <a:xfrm>
            <a:off x="4850607" y="3374231"/>
            <a:ext cx="16430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7" name="TextBox 13"/>
          <p:cNvSpPr/>
          <p:nvPr/>
        </p:nvSpPr>
        <p:spPr>
          <a:xfrm>
            <a:off x="6422232" y="3347244"/>
            <a:ext cx="10715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80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8" name="TextBox 14"/>
          <p:cNvSpPr/>
          <p:nvPr/>
        </p:nvSpPr>
        <p:spPr>
          <a:xfrm>
            <a:off x="3350420" y="4160044"/>
            <a:ext cx="12858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19" name="TextBox 15"/>
          <p:cNvSpPr/>
          <p:nvPr/>
        </p:nvSpPr>
        <p:spPr>
          <a:xfrm>
            <a:off x="5136357" y="4160044"/>
            <a:ext cx="10715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0" name="TextBox 16"/>
          <p:cNvSpPr/>
          <p:nvPr/>
        </p:nvSpPr>
        <p:spPr>
          <a:xfrm>
            <a:off x="6565107" y="4160044"/>
            <a:ext cx="7143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1" name="TextBox 8"/>
          <p:cNvSpPr/>
          <p:nvPr/>
        </p:nvSpPr>
        <p:spPr>
          <a:xfrm>
            <a:off x="8047833" y="3317081"/>
            <a:ext cx="1698625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114 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2" name="TextBox 8"/>
          <p:cNvSpPr/>
          <p:nvPr/>
        </p:nvSpPr>
        <p:spPr>
          <a:xfrm>
            <a:off x="7831931" y="3964781"/>
            <a:ext cx="1627188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2394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3" name="TextBox 20"/>
          <p:cNvSpPr/>
          <p:nvPr/>
        </p:nvSpPr>
        <p:spPr>
          <a:xfrm>
            <a:off x="7471570" y="3317081"/>
            <a:ext cx="5000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＋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324" name="直接连接符 22"/>
          <p:cNvCxnSpPr/>
          <p:nvPr/>
        </p:nvCxnSpPr>
        <p:spPr>
          <a:xfrm>
            <a:off x="7471569" y="3893344"/>
            <a:ext cx="1655763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25" name="TextBox 8"/>
          <p:cNvSpPr/>
          <p:nvPr/>
        </p:nvSpPr>
        <p:spPr>
          <a:xfrm>
            <a:off x="2978944" y="1447006"/>
            <a:ext cx="1203325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114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6" name="TextBox 8"/>
          <p:cNvSpPr/>
          <p:nvPr/>
        </p:nvSpPr>
        <p:spPr>
          <a:xfrm>
            <a:off x="4096544" y="1473995"/>
            <a:ext cx="2068512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7" name="TextBox 8"/>
          <p:cNvSpPr/>
          <p:nvPr/>
        </p:nvSpPr>
        <p:spPr>
          <a:xfrm>
            <a:off x="3664744" y="1473995"/>
            <a:ext cx="5948363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×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（分）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28" name="TextBox 8"/>
          <p:cNvSpPr/>
          <p:nvPr/>
        </p:nvSpPr>
        <p:spPr>
          <a:xfrm>
            <a:off x="4801394" y="1481931"/>
            <a:ext cx="1693863" cy="56435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2394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329" name="Picture 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4507" y="4793458"/>
            <a:ext cx="684213" cy="6588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 fill="hold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 fill="hold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 fill="hold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 fill="hold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 fill="hold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 fill="hold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 fill="hold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 fill="hold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 fill="hold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3" grpId="0"/>
      <p:bldP spid="12314" grpId="0"/>
      <p:bldP spid="12315" grpId="0"/>
      <p:bldP spid="12316" grpId="0"/>
      <p:bldP spid="12317" grpId="0"/>
      <p:bldP spid="12318" grpId="0"/>
      <p:bldP spid="12319" grpId="0"/>
      <p:bldP spid="12320" grpId="0"/>
      <p:bldP spid="12321" grpId="0"/>
      <p:bldP spid="12322" grpId="0"/>
      <p:bldP spid="12323" grpId="0"/>
      <p:bldP spid="123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9"/>
          <p:cNvSpPr/>
          <p:nvPr/>
        </p:nvSpPr>
        <p:spPr>
          <a:xfrm>
            <a:off x="1885951" y="1581152"/>
            <a:ext cx="4463081" cy="132343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	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	×    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2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7" name="Text Box 12"/>
          <p:cNvSpPr/>
          <p:nvPr/>
        </p:nvSpPr>
        <p:spPr>
          <a:xfrm flipH="1">
            <a:off x="6283325" y="2867026"/>
            <a:ext cx="2246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203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8" name="Text Box 13"/>
          <p:cNvSpPr/>
          <p:nvPr/>
        </p:nvSpPr>
        <p:spPr>
          <a:xfrm>
            <a:off x="6243639" y="3509962"/>
            <a:ext cx="2504212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203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9" name="Text Box 19"/>
          <p:cNvSpPr/>
          <p:nvPr/>
        </p:nvSpPr>
        <p:spPr>
          <a:xfrm>
            <a:off x="3814763" y="2938464"/>
            <a:ext cx="278606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0  6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0" name="Text Box 20"/>
          <p:cNvSpPr/>
          <p:nvPr/>
        </p:nvSpPr>
        <p:spPr>
          <a:xfrm>
            <a:off x="3028951" y="3516314"/>
            <a:ext cx="2428875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1" name="Text Box 21"/>
          <p:cNvSpPr/>
          <p:nvPr/>
        </p:nvSpPr>
        <p:spPr>
          <a:xfrm>
            <a:off x="3289300" y="4295777"/>
            <a:ext cx="4097339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9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1512" name="直接连接符 35"/>
          <p:cNvCxnSpPr/>
          <p:nvPr/>
        </p:nvCxnSpPr>
        <p:spPr>
          <a:xfrm>
            <a:off x="3003551" y="2938462"/>
            <a:ext cx="3311525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21513" name="直接连接符 36"/>
          <p:cNvCxnSpPr/>
          <p:nvPr/>
        </p:nvCxnSpPr>
        <p:spPr>
          <a:xfrm>
            <a:off x="2957514" y="4151312"/>
            <a:ext cx="3311525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21514" name="TextBox 8"/>
          <p:cNvSpPr/>
          <p:nvPr/>
        </p:nvSpPr>
        <p:spPr>
          <a:xfrm>
            <a:off x="5595938" y="3509964"/>
            <a:ext cx="576263" cy="752475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5" name="Rectangle 2"/>
          <p:cNvSpPr/>
          <p:nvPr/>
        </p:nvSpPr>
        <p:spPr>
          <a:xfrm>
            <a:off x="1211265" y="771527"/>
            <a:ext cx="1800225" cy="5746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试一试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7" grpId="1"/>
      <p:bldP spid="21508" grpId="0"/>
      <p:bldP spid="21508" grpId="1"/>
      <p:bldP spid="215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9" name="Text Box 199"/>
          <p:cNvSpPr txBox="1"/>
          <p:nvPr/>
        </p:nvSpPr>
        <p:spPr>
          <a:xfrm>
            <a:off x="1174753" y="1133476"/>
            <a:ext cx="799147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chemeClr val="tx2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</a:rPr>
              <a:t>算一算，并和同伴说一说你的计算过程。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01" name="Line 281"/>
          <p:cNvSpPr/>
          <p:nvPr/>
        </p:nvSpPr>
        <p:spPr>
          <a:xfrm>
            <a:off x="5710240" y="3868738"/>
            <a:ext cx="15843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5604" name="Group 218"/>
          <p:cNvGrpSpPr/>
          <p:nvPr/>
        </p:nvGrpSpPr>
        <p:grpSpPr>
          <a:xfrm>
            <a:off x="1317629" y="2068515"/>
            <a:ext cx="1800225" cy="879475"/>
            <a:chOff x="748" y="1334"/>
            <a:chExt cx="1134" cy="554"/>
          </a:xfrm>
        </p:grpSpPr>
        <p:grpSp>
          <p:nvGrpSpPr>
            <p:cNvPr id="25664" name="Group 217"/>
            <p:cNvGrpSpPr/>
            <p:nvPr/>
          </p:nvGrpSpPr>
          <p:grpSpPr>
            <a:xfrm>
              <a:off x="748" y="1334"/>
              <a:ext cx="1134" cy="469"/>
              <a:chOff x="748" y="1334"/>
              <a:chExt cx="1134" cy="469"/>
            </a:xfrm>
          </p:grpSpPr>
          <p:sp>
            <p:nvSpPr>
              <p:cNvPr id="25666" name="Text Box 200"/>
              <p:cNvSpPr txBox="1"/>
              <p:nvPr/>
            </p:nvSpPr>
            <p:spPr>
              <a:xfrm>
                <a:off x="975" y="1334"/>
                <a:ext cx="907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>
                    <a:latin typeface="Times New Roman" panose="02020603050405020304" pitchFamily="18" charset="0"/>
                  </a:rPr>
                  <a:t> 2 1 3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667" name="Text Box 204"/>
              <p:cNvSpPr txBox="1"/>
              <p:nvPr/>
            </p:nvSpPr>
            <p:spPr>
              <a:xfrm>
                <a:off x="748" y="1570"/>
                <a:ext cx="1134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>
                    <a:latin typeface="Times New Roman" panose="02020603050405020304" pitchFamily="18" charset="0"/>
                  </a:rPr>
                  <a:t>×    3 2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5665" name="Line 205"/>
            <p:cNvSpPr/>
            <p:nvPr/>
          </p:nvSpPr>
          <p:spPr>
            <a:xfrm>
              <a:off x="793" y="1888"/>
              <a:ext cx="8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25605" name="Group 286"/>
          <p:cNvGrpSpPr/>
          <p:nvPr/>
        </p:nvGrpSpPr>
        <p:grpSpPr>
          <a:xfrm>
            <a:off x="3333752" y="2125665"/>
            <a:ext cx="1584325" cy="879475"/>
            <a:chOff x="1746" y="1334"/>
            <a:chExt cx="998" cy="554"/>
          </a:xfrm>
        </p:grpSpPr>
        <p:sp>
          <p:nvSpPr>
            <p:cNvPr id="25660" name="Text Box 232"/>
            <p:cNvSpPr txBox="1"/>
            <p:nvPr/>
          </p:nvSpPr>
          <p:spPr>
            <a:xfrm>
              <a:off x="1746" y="1561"/>
              <a:ext cx="998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Times New Roman" panose="02020603050405020304" pitchFamily="18" charset="0"/>
                </a:rPr>
                <a:t> ×   5 4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grpSp>
          <p:nvGrpSpPr>
            <p:cNvPr id="25661" name="Group 252"/>
            <p:cNvGrpSpPr/>
            <p:nvPr/>
          </p:nvGrpSpPr>
          <p:grpSpPr>
            <a:xfrm>
              <a:off x="1837" y="1334"/>
              <a:ext cx="862" cy="554"/>
              <a:chOff x="1837" y="1334"/>
              <a:chExt cx="862" cy="554"/>
            </a:xfrm>
          </p:grpSpPr>
          <p:sp>
            <p:nvSpPr>
              <p:cNvPr id="25662" name="Text Box 229"/>
              <p:cNvSpPr txBox="1"/>
              <p:nvPr/>
            </p:nvSpPr>
            <p:spPr>
              <a:xfrm>
                <a:off x="2019" y="1334"/>
                <a:ext cx="680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>
                    <a:latin typeface="Times New Roman" panose="02020603050405020304" pitchFamily="18" charset="0"/>
                  </a:rPr>
                  <a:t>1 3 8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663" name="Line 234"/>
              <p:cNvSpPr/>
              <p:nvPr/>
            </p:nvSpPr>
            <p:spPr>
              <a:xfrm>
                <a:off x="1837" y="1888"/>
                <a:ext cx="817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</p:grpSp>
      <p:grpSp>
        <p:nvGrpSpPr>
          <p:cNvPr id="25606" name="Group 288"/>
          <p:cNvGrpSpPr/>
          <p:nvPr/>
        </p:nvGrpSpPr>
        <p:grpSpPr>
          <a:xfrm>
            <a:off x="7439027" y="2141540"/>
            <a:ext cx="1511300" cy="936625"/>
            <a:chOff x="3969" y="1298"/>
            <a:chExt cx="998" cy="590"/>
          </a:xfrm>
        </p:grpSpPr>
        <p:sp>
          <p:nvSpPr>
            <p:cNvPr id="25657" name="Text Box 271"/>
            <p:cNvSpPr txBox="1"/>
            <p:nvPr/>
          </p:nvSpPr>
          <p:spPr>
            <a:xfrm>
              <a:off x="4241" y="1298"/>
              <a:ext cx="726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Times New Roman" panose="02020603050405020304" pitchFamily="18" charset="0"/>
                </a:rPr>
                <a:t>6 9 7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25658" name="Text Box 272"/>
            <p:cNvSpPr txBox="1"/>
            <p:nvPr/>
          </p:nvSpPr>
          <p:spPr>
            <a:xfrm>
              <a:off x="3969" y="1525"/>
              <a:ext cx="953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Times New Roman" panose="02020603050405020304" pitchFamily="18" charset="0"/>
                </a:rPr>
                <a:t> ×   8 6 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25659" name="Line 273"/>
            <p:cNvSpPr/>
            <p:nvPr/>
          </p:nvSpPr>
          <p:spPr>
            <a:xfrm>
              <a:off x="4060" y="1888"/>
              <a:ext cx="8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25607" name="Group 287"/>
          <p:cNvGrpSpPr/>
          <p:nvPr/>
        </p:nvGrpSpPr>
        <p:grpSpPr>
          <a:xfrm>
            <a:off x="5494339" y="2212976"/>
            <a:ext cx="1511300" cy="863600"/>
            <a:chOff x="2926" y="1344"/>
            <a:chExt cx="952" cy="544"/>
          </a:xfrm>
        </p:grpSpPr>
        <p:sp>
          <p:nvSpPr>
            <p:cNvPr id="25654" name="Text Box 250"/>
            <p:cNvSpPr txBox="1"/>
            <p:nvPr/>
          </p:nvSpPr>
          <p:spPr>
            <a:xfrm>
              <a:off x="3153" y="1344"/>
              <a:ext cx="725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Times New Roman" panose="02020603050405020304" pitchFamily="18" charset="0"/>
                </a:rPr>
                <a:t>1  2  6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25655" name="Text Box 251"/>
            <p:cNvSpPr txBox="1"/>
            <p:nvPr/>
          </p:nvSpPr>
          <p:spPr>
            <a:xfrm>
              <a:off x="2926" y="1571"/>
              <a:ext cx="952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Times New Roman" panose="02020603050405020304" pitchFamily="18" charset="0"/>
                </a:rPr>
                <a:t>×    2  5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25656" name="Line 253"/>
            <p:cNvSpPr/>
            <p:nvPr/>
          </p:nvSpPr>
          <p:spPr>
            <a:xfrm>
              <a:off x="2971" y="1888"/>
              <a:ext cx="8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336" name="Text Box 216"/>
          <p:cNvSpPr txBox="1"/>
          <p:nvPr/>
        </p:nvSpPr>
        <p:spPr>
          <a:xfrm>
            <a:off x="2325689" y="293370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" name="Text Box 216"/>
          <p:cNvSpPr txBox="1"/>
          <p:nvPr/>
        </p:nvSpPr>
        <p:spPr>
          <a:xfrm>
            <a:off x="1966915" y="293370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" name="Text Box 216"/>
          <p:cNvSpPr txBox="1"/>
          <p:nvPr/>
        </p:nvSpPr>
        <p:spPr>
          <a:xfrm>
            <a:off x="1677989" y="293370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" name="Text Box 216"/>
          <p:cNvSpPr txBox="1"/>
          <p:nvPr/>
        </p:nvSpPr>
        <p:spPr>
          <a:xfrm>
            <a:off x="1966915" y="32940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" name="Text Box 216"/>
          <p:cNvSpPr txBox="1"/>
          <p:nvPr/>
        </p:nvSpPr>
        <p:spPr>
          <a:xfrm>
            <a:off x="1677989" y="32940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3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6" name="Text Box 216"/>
          <p:cNvSpPr txBox="1"/>
          <p:nvPr/>
        </p:nvSpPr>
        <p:spPr>
          <a:xfrm>
            <a:off x="1390652" y="32940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7" name="Text Box 216"/>
          <p:cNvSpPr txBox="1"/>
          <p:nvPr/>
        </p:nvSpPr>
        <p:spPr>
          <a:xfrm>
            <a:off x="2254252" y="37258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" name="Text Box 216"/>
          <p:cNvSpPr txBox="1"/>
          <p:nvPr/>
        </p:nvSpPr>
        <p:spPr>
          <a:xfrm>
            <a:off x="1966915" y="37258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9" name="Text Box 216"/>
          <p:cNvSpPr txBox="1"/>
          <p:nvPr/>
        </p:nvSpPr>
        <p:spPr>
          <a:xfrm>
            <a:off x="1677989" y="37258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8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0" name="Text Box 216"/>
          <p:cNvSpPr txBox="1"/>
          <p:nvPr/>
        </p:nvSpPr>
        <p:spPr>
          <a:xfrm>
            <a:off x="1390652" y="37258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1" name="Text Box 216"/>
          <p:cNvSpPr txBox="1"/>
          <p:nvPr/>
        </p:nvSpPr>
        <p:spPr>
          <a:xfrm>
            <a:off x="4341815" y="3005138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2" name="Text Box 216"/>
          <p:cNvSpPr txBox="1"/>
          <p:nvPr/>
        </p:nvSpPr>
        <p:spPr>
          <a:xfrm>
            <a:off x="4054477" y="3005138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3" name="Text Box 216"/>
          <p:cNvSpPr txBox="1"/>
          <p:nvPr/>
        </p:nvSpPr>
        <p:spPr>
          <a:xfrm>
            <a:off x="3767140" y="3005138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4" name="Text Box 216"/>
          <p:cNvSpPr txBox="1"/>
          <p:nvPr/>
        </p:nvSpPr>
        <p:spPr>
          <a:xfrm>
            <a:off x="4054477" y="336550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0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5" name="Text Box 216"/>
          <p:cNvSpPr txBox="1"/>
          <p:nvPr/>
        </p:nvSpPr>
        <p:spPr>
          <a:xfrm>
            <a:off x="3767140" y="336550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6" name="Text Box 216"/>
          <p:cNvSpPr txBox="1"/>
          <p:nvPr/>
        </p:nvSpPr>
        <p:spPr>
          <a:xfrm>
            <a:off x="3406777" y="336550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7" name="Text Box 216"/>
          <p:cNvSpPr txBox="1"/>
          <p:nvPr/>
        </p:nvSpPr>
        <p:spPr>
          <a:xfrm>
            <a:off x="4341815" y="3797300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8" name="Text Box 216"/>
          <p:cNvSpPr txBox="1"/>
          <p:nvPr/>
        </p:nvSpPr>
        <p:spPr>
          <a:xfrm>
            <a:off x="4054477" y="3797300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9" name="Text Box 216"/>
          <p:cNvSpPr txBox="1"/>
          <p:nvPr/>
        </p:nvSpPr>
        <p:spPr>
          <a:xfrm>
            <a:off x="3767140" y="3797300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0" name="Text Box 216"/>
          <p:cNvSpPr txBox="1"/>
          <p:nvPr/>
        </p:nvSpPr>
        <p:spPr>
          <a:xfrm>
            <a:off x="3406777" y="3797300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7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1" name="Line 281"/>
          <p:cNvSpPr/>
          <p:nvPr/>
        </p:nvSpPr>
        <p:spPr>
          <a:xfrm>
            <a:off x="3046416" y="3868738"/>
            <a:ext cx="18002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386" name="Text Box 266"/>
          <p:cNvSpPr txBox="1"/>
          <p:nvPr/>
        </p:nvSpPr>
        <p:spPr>
          <a:xfrm>
            <a:off x="6575427" y="30051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0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" name="Text Box 266"/>
          <p:cNvSpPr txBox="1"/>
          <p:nvPr/>
        </p:nvSpPr>
        <p:spPr>
          <a:xfrm>
            <a:off x="6215064" y="30051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3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3" name="Text Box 266"/>
          <p:cNvSpPr txBox="1"/>
          <p:nvPr/>
        </p:nvSpPr>
        <p:spPr>
          <a:xfrm>
            <a:off x="6215064" y="34369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4" name="Text Box 266"/>
          <p:cNvSpPr txBox="1"/>
          <p:nvPr/>
        </p:nvSpPr>
        <p:spPr>
          <a:xfrm>
            <a:off x="5854703" y="34369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5" name="Text Box 266"/>
          <p:cNvSpPr txBox="1"/>
          <p:nvPr/>
        </p:nvSpPr>
        <p:spPr>
          <a:xfrm>
            <a:off x="5567364" y="34369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8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6" name="Text Box 266"/>
          <p:cNvSpPr txBox="1"/>
          <p:nvPr/>
        </p:nvSpPr>
        <p:spPr>
          <a:xfrm>
            <a:off x="6575427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0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" name="Text Box 266"/>
          <p:cNvSpPr txBox="1"/>
          <p:nvPr/>
        </p:nvSpPr>
        <p:spPr>
          <a:xfrm>
            <a:off x="6215064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8" name="Text Box 266"/>
          <p:cNvSpPr txBox="1"/>
          <p:nvPr/>
        </p:nvSpPr>
        <p:spPr>
          <a:xfrm>
            <a:off x="5854703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9" name="Text Box 266"/>
          <p:cNvSpPr txBox="1"/>
          <p:nvPr/>
        </p:nvSpPr>
        <p:spPr>
          <a:xfrm>
            <a:off x="5567364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0" name="Text Box 266"/>
          <p:cNvSpPr txBox="1"/>
          <p:nvPr/>
        </p:nvSpPr>
        <p:spPr>
          <a:xfrm>
            <a:off x="8447089" y="3076576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1" name="Text Box 266"/>
          <p:cNvSpPr txBox="1"/>
          <p:nvPr/>
        </p:nvSpPr>
        <p:spPr>
          <a:xfrm>
            <a:off x="8158164" y="3076576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8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76" name="Text Box 266"/>
          <p:cNvSpPr txBox="1"/>
          <p:nvPr/>
        </p:nvSpPr>
        <p:spPr>
          <a:xfrm>
            <a:off x="7870827" y="3076576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77" name="Text Box 266"/>
          <p:cNvSpPr txBox="1"/>
          <p:nvPr/>
        </p:nvSpPr>
        <p:spPr>
          <a:xfrm>
            <a:off x="7583489" y="3076576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78" name="Line 281"/>
          <p:cNvSpPr/>
          <p:nvPr/>
        </p:nvSpPr>
        <p:spPr>
          <a:xfrm>
            <a:off x="7439028" y="3941763"/>
            <a:ext cx="15843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379" name="Text Box 266"/>
          <p:cNvSpPr txBox="1"/>
          <p:nvPr/>
        </p:nvSpPr>
        <p:spPr>
          <a:xfrm>
            <a:off x="8158164" y="35099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0" name="Text Box 266"/>
          <p:cNvSpPr txBox="1"/>
          <p:nvPr/>
        </p:nvSpPr>
        <p:spPr>
          <a:xfrm>
            <a:off x="7583489" y="35099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1" name="Text Box 266"/>
          <p:cNvSpPr txBox="1"/>
          <p:nvPr/>
        </p:nvSpPr>
        <p:spPr>
          <a:xfrm>
            <a:off x="7294564" y="35099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2" name="Text Box 266"/>
          <p:cNvSpPr txBox="1"/>
          <p:nvPr/>
        </p:nvSpPr>
        <p:spPr>
          <a:xfrm>
            <a:off x="8447089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3" name="Text Box 266"/>
          <p:cNvSpPr txBox="1"/>
          <p:nvPr/>
        </p:nvSpPr>
        <p:spPr>
          <a:xfrm>
            <a:off x="7870827" y="35099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7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4" name="Text Box 216"/>
          <p:cNvSpPr txBox="1"/>
          <p:nvPr/>
        </p:nvSpPr>
        <p:spPr>
          <a:xfrm>
            <a:off x="5854701" y="3005138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5" name="Line 281"/>
          <p:cNvSpPr/>
          <p:nvPr/>
        </p:nvSpPr>
        <p:spPr>
          <a:xfrm>
            <a:off x="1246190" y="3797300"/>
            <a:ext cx="15843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387" name="Text Box 266"/>
          <p:cNvSpPr txBox="1"/>
          <p:nvPr/>
        </p:nvSpPr>
        <p:spPr>
          <a:xfrm>
            <a:off x="8158164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8" name="Text Box 266"/>
          <p:cNvSpPr txBox="1"/>
          <p:nvPr/>
        </p:nvSpPr>
        <p:spPr>
          <a:xfrm>
            <a:off x="7870827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89" name="Text Box 266"/>
          <p:cNvSpPr txBox="1"/>
          <p:nvPr/>
        </p:nvSpPr>
        <p:spPr>
          <a:xfrm>
            <a:off x="7583489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90" name="Text Box 266"/>
          <p:cNvSpPr txBox="1"/>
          <p:nvPr/>
        </p:nvSpPr>
        <p:spPr>
          <a:xfrm>
            <a:off x="7294564" y="3868738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5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0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75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90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95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500"/>
                            </p:stCondLst>
                            <p:childTnLst>
                              <p:par>
                                <p:cTn id="2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5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9" grpId="0"/>
      <p:bldP spid="5336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5386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5376" grpId="0"/>
      <p:bldP spid="5377" grpId="0"/>
      <p:bldP spid="5379" grpId="0"/>
      <p:bldP spid="5380" grpId="0"/>
      <p:bldP spid="5381" grpId="0"/>
      <p:bldP spid="5382" grpId="0"/>
      <p:bldP spid="5383" grpId="0"/>
      <p:bldP spid="5384" grpId="0"/>
      <p:bldP spid="5387" grpId="0"/>
      <p:bldP spid="5388" grpId="0"/>
      <p:bldP spid="5389" grpId="0"/>
      <p:bldP spid="53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流程图: 可选过程 1"/>
          <p:cNvSpPr/>
          <p:nvPr/>
        </p:nvSpPr>
        <p:spPr>
          <a:xfrm>
            <a:off x="1106489" y="679450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TextBox 8"/>
          <p:cNvSpPr/>
          <p:nvPr/>
        </p:nvSpPr>
        <p:spPr>
          <a:xfrm>
            <a:off x="2244726" y="1139825"/>
            <a:ext cx="1192213" cy="63960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114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4" name="TextBox 8"/>
          <p:cNvSpPr/>
          <p:nvPr/>
        </p:nvSpPr>
        <p:spPr>
          <a:xfrm>
            <a:off x="3673475" y="1138239"/>
            <a:ext cx="2057400" cy="63960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8"/>
          <p:cNvSpPr/>
          <p:nvPr/>
        </p:nvSpPr>
        <p:spPr>
          <a:xfrm>
            <a:off x="3194049" y="1138239"/>
            <a:ext cx="5937251" cy="63960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× 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＝         （分）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6" name="TextBox 8"/>
          <p:cNvSpPr/>
          <p:nvPr/>
        </p:nvSpPr>
        <p:spPr>
          <a:xfrm>
            <a:off x="2868614" y="1774826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7" name="TextBox 8"/>
          <p:cNvSpPr/>
          <p:nvPr/>
        </p:nvSpPr>
        <p:spPr>
          <a:xfrm>
            <a:off x="3373438" y="177323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8" name="TextBox 8"/>
          <p:cNvSpPr/>
          <p:nvPr/>
        </p:nvSpPr>
        <p:spPr>
          <a:xfrm>
            <a:off x="2365377" y="2460626"/>
            <a:ext cx="576263" cy="629483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×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9" name="TextBox 8"/>
          <p:cNvSpPr/>
          <p:nvPr/>
        </p:nvSpPr>
        <p:spPr>
          <a:xfrm>
            <a:off x="3968751" y="2405063"/>
            <a:ext cx="573088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70" name="直接连接符 28"/>
          <p:cNvCxnSpPr/>
          <p:nvPr/>
        </p:nvCxnSpPr>
        <p:spPr>
          <a:xfrm flipV="1">
            <a:off x="2468563" y="3025775"/>
            <a:ext cx="2089151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5371" name="TextBox 8"/>
          <p:cNvSpPr/>
          <p:nvPr/>
        </p:nvSpPr>
        <p:spPr>
          <a:xfrm>
            <a:off x="3373438" y="3025776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2" name="TextBox 8"/>
          <p:cNvSpPr/>
          <p:nvPr/>
        </p:nvSpPr>
        <p:spPr>
          <a:xfrm>
            <a:off x="3949702" y="3035301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3" name="TextBox 8"/>
          <p:cNvSpPr/>
          <p:nvPr/>
        </p:nvSpPr>
        <p:spPr>
          <a:xfrm>
            <a:off x="2797177" y="3035301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4" name="TextBox 8"/>
          <p:cNvSpPr/>
          <p:nvPr/>
        </p:nvSpPr>
        <p:spPr>
          <a:xfrm>
            <a:off x="3948114" y="177323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75" name="直接连接符 46"/>
          <p:cNvCxnSpPr/>
          <p:nvPr/>
        </p:nvCxnSpPr>
        <p:spPr>
          <a:xfrm>
            <a:off x="2343151" y="4240215"/>
            <a:ext cx="2303463" cy="1587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5376" name="TextBox 8"/>
          <p:cNvSpPr/>
          <p:nvPr/>
        </p:nvSpPr>
        <p:spPr>
          <a:xfrm>
            <a:off x="2865438" y="361473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7" name="TextBox 8"/>
          <p:cNvSpPr/>
          <p:nvPr/>
        </p:nvSpPr>
        <p:spPr>
          <a:xfrm>
            <a:off x="3375026" y="361473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8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8" name="TextBox 8"/>
          <p:cNvSpPr/>
          <p:nvPr/>
        </p:nvSpPr>
        <p:spPr>
          <a:xfrm>
            <a:off x="2289177" y="3624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9" name="TextBox 8"/>
          <p:cNvSpPr/>
          <p:nvPr/>
        </p:nvSpPr>
        <p:spPr>
          <a:xfrm>
            <a:off x="4625975" y="1162050"/>
            <a:ext cx="1716088" cy="63960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2394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0" name="TextBox 8"/>
          <p:cNvSpPr/>
          <p:nvPr/>
        </p:nvSpPr>
        <p:spPr>
          <a:xfrm>
            <a:off x="3397251" y="2409826"/>
            <a:ext cx="573088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1" name="TextBox 8"/>
          <p:cNvSpPr/>
          <p:nvPr/>
        </p:nvSpPr>
        <p:spPr>
          <a:xfrm>
            <a:off x="3986214" y="3624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2" name="TextBox 8"/>
          <p:cNvSpPr/>
          <p:nvPr/>
        </p:nvSpPr>
        <p:spPr>
          <a:xfrm>
            <a:off x="2343151" y="424021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3" name="TextBox 8"/>
          <p:cNvSpPr/>
          <p:nvPr/>
        </p:nvSpPr>
        <p:spPr>
          <a:xfrm>
            <a:off x="2847977" y="424021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3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4" name="TextBox 8"/>
          <p:cNvSpPr/>
          <p:nvPr/>
        </p:nvSpPr>
        <p:spPr>
          <a:xfrm>
            <a:off x="3422651" y="424021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9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5" name="TextBox 8"/>
          <p:cNvSpPr/>
          <p:nvPr/>
        </p:nvSpPr>
        <p:spPr>
          <a:xfrm>
            <a:off x="3981451" y="424021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6" name="Text Box 12"/>
          <p:cNvSpPr/>
          <p:nvPr/>
        </p:nvSpPr>
        <p:spPr>
          <a:xfrm flipH="1">
            <a:off x="4814890" y="2954339"/>
            <a:ext cx="1707519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…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114×1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7" name="Text Box 13"/>
          <p:cNvSpPr/>
          <p:nvPr/>
        </p:nvSpPr>
        <p:spPr>
          <a:xfrm>
            <a:off x="4772026" y="3525839"/>
            <a:ext cx="1917513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…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114×20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8" name="圆角矩形 94"/>
          <p:cNvSpPr/>
          <p:nvPr/>
        </p:nvSpPr>
        <p:spPr>
          <a:xfrm>
            <a:off x="5346701" y="3201990"/>
            <a:ext cx="3756025" cy="150018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用两位数的十位上的数去乘三位数，得数的末尾和两位数的十位对齐。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9" name="右箭头 97"/>
          <p:cNvSpPr/>
          <p:nvPr/>
        </p:nvSpPr>
        <p:spPr>
          <a:xfrm>
            <a:off x="4775201" y="3844927"/>
            <a:ext cx="428625" cy="214313"/>
          </a:xfrm>
          <a:prstGeom prst="rightArrow">
            <a:avLst>
              <a:gd name="adj1" fmla="val 50000"/>
              <a:gd name="adj2" fmla="val 49962"/>
            </a:avLst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 fill="hold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 fill="hold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 fill="hold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 fill="hold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 fill="hold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 fill="hold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 fill="hold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 fill="hold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 fill="hold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 fill="hold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 fill="hold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 fill="hold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 fill="hold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 fill="hold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 fill="hold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9" dur="500" fill="hold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  <p:bldP spid="15369" grpId="0"/>
      <p:bldP spid="15371" grpId="0"/>
      <p:bldP spid="15373" grpId="0"/>
      <p:bldP spid="15374" grpId="0"/>
      <p:bldP spid="15376" grpId="0"/>
      <p:bldP spid="15377" grpId="0"/>
      <p:bldP spid="15378" grpId="0"/>
      <p:bldP spid="15379" grpId="0"/>
      <p:bldP spid="15380" grpId="0"/>
      <p:bldP spid="15380" grpId="1"/>
      <p:bldP spid="15381" grpId="0"/>
      <p:bldP spid="15381" grpId="1"/>
      <p:bldP spid="15386" grpId="0"/>
      <p:bldP spid="15386" grpId="1"/>
      <p:bldP spid="15387" grpId="0"/>
      <p:bldP spid="153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9"/>
          <p:cNvSpPr/>
          <p:nvPr/>
        </p:nvSpPr>
        <p:spPr>
          <a:xfrm>
            <a:off x="2052638" y="1863728"/>
            <a:ext cx="4463081" cy="132343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	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	×    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7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9" name="Text Box 12"/>
          <p:cNvSpPr/>
          <p:nvPr/>
        </p:nvSpPr>
        <p:spPr>
          <a:xfrm flipH="1">
            <a:off x="6450012" y="3149602"/>
            <a:ext cx="2246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530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0" name="Text Box 13"/>
          <p:cNvSpPr/>
          <p:nvPr/>
        </p:nvSpPr>
        <p:spPr>
          <a:xfrm>
            <a:off x="6410326" y="3792539"/>
            <a:ext cx="2504212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530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80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1" name="Text Box 19"/>
          <p:cNvSpPr/>
          <p:nvPr/>
        </p:nvSpPr>
        <p:spPr>
          <a:xfrm>
            <a:off x="3195637" y="3221038"/>
            <a:ext cx="3143251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3  7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1  0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2" name="Text Box 20"/>
          <p:cNvSpPr/>
          <p:nvPr/>
        </p:nvSpPr>
        <p:spPr>
          <a:xfrm>
            <a:off x="2436812" y="3798889"/>
            <a:ext cx="3429000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4  2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3" name="Text Box 21"/>
          <p:cNvSpPr/>
          <p:nvPr/>
        </p:nvSpPr>
        <p:spPr>
          <a:xfrm>
            <a:off x="2695577" y="4500565"/>
            <a:ext cx="4097337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4  6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1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4584" name="直接连接符 9"/>
          <p:cNvCxnSpPr/>
          <p:nvPr/>
        </p:nvCxnSpPr>
        <p:spPr>
          <a:xfrm>
            <a:off x="3170238" y="3221038"/>
            <a:ext cx="3311525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24585" name="直接连接符 10"/>
          <p:cNvCxnSpPr/>
          <p:nvPr/>
        </p:nvCxnSpPr>
        <p:spPr>
          <a:xfrm>
            <a:off x="2624138" y="4429126"/>
            <a:ext cx="3811588" cy="635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24586" name="TextBox 8"/>
          <p:cNvSpPr/>
          <p:nvPr/>
        </p:nvSpPr>
        <p:spPr>
          <a:xfrm>
            <a:off x="5762626" y="3792540"/>
            <a:ext cx="576263" cy="752475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7" name="TextBox 12"/>
          <p:cNvSpPr/>
          <p:nvPr/>
        </p:nvSpPr>
        <p:spPr>
          <a:xfrm>
            <a:off x="3910014" y="3933828"/>
            <a:ext cx="5000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8" name="Rectangle 2"/>
          <p:cNvSpPr/>
          <p:nvPr/>
        </p:nvSpPr>
        <p:spPr>
          <a:xfrm>
            <a:off x="1377952" y="1054103"/>
            <a:ext cx="1800225" cy="5746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试一试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 fill="hold"/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79" grpId="1"/>
      <p:bldP spid="24580" grpId="0"/>
      <p:bldP spid="24580" grpId="1"/>
      <p:bldP spid="24586" grpId="0"/>
      <p:bldP spid="245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/>
          <p:nvPr/>
        </p:nvSpPr>
        <p:spPr>
          <a:xfrm>
            <a:off x="3094831" y="2144396"/>
            <a:ext cx="1371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8  0  9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2878932" y="2649221"/>
            <a:ext cx="15843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latin typeface="Times New Roman" panose="02020603050405020304" pitchFamily="18" charset="0"/>
                <a:ea typeface="宋体" panose="02010600030101010101" pitchFamily="2" charset="-122"/>
              </a:rPr>
              <a:t>×   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2  7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6" name="Line 4"/>
          <p:cNvSpPr/>
          <p:nvPr/>
        </p:nvSpPr>
        <p:spPr>
          <a:xfrm>
            <a:off x="2734470" y="3081021"/>
            <a:ext cx="14398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8677" name="Text Box 5"/>
          <p:cNvSpPr txBox="1"/>
          <p:nvPr/>
        </p:nvSpPr>
        <p:spPr>
          <a:xfrm>
            <a:off x="2807495" y="3081021"/>
            <a:ext cx="2235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5  6  6  3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8" name="Text Box 6"/>
          <p:cNvSpPr txBox="1"/>
          <p:nvPr/>
        </p:nvSpPr>
        <p:spPr>
          <a:xfrm>
            <a:off x="2159795" y="1209360"/>
            <a:ext cx="34559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Times New Roman" panose="02020603050405020304" pitchFamily="18" charset="0"/>
                <a:ea typeface="宋体" panose="02010600030101010101" pitchFamily="2" charset="-122"/>
              </a:rPr>
              <a:t>森林医生</a:t>
            </a:r>
            <a:endParaRPr lang="zh-CN" altLang="en-US" sz="40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9" name="Text Box 7"/>
          <p:cNvSpPr txBox="1"/>
          <p:nvPr/>
        </p:nvSpPr>
        <p:spPr>
          <a:xfrm>
            <a:off x="2518570" y="3369946"/>
            <a:ext cx="18748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1  6  1  8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0" name="Line 8"/>
          <p:cNvSpPr/>
          <p:nvPr/>
        </p:nvSpPr>
        <p:spPr>
          <a:xfrm>
            <a:off x="2447133" y="3801746"/>
            <a:ext cx="18002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8681" name="Text Box 9"/>
          <p:cNvSpPr txBox="1"/>
          <p:nvPr/>
        </p:nvSpPr>
        <p:spPr>
          <a:xfrm>
            <a:off x="2518570" y="3873184"/>
            <a:ext cx="2016125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1  2  7  4  3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2" name="Text Box 26"/>
          <p:cNvSpPr txBox="1"/>
          <p:nvPr/>
        </p:nvSpPr>
        <p:spPr>
          <a:xfrm>
            <a:off x="4031456" y="2504760"/>
            <a:ext cx="9906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×</a:t>
            </a:r>
            <a:endParaRPr lang="en-US" altLang="zh-CN" sz="80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3" name="Rectangle 27"/>
          <p:cNvSpPr/>
          <p:nvPr/>
        </p:nvSpPr>
        <p:spPr>
          <a:xfrm>
            <a:off x="6911182" y="2072959"/>
            <a:ext cx="1152525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>
                <a:latin typeface="Times New Roman" panose="02020603050405020304" pitchFamily="18" charset="0"/>
              </a:rPr>
              <a:t>8 0 9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8684" name="Text Box 28"/>
          <p:cNvSpPr txBox="1"/>
          <p:nvPr/>
        </p:nvSpPr>
        <p:spPr>
          <a:xfrm>
            <a:off x="6623844" y="2577785"/>
            <a:ext cx="1584325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latin typeface="Times New Roman" panose="02020603050405020304" pitchFamily="18" charset="0"/>
                <a:ea typeface="宋体" panose="02010600030101010101" pitchFamily="2" charset="-122"/>
              </a:rPr>
              <a:t>×  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2 7</a:t>
            </a: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5" name="Text Box 29"/>
          <p:cNvSpPr txBox="1"/>
          <p:nvPr/>
        </p:nvSpPr>
        <p:spPr>
          <a:xfrm>
            <a:off x="5183981" y="2288859"/>
            <a:ext cx="12192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改正：</a:t>
            </a:r>
            <a:endParaRPr lang="zh-CN" altLang="en-US" sz="36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86" name="Line 30"/>
          <p:cNvSpPr/>
          <p:nvPr/>
        </p:nvSpPr>
        <p:spPr>
          <a:xfrm>
            <a:off x="6479382" y="3009583"/>
            <a:ext cx="14398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336" name="Text Box 216"/>
          <p:cNvSpPr txBox="1"/>
          <p:nvPr/>
        </p:nvSpPr>
        <p:spPr>
          <a:xfrm>
            <a:off x="7416007" y="3009584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3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" name="Text Box 216"/>
          <p:cNvSpPr txBox="1"/>
          <p:nvPr/>
        </p:nvSpPr>
        <p:spPr>
          <a:xfrm>
            <a:off x="7127081" y="3009584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" name="Text Box 216"/>
          <p:cNvSpPr txBox="1"/>
          <p:nvPr/>
        </p:nvSpPr>
        <p:spPr>
          <a:xfrm>
            <a:off x="6911181" y="3009584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" name="Text Box 216"/>
          <p:cNvSpPr txBox="1"/>
          <p:nvPr/>
        </p:nvSpPr>
        <p:spPr>
          <a:xfrm>
            <a:off x="6623844" y="3009584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" name="Text Box 216"/>
          <p:cNvSpPr txBox="1"/>
          <p:nvPr/>
        </p:nvSpPr>
        <p:spPr>
          <a:xfrm>
            <a:off x="7127081" y="32969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8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6" name="Text Box 216"/>
          <p:cNvSpPr txBox="1"/>
          <p:nvPr/>
        </p:nvSpPr>
        <p:spPr>
          <a:xfrm>
            <a:off x="6911181" y="32969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7" name="Text Box 216"/>
          <p:cNvSpPr txBox="1"/>
          <p:nvPr/>
        </p:nvSpPr>
        <p:spPr>
          <a:xfrm>
            <a:off x="6623844" y="32969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" name="Text Box 216"/>
          <p:cNvSpPr txBox="1"/>
          <p:nvPr/>
        </p:nvSpPr>
        <p:spPr>
          <a:xfrm>
            <a:off x="6334919" y="32969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401" name="Line 281"/>
          <p:cNvSpPr/>
          <p:nvPr/>
        </p:nvSpPr>
        <p:spPr>
          <a:xfrm>
            <a:off x="6047582" y="3728721"/>
            <a:ext cx="18716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" name="Text Box 216"/>
          <p:cNvSpPr txBox="1"/>
          <p:nvPr/>
        </p:nvSpPr>
        <p:spPr>
          <a:xfrm>
            <a:off x="7416007" y="37287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3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0" name="Text Box 216"/>
          <p:cNvSpPr txBox="1"/>
          <p:nvPr/>
        </p:nvSpPr>
        <p:spPr>
          <a:xfrm>
            <a:off x="7127081" y="37287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1" name="Text Box 216"/>
          <p:cNvSpPr txBox="1"/>
          <p:nvPr/>
        </p:nvSpPr>
        <p:spPr>
          <a:xfrm>
            <a:off x="6911181" y="37287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8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2" name="Text Box 216"/>
          <p:cNvSpPr txBox="1"/>
          <p:nvPr/>
        </p:nvSpPr>
        <p:spPr>
          <a:xfrm>
            <a:off x="6623844" y="37287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3" name="Text Box 216"/>
          <p:cNvSpPr txBox="1"/>
          <p:nvPr/>
        </p:nvSpPr>
        <p:spPr>
          <a:xfrm>
            <a:off x="6334919" y="3728721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2</a:t>
            </a:r>
            <a:endParaRPr lang="en-US" altLang="zh-CN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6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流程图: 可选过程 1"/>
          <p:cNvSpPr/>
          <p:nvPr/>
        </p:nvSpPr>
        <p:spPr>
          <a:xfrm>
            <a:off x="1566865" y="917575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随堂检测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435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01965" y="735013"/>
            <a:ext cx="1792287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 Box 7"/>
          <p:cNvSpPr/>
          <p:nvPr/>
        </p:nvSpPr>
        <p:spPr>
          <a:xfrm>
            <a:off x="1995488" y="1577976"/>
            <a:ext cx="7848600" cy="212365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2011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年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7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月，北京开通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114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电话挂号业务，病人可以通过拨打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114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向指定的医院挂号。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2011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年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8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月，郭阿姨共上班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23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天，平均每天接电话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144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个。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(1)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郭阿姨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2011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年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8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月要接多少个电话？估一估，算一算。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(2)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与同伴说一说你的计算过程。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7" name="Rectangle 8"/>
          <p:cNvSpPr/>
          <p:nvPr/>
        </p:nvSpPr>
        <p:spPr>
          <a:xfrm>
            <a:off x="3636964" y="3922625"/>
            <a:ext cx="3834704" cy="1200329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144 × 23 ≈ 3000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（个）   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144 × 23 = 3312</a:t>
            </a:r>
            <a:r>
              <a:rPr lang="zh-CN" altLang="en-US" sz="2400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（个）</a:t>
            </a:r>
            <a:endParaRPr lang="zh-CN" altLang="en-US" sz="2400" dirty="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7"/>
          <p:cNvSpPr/>
          <p:nvPr/>
        </p:nvSpPr>
        <p:spPr>
          <a:xfrm>
            <a:off x="1914526" y="2462214"/>
            <a:ext cx="7358063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26×130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  108×24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     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82×403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      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460×23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1" name="TextBox 11"/>
          <p:cNvSpPr/>
          <p:nvPr/>
        </p:nvSpPr>
        <p:spPr>
          <a:xfrm>
            <a:off x="4200526" y="2468565"/>
            <a:ext cx="1500188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3380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2" name="TextBox 12"/>
          <p:cNvSpPr/>
          <p:nvPr/>
        </p:nvSpPr>
        <p:spPr>
          <a:xfrm>
            <a:off x="8129589" y="2468565"/>
            <a:ext cx="1500187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2592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3" name="TextBox 13"/>
          <p:cNvSpPr/>
          <p:nvPr/>
        </p:nvSpPr>
        <p:spPr>
          <a:xfrm>
            <a:off x="4200526" y="3033715"/>
            <a:ext cx="1500188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33046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4" name="TextBox 14"/>
          <p:cNvSpPr/>
          <p:nvPr/>
        </p:nvSpPr>
        <p:spPr>
          <a:xfrm>
            <a:off x="8058151" y="3040065"/>
            <a:ext cx="1500188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10580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5" name="Rectangle 2"/>
          <p:cNvSpPr/>
          <p:nvPr/>
        </p:nvSpPr>
        <p:spPr>
          <a:xfrm>
            <a:off x="1668465" y="1087440"/>
            <a:ext cx="1800225" cy="5746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练一练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  <p:bldP spid="276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/>
          <p:nvPr/>
        </p:nvSpPr>
        <p:spPr>
          <a:xfrm>
            <a:off x="1331914" y="774700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31748" name="Text Box 4"/>
          <p:cNvSpPr txBox="1"/>
          <p:nvPr/>
        </p:nvSpPr>
        <p:spPr>
          <a:xfrm>
            <a:off x="1114108" y="1277621"/>
            <a:ext cx="2528256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anose="02020603050405020304" pitchFamily="18" charset="0"/>
              </a:rPr>
              <a:t>912×25=</a:t>
            </a:r>
            <a:endParaRPr lang="en-US" altLang="zh-CN" sz="4800">
              <a:latin typeface="Times New Roman" panose="02020603050405020304" pitchFamily="18" charset="0"/>
            </a:endParaRPr>
          </a:p>
        </p:txBody>
      </p:sp>
      <p:sp>
        <p:nvSpPr>
          <p:cNvPr id="31749" name="Text Box 5"/>
          <p:cNvSpPr txBox="1"/>
          <p:nvPr/>
        </p:nvSpPr>
        <p:spPr>
          <a:xfrm>
            <a:off x="5435600" y="1277939"/>
            <a:ext cx="2528256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anose="02020603050405020304" pitchFamily="18" charset="0"/>
              </a:rPr>
              <a:t>108×24=</a:t>
            </a:r>
            <a:endParaRPr lang="en-US" altLang="zh-CN" sz="4800">
              <a:latin typeface="Times New Roman" panose="02020603050405020304" pitchFamily="18" charset="0"/>
            </a:endParaRPr>
          </a:p>
        </p:txBody>
      </p:sp>
      <p:grpSp>
        <p:nvGrpSpPr>
          <p:cNvPr id="31750" name="Group 218"/>
          <p:cNvGrpSpPr/>
          <p:nvPr/>
        </p:nvGrpSpPr>
        <p:grpSpPr>
          <a:xfrm>
            <a:off x="1763713" y="2214564"/>
            <a:ext cx="2592387" cy="1700213"/>
            <a:chOff x="748" y="1334"/>
            <a:chExt cx="1134" cy="554"/>
          </a:xfrm>
        </p:grpSpPr>
        <p:grpSp>
          <p:nvGrpSpPr>
            <p:cNvPr id="31783" name="Group 217"/>
            <p:cNvGrpSpPr/>
            <p:nvPr/>
          </p:nvGrpSpPr>
          <p:grpSpPr>
            <a:xfrm>
              <a:off x="748" y="1334"/>
              <a:ext cx="1134" cy="465"/>
              <a:chOff x="748" y="1334"/>
              <a:chExt cx="1134" cy="465"/>
            </a:xfrm>
          </p:grpSpPr>
          <p:sp>
            <p:nvSpPr>
              <p:cNvPr id="31785" name="Text Box 200"/>
              <p:cNvSpPr txBox="1"/>
              <p:nvPr/>
            </p:nvSpPr>
            <p:spPr>
              <a:xfrm>
                <a:off x="975" y="1334"/>
                <a:ext cx="907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Times New Roman" panose="02020603050405020304" pitchFamily="18" charset="0"/>
                  </a:rPr>
                  <a:t> </a:t>
                </a:r>
                <a:r>
                  <a:rPr lang="en-US" altLang="zh-CN" sz="4000">
                    <a:latin typeface="Times New Roman" panose="02020603050405020304" pitchFamily="18" charset="0"/>
                  </a:rPr>
                  <a:t>9 1 2</a:t>
                </a:r>
                <a:endParaRPr lang="en-US" altLang="zh-CN" sz="40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786" name="Text Box 204"/>
              <p:cNvSpPr txBox="1"/>
              <p:nvPr/>
            </p:nvSpPr>
            <p:spPr>
              <a:xfrm>
                <a:off x="748" y="1570"/>
                <a:ext cx="1134" cy="2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>
                    <a:latin typeface="Times New Roman" panose="02020603050405020304" pitchFamily="18" charset="0"/>
                  </a:rPr>
                  <a:t>×    2 5</a:t>
                </a:r>
                <a:endParaRPr lang="en-US" altLang="zh-CN" sz="400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31784" name="Line 205"/>
            <p:cNvSpPr/>
            <p:nvPr/>
          </p:nvSpPr>
          <p:spPr>
            <a:xfrm>
              <a:off x="793" y="1888"/>
              <a:ext cx="8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336" name="Text Box 216"/>
          <p:cNvSpPr txBox="1"/>
          <p:nvPr/>
        </p:nvSpPr>
        <p:spPr>
          <a:xfrm>
            <a:off x="3132137" y="38703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0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" name="Text Box 216"/>
          <p:cNvSpPr txBox="1"/>
          <p:nvPr/>
        </p:nvSpPr>
        <p:spPr>
          <a:xfrm>
            <a:off x="2698751" y="38703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6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3" name="Text Box 216"/>
          <p:cNvSpPr txBox="1"/>
          <p:nvPr/>
        </p:nvSpPr>
        <p:spPr>
          <a:xfrm>
            <a:off x="2266951" y="38703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5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4" name="Text Box 216"/>
          <p:cNvSpPr txBox="1"/>
          <p:nvPr/>
        </p:nvSpPr>
        <p:spPr>
          <a:xfrm>
            <a:off x="1835151" y="38703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4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5" name="Text Box 216"/>
          <p:cNvSpPr txBox="1"/>
          <p:nvPr/>
        </p:nvSpPr>
        <p:spPr>
          <a:xfrm>
            <a:off x="2698751" y="43021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4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6" name="Text Box 216"/>
          <p:cNvSpPr txBox="1"/>
          <p:nvPr/>
        </p:nvSpPr>
        <p:spPr>
          <a:xfrm>
            <a:off x="2195512" y="43021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7" name="Text Box 216"/>
          <p:cNvSpPr txBox="1"/>
          <p:nvPr/>
        </p:nvSpPr>
        <p:spPr>
          <a:xfrm>
            <a:off x="1835151" y="4302127"/>
            <a:ext cx="431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8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8" name="Text Box 216"/>
          <p:cNvSpPr txBox="1"/>
          <p:nvPr/>
        </p:nvSpPr>
        <p:spPr>
          <a:xfrm>
            <a:off x="1403351" y="4302127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1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5401" name="Line 281"/>
          <p:cNvSpPr/>
          <p:nvPr/>
        </p:nvSpPr>
        <p:spPr>
          <a:xfrm>
            <a:off x="1474788" y="4878387"/>
            <a:ext cx="2160587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" name="Text Box 216"/>
          <p:cNvSpPr txBox="1"/>
          <p:nvPr/>
        </p:nvSpPr>
        <p:spPr>
          <a:xfrm>
            <a:off x="3132137" y="4806952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0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0" name="Text Box 216"/>
          <p:cNvSpPr txBox="1"/>
          <p:nvPr/>
        </p:nvSpPr>
        <p:spPr>
          <a:xfrm>
            <a:off x="2698751" y="4806952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0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1" name="Text Box 216"/>
          <p:cNvSpPr txBox="1"/>
          <p:nvPr/>
        </p:nvSpPr>
        <p:spPr>
          <a:xfrm>
            <a:off x="2195512" y="4806952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8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2" name="Text Box 216"/>
          <p:cNvSpPr txBox="1"/>
          <p:nvPr/>
        </p:nvSpPr>
        <p:spPr>
          <a:xfrm>
            <a:off x="1835151" y="4806952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3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3" name="Text Box 216"/>
          <p:cNvSpPr txBox="1"/>
          <p:nvPr/>
        </p:nvSpPr>
        <p:spPr>
          <a:xfrm>
            <a:off x="1403351" y="4806952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4" name="Text Box 216"/>
          <p:cNvSpPr txBox="1"/>
          <p:nvPr/>
        </p:nvSpPr>
        <p:spPr>
          <a:xfrm>
            <a:off x="3563940" y="1277938"/>
            <a:ext cx="1800225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23800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grpSp>
        <p:nvGrpSpPr>
          <p:cNvPr id="31766" name="Group 218"/>
          <p:cNvGrpSpPr/>
          <p:nvPr/>
        </p:nvGrpSpPr>
        <p:grpSpPr>
          <a:xfrm>
            <a:off x="5435601" y="2214564"/>
            <a:ext cx="2592388" cy="1700213"/>
            <a:chOff x="748" y="1334"/>
            <a:chExt cx="1134" cy="554"/>
          </a:xfrm>
        </p:grpSpPr>
        <p:grpSp>
          <p:nvGrpSpPr>
            <p:cNvPr id="31779" name="Group 217"/>
            <p:cNvGrpSpPr/>
            <p:nvPr/>
          </p:nvGrpSpPr>
          <p:grpSpPr>
            <a:xfrm>
              <a:off x="748" y="1334"/>
              <a:ext cx="1134" cy="465"/>
              <a:chOff x="748" y="1334"/>
              <a:chExt cx="1134" cy="465"/>
            </a:xfrm>
          </p:grpSpPr>
          <p:sp>
            <p:nvSpPr>
              <p:cNvPr id="31781" name="Text Box 200"/>
              <p:cNvSpPr txBox="1"/>
              <p:nvPr/>
            </p:nvSpPr>
            <p:spPr>
              <a:xfrm>
                <a:off x="975" y="1334"/>
                <a:ext cx="907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Times New Roman" panose="02020603050405020304" pitchFamily="18" charset="0"/>
                  </a:rPr>
                  <a:t> </a:t>
                </a:r>
                <a:r>
                  <a:rPr lang="en-US" altLang="zh-CN" sz="4000">
                    <a:latin typeface="Times New Roman" panose="02020603050405020304" pitchFamily="18" charset="0"/>
                  </a:rPr>
                  <a:t>1 0 8</a:t>
                </a:r>
                <a:endParaRPr lang="en-US" altLang="zh-CN" sz="40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782" name="Text Box 204"/>
              <p:cNvSpPr txBox="1"/>
              <p:nvPr/>
            </p:nvSpPr>
            <p:spPr>
              <a:xfrm>
                <a:off x="748" y="1570"/>
                <a:ext cx="1134" cy="2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>
                    <a:latin typeface="Times New Roman" panose="02020603050405020304" pitchFamily="18" charset="0"/>
                  </a:rPr>
                  <a:t>×    2 4</a:t>
                </a:r>
                <a:endParaRPr lang="en-US" altLang="zh-CN" sz="400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31780" name="Line 205"/>
            <p:cNvSpPr/>
            <p:nvPr/>
          </p:nvSpPr>
          <p:spPr>
            <a:xfrm>
              <a:off x="793" y="1888"/>
              <a:ext cx="8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5" name="Text Box 216"/>
          <p:cNvSpPr txBox="1"/>
          <p:nvPr/>
        </p:nvSpPr>
        <p:spPr>
          <a:xfrm>
            <a:off x="6875462" y="37988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6" name="Text Box 216"/>
          <p:cNvSpPr txBox="1"/>
          <p:nvPr/>
        </p:nvSpPr>
        <p:spPr>
          <a:xfrm>
            <a:off x="6443663" y="37988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3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7" name="Text Box 216"/>
          <p:cNvSpPr txBox="1"/>
          <p:nvPr/>
        </p:nvSpPr>
        <p:spPr>
          <a:xfrm>
            <a:off x="6083301" y="37988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4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8" name="Text Box 216"/>
          <p:cNvSpPr txBox="1"/>
          <p:nvPr/>
        </p:nvSpPr>
        <p:spPr>
          <a:xfrm>
            <a:off x="6443663" y="42306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6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9" name="Text Box 216"/>
          <p:cNvSpPr txBox="1"/>
          <p:nvPr/>
        </p:nvSpPr>
        <p:spPr>
          <a:xfrm>
            <a:off x="6083301" y="42306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1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0" name="Text Box 216"/>
          <p:cNvSpPr txBox="1"/>
          <p:nvPr/>
        </p:nvSpPr>
        <p:spPr>
          <a:xfrm>
            <a:off x="5724525" y="42306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1" name="Line 281"/>
          <p:cNvSpPr/>
          <p:nvPr/>
        </p:nvSpPr>
        <p:spPr>
          <a:xfrm>
            <a:off x="5364164" y="4878387"/>
            <a:ext cx="2160587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2" name="Text Box 216"/>
          <p:cNvSpPr txBox="1"/>
          <p:nvPr/>
        </p:nvSpPr>
        <p:spPr>
          <a:xfrm>
            <a:off x="6875462" y="48783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3" name="Text Box 216"/>
          <p:cNvSpPr txBox="1"/>
          <p:nvPr/>
        </p:nvSpPr>
        <p:spPr>
          <a:xfrm>
            <a:off x="6443663" y="48783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9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4" name="Text Box 216"/>
          <p:cNvSpPr txBox="1"/>
          <p:nvPr/>
        </p:nvSpPr>
        <p:spPr>
          <a:xfrm>
            <a:off x="6083301" y="48783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5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5" name="Text Box 216"/>
          <p:cNvSpPr txBox="1"/>
          <p:nvPr/>
        </p:nvSpPr>
        <p:spPr>
          <a:xfrm>
            <a:off x="5724525" y="4878389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6" name="Text Box 216"/>
          <p:cNvSpPr txBox="1"/>
          <p:nvPr/>
        </p:nvSpPr>
        <p:spPr>
          <a:xfrm>
            <a:off x="8027990" y="1349377"/>
            <a:ext cx="1512887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2592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6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流程图: 可选过程 3"/>
          <p:cNvSpPr/>
          <p:nvPr/>
        </p:nvSpPr>
        <p:spPr>
          <a:xfrm>
            <a:off x="1147765" y="993775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情境导入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0525" y="1974850"/>
            <a:ext cx="3600451" cy="2736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81639" y="1968500"/>
            <a:ext cx="3594100" cy="2705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Box 5"/>
          <p:cNvSpPr/>
          <p:nvPr/>
        </p:nvSpPr>
        <p:spPr>
          <a:xfrm>
            <a:off x="2584451" y="981075"/>
            <a:ext cx="57150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“神舟”十号发射成功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流程图: 可选过程 1"/>
          <p:cNvSpPr/>
          <p:nvPr/>
        </p:nvSpPr>
        <p:spPr>
          <a:xfrm>
            <a:off x="1514477" y="998537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随堂检测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Text Box 9"/>
          <p:cNvSpPr/>
          <p:nvPr/>
        </p:nvSpPr>
        <p:spPr>
          <a:xfrm>
            <a:off x="3203577" y="2451101"/>
            <a:ext cx="2845651" cy="95410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	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 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3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8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	×    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5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4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8" name="Text Box 12"/>
          <p:cNvSpPr/>
          <p:nvPr/>
        </p:nvSpPr>
        <p:spPr>
          <a:xfrm flipH="1">
            <a:off x="6659563" y="3459163"/>
            <a:ext cx="168988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…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138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×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9" name="Text Box 13"/>
          <p:cNvSpPr/>
          <p:nvPr/>
        </p:nvSpPr>
        <p:spPr>
          <a:xfrm>
            <a:off x="6659565" y="4035425"/>
            <a:ext cx="1911101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…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138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×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0" name="Text Box 19"/>
          <p:cNvSpPr/>
          <p:nvPr/>
        </p:nvSpPr>
        <p:spPr>
          <a:xfrm>
            <a:off x="4506914" y="3509964"/>
            <a:ext cx="2786063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5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5  2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1" name="Text Box 20"/>
          <p:cNvSpPr/>
          <p:nvPr/>
        </p:nvSpPr>
        <p:spPr>
          <a:xfrm>
            <a:off x="4138613" y="4035425"/>
            <a:ext cx="2428875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6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9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2" name="Text Box 21"/>
          <p:cNvSpPr/>
          <p:nvPr/>
        </p:nvSpPr>
        <p:spPr>
          <a:xfrm>
            <a:off x="4211637" y="4683125"/>
            <a:ext cx="4097339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7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4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5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13" name="直接连接符 48"/>
          <p:cNvCxnSpPr/>
          <p:nvPr/>
        </p:nvCxnSpPr>
        <p:spPr>
          <a:xfrm>
            <a:off x="3851277" y="3459162"/>
            <a:ext cx="2808287" cy="50800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1514" name="直接连接符 49"/>
          <p:cNvCxnSpPr/>
          <p:nvPr/>
        </p:nvCxnSpPr>
        <p:spPr>
          <a:xfrm>
            <a:off x="3778252" y="4611687"/>
            <a:ext cx="3024187" cy="0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1515" name="TextBox 8"/>
          <p:cNvSpPr/>
          <p:nvPr/>
        </p:nvSpPr>
        <p:spPr>
          <a:xfrm>
            <a:off x="5435602" y="4035427"/>
            <a:ext cx="576263" cy="629483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6" name="TextBox 52"/>
          <p:cNvSpPr/>
          <p:nvPr/>
        </p:nvSpPr>
        <p:spPr>
          <a:xfrm>
            <a:off x="4498977" y="4179887"/>
            <a:ext cx="500063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517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49578" y="815975"/>
            <a:ext cx="1792287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8" name="Text Box 16"/>
          <p:cNvSpPr/>
          <p:nvPr/>
        </p:nvSpPr>
        <p:spPr>
          <a:xfrm>
            <a:off x="2014539" y="1585913"/>
            <a:ext cx="6769100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ea typeface="微软雅黑" panose="020B0503020204020204" pitchFamily="34" charset="-122"/>
              </a:rPr>
              <a:t>算一算，并和同伴说一说你的计算过程。</a:t>
            </a:r>
            <a:endParaRPr lang="zh-CN" altLang="en-US" sz="240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8" grpId="1"/>
      <p:bldP spid="21509" grpId="0"/>
      <p:bldP spid="21509" grpId="1"/>
      <p:bldP spid="21515" grpId="0"/>
      <p:bldP spid="215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60"/>
          <p:cNvSpPr/>
          <p:nvPr/>
        </p:nvSpPr>
        <p:spPr>
          <a:xfrm>
            <a:off x="1547813" y="809626"/>
            <a:ext cx="4493538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列竖式计算三位数乘两位数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3" name="Text Box 62"/>
          <p:cNvSpPr/>
          <p:nvPr/>
        </p:nvSpPr>
        <p:spPr>
          <a:xfrm>
            <a:off x="1476375" y="1303338"/>
            <a:ext cx="2698175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中间有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时：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4" name="Text Box 63"/>
          <p:cNvSpPr/>
          <p:nvPr/>
        </p:nvSpPr>
        <p:spPr>
          <a:xfrm>
            <a:off x="1300163" y="1749425"/>
            <a:ext cx="8572500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）用第二个乘数每个数位上的数去乘第一个数位上的数，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也要乘；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）与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相乘时，如果有进位要加上进上来的数，如果没有进位要写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占位。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5" name="Text Box 64"/>
          <p:cNvSpPr/>
          <p:nvPr/>
        </p:nvSpPr>
        <p:spPr>
          <a:xfrm>
            <a:off x="1516063" y="3476625"/>
            <a:ext cx="2518638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末尾有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时：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6" name="Text Box 65"/>
          <p:cNvSpPr/>
          <p:nvPr/>
        </p:nvSpPr>
        <p:spPr>
          <a:xfrm>
            <a:off x="1300163" y="3949700"/>
            <a:ext cx="8643939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）用两位数的个位上的数去乘三位数，得数的末尾和两位数的个位对齐；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）用两位数的十位上的数去乘三位数，得数的末尾和两位数的十位对齐。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27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06301" y="105029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4" grpId="0"/>
      <p:bldP spid="30725" grpId="0"/>
      <p:bldP spid="307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/>
          <p:nvPr/>
        </p:nvSpPr>
        <p:spPr>
          <a:xfrm>
            <a:off x="2832100" y="3302001"/>
            <a:ext cx="2169184" cy="76944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408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20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1" name="Text Box 5"/>
          <p:cNvSpPr/>
          <p:nvPr/>
        </p:nvSpPr>
        <p:spPr>
          <a:xfrm>
            <a:off x="2900364" y="4159251"/>
            <a:ext cx="1885453" cy="76944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408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TextBox 22"/>
          <p:cNvSpPr/>
          <p:nvPr/>
        </p:nvSpPr>
        <p:spPr>
          <a:xfrm>
            <a:off x="1857376" y="2139952"/>
            <a:ext cx="55721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可以把</a:t>
            </a:r>
            <a:r>
              <a:rPr lang="en-US" altLang="zh-CN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23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看成是</a:t>
            </a:r>
            <a:r>
              <a:rPr lang="en-US" altLang="zh-CN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20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3" name="TextBox 8"/>
          <p:cNvSpPr/>
          <p:nvPr/>
        </p:nvSpPr>
        <p:spPr>
          <a:xfrm>
            <a:off x="2786063" y="1143001"/>
            <a:ext cx="2500312" cy="865346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408×23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4" name="Picture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72374" y="4929190"/>
            <a:ext cx="1252539" cy="1398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椭圆形标注 34"/>
          <p:cNvSpPr/>
          <p:nvPr/>
        </p:nvSpPr>
        <p:spPr>
          <a:xfrm>
            <a:off x="5072063" y="3786190"/>
            <a:ext cx="3143251" cy="928687"/>
          </a:xfrm>
          <a:prstGeom prst="wedgeEllipseCallout">
            <a:avLst>
              <a:gd name="adj1" fmla="val 45593"/>
              <a:gd name="adj2" fmla="val 56421"/>
            </a:avLst>
          </a:prstGeom>
          <a:solidFill>
            <a:schemeClr val="accent1"/>
          </a:solidFill>
          <a:ln w="25400" cap="flat" cmpd="sng">
            <a:solidFill>
              <a:srgbClr val="A2A2A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你怎么计算？</a:t>
            </a:r>
            <a:endParaRPr lang="zh-CN" altLang="en-US" sz="320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hlinkClick r:id="rId1"/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9126" y="551593"/>
            <a:ext cx="9038085" cy="52745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3"/>
          <p:cNvSpPr txBox="1"/>
          <p:nvPr/>
        </p:nvSpPr>
        <p:spPr>
          <a:xfrm>
            <a:off x="979127" y="5859334"/>
            <a:ext cx="97028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我国发射的第一颗人造地球卫星绕地球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圈需要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114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分。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流程图: 可选过程 6"/>
          <p:cNvSpPr/>
          <p:nvPr/>
        </p:nvSpPr>
        <p:spPr>
          <a:xfrm>
            <a:off x="1150940" y="717550"/>
            <a:ext cx="13684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自主学习反馈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7" name="Picture 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011363" y="1304925"/>
            <a:ext cx="6837363" cy="345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Text Box 7"/>
          <p:cNvSpPr/>
          <p:nvPr/>
        </p:nvSpPr>
        <p:spPr>
          <a:xfrm>
            <a:off x="2760663" y="3105152"/>
            <a:ext cx="4832351" cy="5232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58     ×    138      8004</a:t>
            </a:r>
            <a:endParaRPr lang="en-US" altLang="zh-CN" sz="280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Rectangle 8"/>
          <p:cNvSpPr/>
          <p:nvPr/>
        </p:nvSpPr>
        <p:spPr>
          <a:xfrm>
            <a:off x="6116639" y="4108451"/>
            <a:ext cx="1024639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8004</a:t>
            </a:r>
            <a:endParaRPr lang="zh-CN" altLang="en-US" sz="280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8"/>
          <p:cNvSpPr/>
          <p:nvPr/>
        </p:nvSpPr>
        <p:spPr>
          <a:xfrm>
            <a:off x="1571625" y="928690"/>
            <a:ext cx="1223963" cy="790099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408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TextBox 8"/>
          <p:cNvSpPr/>
          <p:nvPr/>
        </p:nvSpPr>
        <p:spPr>
          <a:xfrm>
            <a:off x="3357563" y="928690"/>
            <a:ext cx="2089151" cy="790575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23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4" name="TextBox 8"/>
          <p:cNvSpPr/>
          <p:nvPr/>
        </p:nvSpPr>
        <p:spPr>
          <a:xfrm>
            <a:off x="2674939" y="928690"/>
            <a:ext cx="5969000" cy="790575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 </a:t>
            </a: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5" name="TextBox 8"/>
          <p:cNvSpPr/>
          <p:nvPr/>
        </p:nvSpPr>
        <p:spPr>
          <a:xfrm>
            <a:off x="3379789" y="1920875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TextBox 8"/>
          <p:cNvSpPr/>
          <p:nvPr/>
        </p:nvSpPr>
        <p:spPr>
          <a:xfrm>
            <a:off x="3884614" y="191928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7" name="TextBox 8"/>
          <p:cNvSpPr/>
          <p:nvPr/>
        </p:nvSpPr>
        <p:spPr>
          <a:xfrm>
            <a:off x="2876551" y="2606676"/>
            <a:ext cx="576263" cy="629483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8" name="TextBox 8"/>
          <p:cNvSpPr/>
          <p:nvPr/>
        </p:nvSpPr>
        <p:spPr>
          <a:xfrm>
            <a:off x="4479926" y="2551115"/>
            <a:ext cx="571500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369" name="直接连接符 11"/>
          <p:cNvCxnSpPr/>
          <p:nvPr/>
        </p:nvCxnSpPr>
        <p:spPr>
          <a:xfrm flipV="1">
            <a:off x="2979738" y="3171825"/>
            <a:ext cx="2089151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5370" name="TextBox 8"/>
          <p:cNvSpPr/>
          <p:nvPr/>
        </p:nvSpPr>
        <p:spPr>
          <a:xfrm>
            <a:off x="3884614" y="3181350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1" name="TextBox 8"/>
          <p:cNvSpPr/>
          <p:nvPr/>
        </p:nvSpPr>
        <p:spPr>
          <a:xfrm>
            <a:off x="4460877" y="3181350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TextBox 8"/>
          <p:cNvSpPr/>
          <p:nvPr/>
        </p:nvSpPr>
        <p:spPr>
          <a:xfrm>
            <a:off x="3376614" y="3181350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3" name="TextBox 8"/>
          <p:cNvSpPr/>
          <p:nvPr/>
        </p:nvSpPr>
        <p:spPr>
          <a:xfrm>
            <a:off x="4459289" y="191928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374" name="直接连接符 16"/>
          <p:cNvCxnSpPr/>
          <p:nvPr/>
        </p:nvCxnSpPr>
        <p:spPr>
          <a:xfrm>
            <a:off x="2854326" y="4386265"/>
            <a:ext cx="2303463" cy="15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5375" name="TextBox 8"/>
          <p:cNvSpPr/>
          <p:nvPr/>
        </p:nvSpPr>
        <p:spPr>
          <a:xfrm>
            <a:off x="3376614" y="3760790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6" name="TextBox 8"/>
          <p:cNvSpPr/>
          <p:nvPr/>
        </p:nvSpPr>
        <p:spPr>
          <a:xfrm>
            <a:off x="3886202" y="3760790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7" name="TextBox 8"/>
          <p:cNvSpPr/>
          <p:nvPr/>
        </p:nvSpPr>
        <p:spPr>
          <a:xfrm>
            <a:off x="2800351" y="3770315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8" name="TextBox 8"/>
          <p:cNvSpPr/>
          <p:nvPr/>
        </p:nvSpPr>
        <p:spPr>
          <a:xfrm>
            <a:off x="4857751" y="928689"/>
            <a:ext cx="1285875" cy="1432500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9384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9" name="TextBox 8"/>
          <p:cNvSpPr/>
          <p:nvPr/>
        </p:nvSpPr>
        <p:spPr>
          <a:xfrm>
            <a:off x="3908426" y="2555875"/>
            <a:ext cx="571500" cy="687388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0" name="TextBox 8"/>
          <p:cNvSpPr/>
          <p:nvPr/>
        </p:nvSpPr>
        <p:spPr>
          <a:xfrm>
            <a:off x="4497389" y="3770315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1" name="TextBox 8"/>
          <p:cNvSpPr/>
          <p:nvPr/>
        </p:nvSpPr>
        <p:spPr>
          <a:xfrm>
            <a:off x="2786063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2" name="TextBox 8"/>
          <p:cNvSpPr/>
          <p:nvPr/>
        </p:nvSpPr>
        <p:spPr>
          <a:xfrm>
            <a:off x="3359151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3" name="TextBox 8"/>
          <p:cNvSpPr/>
          <p:nvPr/>
        </p:nvSpPr>
        <p:spPr>
          <a:xfrm>
            <a:off x="3933826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4" name="TextBox 8"/>
          <p:cNvSpPr/>
          <p:nvPr/>
        </p:nvSpPr>
        <p:spPr>
          <a:xfrm>
            <a:off x="4492626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5" name="Text Box 12"/>
          <p:cNvSpPr/>
          <p:nvPr/>
        </p:nvSpPr>
        <p:spPr>
          <a:xfrm flipH="1">
            <a:off x="5326063" y="3100389"/>
            <a:ext cx="2246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408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6" name="Text Box 13"/>
          <p:cNvSpPr/>
          <p:nvPr/>
        </p:nvSpPr>
        <p:spPr>
          <a:xfrm>
            <a:off x="5283200" y="3671889"/>
            <a:ext cx="2504212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408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×20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87" name="TextBox 8"/>
          <p:cNvSpPr/>
          <p:nvPr/>
        </p:nvSpPr>
        <p:spPr>
          <a:xfrm>
            <a:off x="2786063" y="3181350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7" grpId="0"/>
      <p:bldP spid="15368" grpId="0"/>
      <p:bldP spid="15370" grpId="0"/>
      <p:bldP spid="15373" grpId="0"/>
      <p:bldP spid="15375" grpId="0"/>
      <p:bldP spid="15376" grpId="0"/>
      <p:bldP spid="15377" grpId="0"/>
      <p:bldP spid="15378" grpId="0"/>
      <p:bldP spid="15379" grpId="0"/>
      <p:bldP spid="15379" grpId="1"/>
      <p:bldP spid="15380" grpId="0"/>
      <p:bldP spid="15380" grpId="1"/>
      <p:bldP spid="15385" grpId="0"/>
      <p:bldP spid="15385" grpId="1"/>
      <p:bldP spid="15386" grpId="0"/>
      <p:bldP spid="153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9" name="Text Box 199"/>
          <p:cNvSpPr txBox="1"/>
          <p:nvPr/>
        </p:nvSpPr>
        <p:spPr>
          <a:xfrm>
            <a:off x="1069975" y="908051"/>
            <a:ext cx="8388351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>
                <a:solidFill>
                  <a:schemeClr val="tx2"/>
                </a:solidFill>
                <a:latin typeface="Times New Roman" panose="02020603050405020304" pitchFamily="18" charset="0"/>
              </a:rPr>
              <a:t>、算一算，说一说，乘法竖式计算要注意什么？</a:t>
            </a:r>
            <a:endParaRPr lang="zh-CN" altLang="en-US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8" name="Text Box 208"/>
          <p:cNvSpPr txBox="1"/>
          <p:nvPr/>
        </p:nvSpPr>
        <p:spPr>
          <a:xfrm>
            <a:off x="5678488" y="2708276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0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32" name="Text Box 212"/>
          <p:cNvSpPr txBox="1"/>
          <p:nvPr/>
        </p:nvSpPr>
        <p:spPr>
          <a:xfrm>
            <a:off x="5319713" y="31416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34" name="Line 214"/>
          <p:cNvSpPr/>
          <p:nvPr/>
        </p:nvSpPr>
        <p:spPr>
          <a:xfrm>
            <a:off x="4598989" y="3573463"/>
            <a:ext cx="1728787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336" name="Text Box 216"/>
          <p:cNvSpPr txBox="1"/>
          <p:nvPr/>
        </p:nvSpPr>
        <p:spPr>
          <a:xfrm>
            <a:off x="5751513" y="35734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0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39" name="Text Box 219"/>
          <p:cNvSpPr txBox="1"/>
          <p:nvPr/>
        </p:nvSpPr>
        <p:spPr>
          <a:xfrm>
            <a:off x="5319713" y="2708276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40" name="Text Box 220"/>
          <p:cNvSpPr txBox="1"/>
          <p:nvPr/>
        </p:nvSpPr>
        <p:spPr>
          <a:xfrm>
            <a:off x="4959351" y="2708276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41" name="Text Box 221"/>
          <p:cNvSpPr txBox="1"/>
          <p:nvPr/>
        </p:nvSpPr>
        <p:spPr>
          <a:xfrm>
            <a:off x="4959351" y="3141663"/>
            <a:ext cx="433388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4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42" name="Text Box 222"/>
          <p:cNvSpPr txBox="1"/>
          <p:nvPr/>
        </p:nvSpPr>
        <p:spPr>
          <a:xfrm>
            <a:off x="4598988" y="31416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43" name="Text Box 223"/>
          <p:cNvSpPr txBox="1"/>
          <p:nvPr/>
        </p:nvSpPr>
        <p:spPr>
          <a:xfrm>
            <a:off x="5319713" y="35734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44" name="Text Box 224"/>
          <p:cNvSpPr txBox="1"/>
          <p:nvPr/>
        </p:nvSpPr>
        <p:spPr>
          <a:xfrm>
            <a:off x="4959351" y="3573463"/>
            <a:ext cx="4318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345" name="Text Box 225"/>
          <p:cNvSpPr txBox="1"/>
          <p:nvPr/>
        </p:nvSpPr>
        <p:spPr>
          <a:xfrm>
            <a:off x="4598988" y="3573463"/>
            <a:ext cx="360363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9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grpSp>
        <p:nvGrpSpPr>
          <p:cNvPr id="1039" name="Group 218"/>
          <p:cNvGrpSpPr/>
          <p:nvPr/>
        </p:nvGrpSpPr>
        <p:grpSpPr>
          <a:xfrm>
            <a:off x="4598989" y="1773240"/>
            <a:ext cx="1800225" cy="879475"/>
            <a:chOff x="748" y="1334"/>
            <a:chExt cx="1134" cy="554"/>
          </a:xfrm>
        </p:grpSpPr>
        <p:grpSp>
          <p:nvGrpSpPr>
            <p:cNvPr id="1047" name="Group 217"/>
            <p:cNvGrpSpPr/>
            <p:nvPr/>
          </p:nvGrpSpPr>
          <p:grpSpPr>
            <a:xfrm>
              <a:off x="748" y="1334"/>
              <a:ext cx="1134" cy="469"/>
              <a:chOff x="748" y="1334"/>
              <a:chExt cx="1134" cy="469"/>
            </a:xfrm>
          </p:grpSpPr>
          <p:sp>
            <p:nvSpPr>
              <p:cNvPr id="1049" name="Text Box 200"/>
              <p:cNvSpPr txBox="1"/>
              <p:nvPr/>
            </p:nvSpPr>
            <p:spPr>
              <a:xfrm>
                <a:off x="975" y="1334"/>
                <a:ext cx="907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>
                    <a:latin typeface="Times New Roman" panose="02020603050405020304" pitchFamily="18" charset="0"/>
                  </a:rPr>
                  <a:t>1  3  5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50" name="Text Box 204"/>
              <p:cNvSpPr txBox="1"/>
              <p:nvPr/>
            </p:nvSpPr>
            <p:spPr>
              <a:xfrm>
                <a:off x="748" y="1570"/>
                <a:ext cx="1134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>
                    <a:latin typeface="Times New Roman" panose="02020603050405020304" pitchFamily="18" charset="0"/>
                  </a:rPr>
                  <a:t>×    7  4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048" name="Line 205"/>
            <p:cNvSpPr/>
            <p:nvPr/>
          </p:nvSpPr>
          <p:spPr>
            <a:xfrm>
              <a:off x="793" y="1888"/>
              <a:ext cx="8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5" name="Group 293"/>
          <p:cNvGrpSpPr/>
          <p:nvPr/>
        </p:nvGrpSpPr>
        <p:grpSpPr>
          <a:xfrm>
            <a:off x="1287465" y="3716340"/>
            <a:ext cx="3457575" cy="1584325"/>
            <a:chOff x="1383" y="2795"/>
            <a:chExt cx="3402" cy="771"/>
          </a:xfrm>
        </p:grpSpPr>
        <p:sp>
          <p:nvSpPr>
            <p:cNvPr id="2" name="AutoShape 291" descr="蓝色面巾纸"/>
            <p:cNvSpPr>
              <a:spLocks noChangeArrowheads="1"/>
            </p:cNvSpPr>
            <p:nvPr/>
          </p:nvSpPr>
          <p:spPr bwMode="auto">
            <a:xfrm>
              <a:off x="1383" y="2795"/>
              <a:ext cx="3402" cy="771"/>
            </a:xfrm>
            <a:prstGeom prst="cloudCallout">
              <a:avLst>
                <a:gd name="adj1" fmla="val 42065"/>
                <a:gd name="adj2" fmla="val 94875"/>
              </a:avLst>
            </a:prstGeom>
            <a:blipFill dpi="0" rotWithShape="1">
              <a:blip r:embed="rId1"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1046" name="Text Box 292"/>
            <p:cNvSpPr txBox="1"/>
            <p:nvPr/>
          </p:nvSpPr>
          <p:spPr>
            <a:xfrm>
              <a:off x="1746" y="2879"/>
              <a:ext cx="3039" cy="3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33CC"/>
                  </a:solidFill>
                  <a:latin typeface="楷体_GB2312" pitchFamily="49" charset="-122"/>
                </a:rPr>
                <a:t>    </a:t>
              </a:r>
              <a:r>
                <a:rPr lang="zh-CN" altLang="en-US">
                  <a:solidFill>
                    <a:srgbClr val="0033CC"/>
                  </a:solidFill>
                  <a:latin typeface="Times New Roman" panose="02020603050405020304" pitchFamily="18" charset="0"/>
                </a:rPr>
                <a:t>第二步的是</a:t>
              </a:r>
              <a:endParaRPr lang="zh-CN" altLang="en-US">
                <a:solidFill>
                  <a:srgbClr val="0033CC"/>
                </a:solidFill>
                <a:latin typeface="Times New Roman" panose="02020603050405020304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>
                  <a:solidFill>
                    <a:srgbClr val="0033CC"/>
                  </a:solidFill>
                  <a:latin typeface="Times New Roman" panose="02020603050405020304" pitchFamily="18" charset="0"/>
                </a:rPr>
                <a:t>  </a:t>
              </a:r>
              <a:r>
                <a:rPr lang="en-US" altLang="zh-CN">
                  <a:solidFill>
                    <a:srgbClr val="0033CC"/>
                  </a:solidFill>
                  <a:latin typeface="Times New Roman" panose="02020603050405020304" pitchFamily="18" charset="0"/>
                </a:rPr>
                <a:t>135</a:t>
              </a:r>
              <a:r>
                <a:rPr lang="en-US" altLang="zh-CN">
                  <a:latin typeface="Times New Roman" panose="02020603050405020304" pitchFamily="18" charset="0"/>
                </a:rPr>
                <a:t>×74……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</p:grpSp>
      <p:pic>
        <p:nvPicPr>
          <p:cNvPr id="1041" name="Picture 7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47140" y="5084763"/>
            <a:ext cx="606425" cy="857250"/>
          </a:xfrm>
          <a:prstGeom prst="rect">
            <a:avLst/>
          </a:prstGeom>
          <a:noFill/>
          <a:ln w="9525" cap="rnd" cmpd="sng">
            <a:solidFill>
              <a:srgbClr val="FFFFFF"/>
            </a:solidFill>
            <a:prstDash val="sysDot"/>
            <a:miter/>
            <a:headEnd type="none" w="med" len="med"/>
            <a:tailEnd type="none" w="med" len="med"/>
          </a:ln>
        </p:spPr>
      </p:pic>
      <p:graphicFrame>
        <p:nvGraphicFramePr>
          <p:cNvPr id="1026" name="Object 72"/>
          <p:cNvGraphicFramePr>
            <a:graphicFrameLocks noChangeAspect="1"/>
          </p:cNvGraphicFramePr>
          <p:nvPr/>
        </p:nvGraphicFramePr>
        <p:xfrm>
          <a:off x="4598988" y="4724402"/>
          <a:ext cx="935037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438150" imgH="739140" progId="Word.Picture.8">
                  <p:embed/>
                </p:oleObj>
              </mc:Choice>
              <mc:Fallback>
                <p:oleObj name="" r:id="rId3" imgW="438150" imgH="739140" progId="Word.Picture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rcRect l="21834" r="12242" b="22942"/>
                      <a:stretch>
                        <a:fillRect/>
                      </a:stretch>
                    </p:blipFill>
                    <p:spPr>
                      <a:xfrm>
                        <a:off x="4598988" y="4724402"/>
                        <a:ext cx="935037" cy="1323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293"/>
          <p:cNvGrpSpPr/>
          <p:nvPr/>
        </p:nvGrpSpPr>
        <p:grpSpPr>
          <a:xfrm>
            <a:off x="5103813" y="3860802"/>
            <a:ext cx="3890963" cy="1362075"/>
            <a:chOff x="1383" y="2795"/>
            <a:chExt cx="3402" cy="771"/>
          </a:xfrm>
        </p:grpSpPr>
        <p:sp>
          <p:nvSpPr>
            <p:cNvPr id="5411" name="AutoShape 291" descr="蓝色面巾纸"/>
            <p:cNvSpPr>
              <a:spLocks noChangeArrowheads="1"/>
            </p:cNvSpPr>
            <p:nvPr/>
          </p:nvSpPr>
          <p:spPr bwMode="auto">
            <a:xfrm>
              <a:off x="1383" y="2795"/>
              <a:ext cx="3402" cy="771"/>
            </a:xfrm>
            <a:prstGeom prst="cloudCallout">
              <a:avLst>
                <a:gd name="adj1" fmla="val 42065"/>
                <a:gd name="adj2" fmla="val 94875"/>
              </a:avLst>
            </a:prstGeom>
            <a:blipFill dpi="0" rotWithShape="1">
              <a:blip r:embed="rId1"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1044" name="Text Box 292"/>
            <p:cNvSpPr txBox="1"/>
            <p:nvPr/>
          </p:nvSpPr>
          <p:spPr>
            <a:xfrm>
              <a:off x="1744" y="2879"/>
              <a:ext cx="3041" cy="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33CC"/>
                  </a:solidFill>
                  <a:latin typeface="楷体_GB2312" pitchFamily="49" charset="-122"/>
                </a:rPr>
                <a:t>    </a:t>
              </a:r>
              <a:r>
                <a:rPr lang="zh-CN" altLang="en-US">
                  <a:solidFill>
                    <a:srgbClr val="0033CC"/>
                  </a:solidFill>
                  <a:latin typeface="Times New Roman" panose="02020603050405020304" pitchFamily="18" charset="0"/>
                </a:rPr>
                <a:t>计算时要注意</a:t>
              </a:r>
              <a:endParaRPr lang="zh-CN" altLang="en-US">
                <a:solidFill>
                  <a:srgbClr val="0033CC"/>
                </a:solidFill>
                <a:latin typeface="Times New Roman" panose="02020603050405020304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>
                  <a:solidFill>
                    <a:srgbClr val="0033CC"/>
                  </a:solidFill>
                  <a:latin typeface="Times New Roman" panose="02020603050405020304" pitchFamily="18" charset="0"/>
                </a:rPr>
                <a:t>进位的问题。</a:t>
              </a:r>
              <a:endParaRPr lang="zh-CN" altLang="en-US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9" grpId="0"/>
      <p:bldP spid="5328" grpId="0"/>
      <p:bldP spid="5332" grpId="0"/>
      <p:bldP spid="5336" grpId="0"/>
      <p:bldP spid="5339" grpId="0"/>
      <p:bldP spid="5340" grpId="0"/>
      <p:bldP spid="5341" grpId="0"/>
      <p:bldP spid="5342" grpId="0"/>
      <p:bldP spid="5343" grpId="0"/>
      <p:bldP spid="5344" grpId="0"/>
      <p:bldP spid="53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流程图: 可选过程 1"/>
          <p:cNvSpPr/>
          <p:nvPr/>
        </p:nvSpPr>
        <p:spPr>
          <a:xfrm>
            <a:off x="1037431" y="641350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Text Box 4"/>
          <p:cNvSpPr/>
          <p:nvPr/>
        </p:nvSpPr>
        <p:spPr>
          <a:xfrm>
            <a:off x="1647031" y="1230315"/>
            <a:ext cx="7848600" cy="430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估一估，绕地球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21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圈需要多少时间？与同伴交流你的想法。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AutoShape 5"/>
          <p:cNvSpPr/>
          <p:nvPr/>
        </p:nvSpPr>
        <p:spPr>
          <a:xfrm>
            <a:off x="1647031" y="2022477"/>
            <a:ext cx="3600451" cy="1008063"/>
          </a:xfrm>
          <a:prstGeom prst="cloudCallout">
            <a:avLst>
              <a:gd name="adj1" fmla="val -43431"/>
              <a:gd name="adj2" fmla="val 97875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110×20=2200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（分），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algn="ctr" defTabSz="914400">
              <a:buClrTx/>
              <a:buSzTx/>
              <a:buFontTx/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比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2200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分多。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AutoShape 6"/>
          <p:cNvSpPr/>
          <p:nvPr/>
        </p:nvSpPr>
        <p:spPr>
          <a:xfrm>
            <a:off x="5463381" y="2022477"/>
            <a:ext cx="3600451" cy="1008063"/>
          </a:xfrm>
          <a:prstGeom prst="cloudCallout">
            <a:avLst>
              <a:gd name="adj1" fmla="val 22532"/>
              <a:gd name="adj2" fmla="val 133778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120×20=2400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（分），约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2400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分。 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22" name="Picture 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15232" y="3606802"/>
            <a:ext cx="1138237" cy="1223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Picture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198644" y="3751265"/>
            <a:ext cx="989013" cy="1150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Text Box 11"/>
          <p:cNvSpPr/>
          <p:nvPr/>
        </p:nvSpPr>
        <p:spPr>
          <a:xfrm>
            <a:off x="3231357" y="3967164"/>
            <a:ext cx="3816351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0563C1"/>
                </a:solidFill>
                <a:ea typeface="微软雅黑" panose="020B0503020204020204" pitchFamily="34" charset="-122"/>
                <a:sym typeface="Wingdings" panose="05000000000000000000" charset="0"/>
              </a:rPr>
              <a:t>还有其他的估算方法哟！</a:t>
            </a:r>
            <a:endParaRPr lang="zh-CN" altLang="en-US" sz="2400" dirty="0">
              <a:solidFill>
                <a:srgbClr val="0563C1"/>
              </a:solidFill>
              <a:ea typeface="微软雅黑" panose="020B0503020204020204" pitchFamily="34" charset="-122"/>
            </a:endParaRPr>
          </a:p>
        </p:txBody>
      </p:sp>
      <p:pic>
        <p:nvPicPr>
          <p:cNvPr id="9225" name="图片 2"/>
          <p:cNvPicPr/>
          <p:nvPr/>
        </p:nvPicPr>
        <p:blipFill>
          <a:blip r:embed="rId3" cstate="email"/>
          <a:srcRect t="-2254"/>
          <a:stretch>
            <a:fillRect/>
          </a:stretch>
        </p:blipFill>
        <p:spPr>
          <a:xfrm>
            <a:off x="1215231" y="1230313"/>
            <a:ext cx="431800" cy="3603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 animBg="1"/>
      <p:bldP spid="9221" grpId="0" animBg="1"/>
      <p:bldP spid="92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8"/>
          <p:cNvSpPr/>
          <p:nvPr/>
        </p:nvSpPr>
        <p:spPr>
          <a:xfrm>
            <a:off x="3379789" y="1920875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5" name="TextBox 8"/>
          <p:cNvSpPr/>
          <p:nvPr/>
        </p:nvSpPr>
        <p:spPr>
          <a:xfrm>
            <a:off x="3884614" y="191928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TextBox 8"/>
          <p:cNvSpPr/>
          <p:nvPr/>
        </p:nvSpPr>
        <p:spPr>
          <a:xfrm>
            <a:off x="2876551" y="2606676"/>
            <a:ext cx="576263" cy="629483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7" name="TextBox 8"/>
          <p:cNvSpPr/>
          <p:nvPr/>
        </p:nvSpPr>
        <p:spPr>
          <a:xfrm>
            <a:off x="4479926" y="2551115"/>
            <a:ext cx="571500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8438" name="直接连接符 40"/>
          <p:cNvCxnSpPr/>
          <p:nvPr/>
        </p:nvCxnSpPr>
        <p:spPr>
          <a:xfrm flipV="1">
            <a:off x="2979738" y="3171825"/>
            <a:ext cx="2089151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8439" name="TextBox 8"/>
          <p:cNvSpPr/>
          <p:nvPr/>
        </p:nvSpPr>
        <p:spPr>
          <a:xfrm>
            <a:off x="3884614" y="3171825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0" name="TextBox 8"/>
          <p:cNvSpPr/>
          <p:nvPr/>
        </p:nvSpPr>
        <p:spPr>
          <a:xfrm>
            <a:off x="4460877" y="3181350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1" name="TextBox 8"/>
          <p:cNvSpPr/>
          <p:nvPr/>
        </p:nvSpPr>
        <p:spPr>
          <a:xfrm>
            <a:off x="3341688" y="3181350"/>
            <a:ext cx="577851" cy="692229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2" name="TextBox 8"/>
          <p:cNvSpPr/>
          <p:nvPr/>
        </p:nvSpPr>
        <p:spPr>
          <a:xfrm>
            <a:off x="4459289" y="1919288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8443" name="直接连接符 45"/>
          <p:cNvCxnSpPr/>
          <p:nvPr/>
        </p:nvCxnSpPr>
        <p:spPr>
          <a:xfrm>
            <a:off x="2854326" y="4386265"/>
            <a:ext cx="2303463" cy="15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8444" name="TextBox 8"/>
          <p:cNvSpPr/>
          <p:nvPr/>
        </p:nvSpPr>
        <p:spPr>
          <a:xfrm>
            <a:off x="3341689" y="3760790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5" name="TextBox 8"/>
          <p:cNvSpPr/>
          <p:nvPr/>
        </p:nvSpPr>
        <p:spPr>
          <a:xfrm>
            <a:off x="3886202" y="3760790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6" name="TextBox 8"/>
          <p:cNvSpPr/>
          <p:nvPr/>
        </p:nvSpPr>
        <p:spPr>
          <a:xfrm>
            <a:off x="2794002" y="3770315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7" name="TextBox 8"/>
          <p:cNvSpPr/>
          <p:nvPr/>
        </p:nvSpPr>
        <p:spPr>
          <a:xfrm>
            <a:off x="3908426" y="2555875"/>
            <a:ext cx="571500" cy="687388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8" name="TextBox 8"/>
          <p:cNvSpPr/>
          <p:nvPr/>
        </p:nvSpPr>
        <p:spPr>
          <a:xfrm>
            <a:off x="4497389" y="3770315"/>
            <a:ext cx="576263" cy="687387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9" name="TextBox 8"/>
          <p:cNvSpPr/>
          <p:nvPr/>
        </p:nvSpPr>
        <p:spPr>
          <a:xfrm>
            <a:off x="2794002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0" name="TextBox 8"/>
          <p:cNvSpPr/>
          <p:nvPr/>
        </p:nvSpPr>
        <p:spPr>
          <a:xfrm>
            <a:off x="3341688" y="4386263"/>
            <a:ext cx="577851" cy="692229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1" name="TextBox 8"/>
          <p:cNvSpPr/>
          <p:nvPr/>
        </p:nvSpPr>
        <p:spPr>
          <a:xfrm>
            <a:off x="3933826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2" name="TextBox 8"/>
          <p:cNvSpPr/>
          <p:nvPr/>
        </p:nvSpPr>
        <p:spPr>
          <a:xfrm>
            <a:off x="4492626" y="4386263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3" name="Text Box 12"/>
          <p:cNvSpPr/>
          <p:nvPr/>
        </p:nvSpPr>
        <p:spPr>
          <a:xfrm flipH="1">
            <a:off x="5326063" y="3100389"/>
            <a:ext cx="224612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210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4" name="Text Box 13"/>
          <p:cNvSpPr/>
          <p:nvPr/>
        </p:nvSpPr>
        <p:spPr>
          <a:xfrm>
            <a:off x="5283200" y="3671889"/>
            <a:ext cx="2504212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…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210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5" name="TextBox 8"/>
          <p:cNvSpPr/>
          <p:nvPr/>
        </p:nvSpPr>
        <p:spPr>
          <a:xfrm>
            <a:off x="2794002" y="3162300"/>
            <a:ext cx="576263" cy="686574"/>
          </a:xfrm>
          <a:prstGeom prst="roundRect">
            <a:avLst>
              <a:gd name="adj" fmla="val 31787"/>
            </a:avLst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6" name="Text Box 40"/>
          <p:cNvSpPr/>
          <p:nvPr/>
        </p:nvSpPr>
        <p:spPr>
          <a:xfrm>
            <a:off x="2708277" y="1143002"/>
            <a:ext cx="2042547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210×47 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Text Box 42"/>
          <p:cNvSpPr/>
          <p:nvPr/>
        </p:nvSpPr>
        <p:spPr>
          <a:xfrm>
            <a:off x="4494213" y="1143002"/>
            <a:ext cx="1577676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9870</a:t>
            </a:r>
            <a:endParaRPr lang="en-US" alt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7" grpId="0"/>
      <p:bldP spid="18439" grpId="0"/>
      <p:bldP spid="18441" grpId="0"/>
      <p:bldP spid="18442" grpId="0"/>
      <p:bldP spid="18444" grpId="0"/>
      <p:bldP spid="18445" grpId="0"/>
      <p:bldP spid="18446" grpId="0"/>
      <p:bldP spid="18447" grpId="0"/>
      <p:bldP spid="18447" grpId="1"/>
      <p:bldP spid="18448" grpId="0"/>
      <p:bldP spid="18448" grpId="1"/>
      <p:bldP spid="18453" grpId="0"/>
      <p:bldP spid="18453" grpId="1"/>
      <p:bldP spid="18454" grpId="0"/>
      <p:bldP spid="18455" grpId="0"/>
      <p:bldP spid="18456" grpId="0"/>
      <p:bldP spid="1845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1636</Words>
  <Application>WPS 演示</Application>
  <PresentationFormat>自定义</PresentationFormat>
  <Paragraphs>570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Wingdings</vt:lpstr>
      <vt:lpstr>黑体</vt:lpstr>
      <vt:lpstr>Times New Roman</vt:lpstr>
      <vt:lpstr>楷体_GB2312</vt:lpstr>
      <vt:lpstr>新宋体</vt:lpstr>
      <vt:lpstr>方正舒体</vt:lpstr>
      <vt:lpstr>Calibri</vt:lpstr>
      <vt:lpstr>Arial Unicode MS</vt:lpstr>
      <vt:lpstr>Calibri</vt:lpstr>
      <vt:lpstr>Arial</vt:lpstr>
      <vt:lpstr>第一PPT模板网-WWW.1PPT.COM</vt:lpstr>
      <vt:lpstr>Word.Picture.8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2022-06-04T11:01:00Z</cp:lastPrinted>
  <dcterms:created xsi:type="dcterms:W3CDTF">2022-06-04T11:01:00Z</dcterms:created>
  <dcterms:modified xsi:type="dcterms:W3CDTF">2023-10-31T06:59:26Z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AAA3E13E9D664BDCB5B9FC98AC79D67A_12</vt:lpwstr>
  </property>
  <property fmtid="{D5CDD505-2E9C-101B-9397-08002B2CF9AE}" pid="7" name="KSOProductBuildVer">
    <vt:lpwstr>2052-12.1.0.15712</vt:lpwstr>
  </property>
</Properties>
</file>