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71" r:id="rId3"/>
    <p:sldId id="429" r:id="rId4"/>
    <p:sldId id="459" r:id="rId5"/>
    <p:sldId id="460" r:id="rId6"/>
    <p:sldId id="461" r:id="rId7"/>
    <p:sldId id="465" r:id="rId8"/>
    <p:sldId id="468" r:id="rId9"/>
    <p:sldId id="463" r:id="rId10"/>
    <p:sldId id="458" r:id="rId11"/>
    <p:sldId id="475" r:id="rId12"/>
    <p:sldId id="464" r:id="rId13"/>
    <p:sldId id="473" r:id="rId14"/>
    <p:sldId id="474" r:id="rId15"/>
    <p:sldId id="395" r:id="rId16"/>
  </p:sldIdLst>
  <p:sldSz cx="12192000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084426" y="2384244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01958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有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多少名观众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61365" y="1429195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第三单元　 乘法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4.</a:t>
            </a:r>
            <a:r>
              <a:rPr lang="zh-CN" altLang="en-US"/>
              <a:t>实验小学有</a:t>
            </a:r>
            <a:r>
              <a:rPr lang="en-US"/>
              <a:t>890</a:t>
            </a:r>
            <a:r>
              <a:rPr lang="zh-CN" altLang="en-US"/>
              <a:t>名小学生要去秋游，如果每张门票要</a:t>
            </a:r>
            <a:r>
              <a:rPr lang="en-US"/>
              <a:t>11</a:t>
            </a:r>
            <a:r>
              <a:rPr lang="zh-CN" altLang="en-US"/>
              <a:t>元，估计总共要付</a:t>
            </a:r>
            <a:r>
              <a:rPr lang="en-US"/>
              <a:t>(</a:t>
            </a:r>
            <a:r>
              <a:rPr lang="zh-CN" altLang="en-US"/>
              <a:t>　</a:t>
            </a:r>
            <a:r>
              <a:rPr lang="en-US" altLang="zh-CN"/>
              <a:t>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元。如果每辆车能坐</a:t>
            </a:r>
            <a:r>
              <a:rPr lang="en-US"/>
              <a:t>29</a:t>
            </a:r>
            <a:r>
              <a:rPr lang="zh-CN" altLang="en-US"/>
              <a:t>人，大约需要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辆车。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881290" y="2071678"/>
            <a:ext cx="1143008" cy="642942"/>
          </a:xfrm>
        </p:spPr>
        <p:txBody>
          <a:bodyPr/>
          <a:lstStyle/>
          <a:p>
            <a:r>
              <a:rPr lang="en-US"/>
              <a:t>9000</a:t>
            </a:r>
            <a:endParaRPr lang="zh-CN" altLang="en-US"/>
          </a:p>
        </p:txBody>
      </p:sp>
      <p:sp>
        <p:nvSpPr>
          <p:cNvPr id="10" name="文本占位符 2"/>
          <p:cNvSpPr txBox="1"/>
          <p:nvPr/>
        </p:nvSpPr>
        <p:spPr>
          <a:xfrm>
            <a:off x="9953652" y="2071678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30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二、估算。</a:t>
            </a:r>
            <a:endParaRPr lang="zh-CN" altLang="en-US"/>
          </a:p>
          <a:p>
            <a:r>
              <a:rPr lang="en-US"/>
              <a:t>33×27≈</a:t>
            </a:r>
            <a:r>
              <a:rPr lang="zh-CN" altLang="en-US"/>
              <a:t>　　　　　　</a:t>
            </a:r>
            <a:r>
              <a:rPr lang="en-US" altLang="zh-CN"/>
              <a:t>	</a:t>
            </a:r>
            <a:r>
              <a:rPr lang="en-US"/>
              <a:t>54×51≈</a:t>
            </a:r>
            <a:endParaRPr lang="zh-CN" altLang="en-US"/>
          </a:p>
          <a:p>
            <a:r>
              <a:rPr lang="en-US"/>
              <a:t>99×28≈</a:t>
            </a:r>
            <a:r>
              <a:rPr lang="zh-CN" altLang="en-US"/>
              <a:t>　　　</a:t>
            </a:r>
            <a:r>
              <a:rPr lang="en-US"/>
              <a:t>		32×67≈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952728" y="2071678"/>
            <a:ext cx="928694" cy="642942"/>
          </a:xfrm>
        </p:spPr>
        <p:txBody>
          <a:bodyPr/>
          <a:lstStyle/>
          <a:p>
            <a:r>
              <a:rPr lang="en-US"/>
              <a:t>900</a:t>
            </a:r>
            <a:r>
              <a:rPr lang="zh-CN" altLang="en-US"/>
              <a:t>　</a:t>
            </a:r>
            <a:endParaRPr lang="zh-CN" altLang="en-US"/>
          </a:p>
        </p:txBody>
      </p:sp>
      <p:sp>
        <p:nvSpPr>
          <p:cNvPr id="4" name="文本占位符 4"/>
          <p:cNvSpPr txBox="1"/>
          <p:nvPr/>
        </p:nvSpPr>
        <p:spPr>
          <a:xfrm>
            <a:off x="6738942" y="2071678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2500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4"/>
          <p:cNvSpPr txBox="1"/>
          <p:nvPr/>
        </p:nvSpPr>
        <p:spPr>
          <a:xfrm>
            <a:off x="2881290" y="2714620"/>
            <a:ext cx="9286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</a:rPr>
              <a:t>3000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6738942" y="2786058"/>
            <a:ext cx="928694" cy="642942"/>
          </a:xfrm>
          <a:prstGeom prst="rect">
            <a:avLst/>
          </a:prstGeom>
        </p:spPr>
        <p:txBody>
          <a:bodyPr/>
          <a:lstStyle/>
          <a:p>
            <a:r>
              <a:rPr lang="en-US" sz="2800" b="0">
                <a:solidFill>
                  <a:srgbClr val="FF0000"/>
                </a:solidFill>
              </a:rPr>
              <a:t>2100</a:t>
            </a:r>
            <a:endParaRPr lang="zh-CN" altLang="en-US" sz="2800" b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build="p"/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三、解决问题。</a:t>
            </a:r>
            <a:endParaRPr lang="zh-CN" altLang="en-US"/>
          </a:p>
          <a:p>
            <a:r>
              <a:rPr lang="en-US"/>
              <a:t>1.</a:t>
            </a:r>
            <a:r>
              <a:rPr lang="zh-CN" altLang="en-US"/>
              <a:t>学校买来练习本</a:t>
            </a:r>
            <a:r>
              <a:rPr lang="en-US"/>
              <a:t>3180</a:t>
            </a:r>
            <a:r>
              <a:rPr lang="zh-CN" altLang="en-US"/>
              <a:t>本。共有</a:t>
            </a:r>
            <a:r>
              <a:rPr lang="en-US"/>
              <a:t>21</a:t>
            </a:r>
            <a:r>
              <a:rPr lang="zh-CN" altLang="en-US"/>
              <a:t>个班，每个班发</a:t>
            </a:r>
            <a:r>
              <a:rPr lang="en-US"/>
              <a:t>147</a:t>
            </a:r>
            <a:r>
              <a:rPr lang="zh-CN" altLang="en-US"/>
              <a:t>本，这些练习本够发吗？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666844" y="3429000"/>
            <a:ext cx="8072494" cy="642942"/>
          </a:xfrm>
        </p:spPr>
        <p:txBody>
          <a:bodyPr/>
          <a:lstStyle/>
          <a:p>
            <a:r>
              <a:rPr lang="en-US"/>
              <a:t>147×21≈3000(</a:t>
            </a:r>
            <a:r>
              <a:rPr lang="zh-CN" altLang="en-US"/>
              <a:t>本</a:t>
            </a:r>
            <a:r>
              <a:rPr lang="en-US"/>
              <a:t>)</a:t>
            </a:r>
            <a:endParaRPr lang="zh-CN" altLang="en-US"/>
          </a:p>
          <a:p>
            <a:r>
              <a:rPr lang="zh-CN" altLang="en-US"/>
              <a:t>答：这些练习本够发。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2.</a:t>
            </a:r>
            <a:r>
              <a:rPr lang="zh-CN" altLang="en-US"/>
              <a:t>中秋节到了，鑫鑫礼品店新接到一批包装业务，要为某工厂包装小礼盒发给职工作为中秋福利。包装一个小礼盒需要</a:t>
            </a:r>
            <a:r>
              <a:rPr lang="en-US"/>
              <a:t>62</a:t>
            </a:r>
            <a:r>
              <a:rPr lang="zh-CN" altLang="en-US"/>
              <a:t>厘米的彩带，共需要包装</a:t>
            </a:r>
            <a:r>
              <a:rPr lang="en-US"/>
              <a:t>198</a:t>
            </a:r>
            <a:r>
              <a:rPr lang="zh-CN" altLang="en-US"/>
              <a:t>个小礼盒，估一估，准备了</a:t>
            </a:r>
            <a:r>
              <a:rPr lang="en-US"/>
              <a:t>100</a:t>
            </a:r>
            <a:r>
              <a:rPr lang="zh-CN" altLang="en-US"/>
              <a:t>米的彩带，够吗？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238216" y="3429000"/>
            <a:ext cx="8072494" cy="642942"/>
          </a:xfrm>
        </p:spPr>
        <p:txBody>
          <a:bodyPr/>
          <a:lstStyle/>
          <a:p>
            <a:r>
              <a:rPr lang="en-US"/>
              <a:t>62×198≈12000(</a:t>
            </a:r>
            <a:r>
              <a:rPr lang="zh-CN" altLang="en-US"/>
              <a:t>厘米</a:t>
            </a:r>
            <a:r>
              <a:rPr lang="en-US"/>
              <a:t>)</a:t>
            </a:r>
            <a:r>
              <a:rPr lang="zh-CN" altLang="en-US"/>
              <a:t>　</a:t>
            </a:r>
            <a:r>
              <a:rPr lang="en-US"/>
              <a:t>100</a:t>
            </a:r>
            <a:r>
              <a:rPr lang="zh-CN" altLang="en-US"/>
              <a:t>米</a:t>
            </a:r>
            <a:r>
              <a:rPr lang="en-US"/>
              <a:t>=10000</a:t>
            </a:r>
            <a:r>
              <a:rPr lang="zh-CN" altLang="en-US"/>
              <a:t>厘米　</a:t>
            </a:r>
            <a:r>
              <a:rPr lang="en-US"/>
              <a:t>12000&gt;10000</a:t>
            </a:r>
            <a:endParaRPr lang="zh-CN" altLang="en-US"/>
          </a:p>
          <a:p>
            <a:r>
              <a:rPr lang="zh-CN" altLang="en-US"/>
              <a:t>答：</a:t>
            </a:r>
            <a:r>
              <a:rPr lang="en-US"/>
              <a:t>100</a:t>
            </a:r>
            <a:r>
              <a:rPr lang="zh-CN" altLang="en-US"/>
              <a:t>米的彩带不够。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23600" y="12280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1.</a:t>
            </a:r>
            <a:r>
              <a:rPr lang="zh-CN" altLang="en-US" dirty="0"/>
              <a:t>结合具体情境探索大数的策略与方法，能借助乘法用不同的方法对生活中较大的数进行估计，发展数感。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在与同学交流的过程中，能够清晰地表达自己的估算思路与具体方法，培养思维的条理性。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在解决问题的活动中，感受乘法的应用价值。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你去过体育场吗？你知道体育场有多少个座位吗？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2214554"/>
            <a:ext cx="7786742" cy="642942"/>
          </a:xfrm>
        </p:spPr>
        <p:txBody>
          <a:bodyPr/>
          <a:lstStyle/>
          <a:p>
            <a:r>
              <a:rPr lang="en-US" dirty="0"/>
              <a:t>(</a:t>
            </a:r>
            <a:r>
              <a:rPr lang="zh-CN" altLang="en-US" dirty="0"/>
              <a:t>学生自由回答</a:t>
            </a:r>
            <a:r>
              <a:rPr lang="en-US" dirty="0"/>
              <a:t>)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FF"/>
                </a:solidFill>
              </a:rPr>
              <a:t>★</a:t>
            </a:r>
            <a:r>
              <a:rPr lang="zh-CN" altLang="en-US" dirty="0">
                <a:solidFill>
                  <a:srgbClr val="0000FF"/>
                </a:solidFill>
              </a:rPr>
              <a:t>任务驱动 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观察教材的主题图。</a:t>
            </a:r>
            <a:endParaRPr lang="zh-CN" altLang="en-US" dirty="0"/>
          </a:p>
          <a:p>
            <a:r>
              <a:rPr lang="en-US" dirty="0"/>
              <a:t>(1)</a:t>
            </a:r>
            <a:r>
              <a:rPr lang="zh-CN" altLang="en-US" dirty="0"/>
              <a:t>估一估这个体育场能容纳多少名观众。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452530" y="3286124"/>
            <a:ext cx="9787006" cy="642942"/>
          </a:xfrm>
        </p:spPr>
        <p:txBody>
          <a:bodyPr/>
          <a:lstStyle/>
          <a:p>
            <a:r>
              <a:rPr lang="zh-CN" altLang="en-US" dirty="0"/>
              <a:t>让学生认真观察体育场座位的排列情况，独立思考。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(2)</a:t>
            </a:r>
            <a:r>
              <a:rPr lang="zh-CN" altLang="en-US" dirty="0"/>
              <a:t>小组讨论估算整个体育场观众数的方法。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381092" y="1571612"/>
            <a:ext cx="9929882" cy="714380"/>
          </a:xfrm>
        </p:spPr>
        <p:txBody>
          <a:bodyPr/>
          <a:lstStyle/>
          <a:p>
            <a:r>
              <a:rPr lang="zh-CN" altLang="en-US" dirty="0"/>
              <a:t>小组交流，让每个同学都在小组中说一说自己的估算方法与估算结果。</a:t>
            </a:r>
            <a:endParaRPr lang="zh-CN" altLang="en-US" dirty="0"/>
          </a:p>
          <a:p>
            <a:r>
              <a:rPr lang="zh-CN" altLang="en-US" dirty="0"/>
              <a:t>小组反馈：先数一排大约有多少名观众，再数有几排，用乘法计算；也可以先估计一个看台大约有多少名观众。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(3)</a:t>
            </a:r>
            <a:r>
              <a:rPr lang="zh-CN" altLang="en-US" dirty="0"/>
              <a:t>体育场占地面积大，看台座位数量多，从整个体育场来估计座位数不方便操作，可以先估计一个看台的座位数。观察教材一个看台的图，对具体的数据进行估计。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952464" y="2714620"/>
            <a:ext cx="10930014" cy="30718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CN" altLang="en-US" dirty="0"/>
              <a:t>小组交流，让每个同学都在小组中说一说自己的算法。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zh-CN" altLang="en-US" dirty="0"/>
              <a:t>小组反馈：将座位分成大致相等的</a:t>
            </a:r>
            <a:r>
              <a:rPr lang="en-US" dirty="0"/>
              <a:t>3</a:t>
            </a:r>
            <a:r>
              <a:rPr lang="zh-CN" altLang="en-US" dirty="0"/>
              <a:t>份，先算出其中一份有多少名观众，再乘</a:t>
            </a:r>
            <a:r>
              <a:rPr lang="en-US" dirty="0"/>
              <a:t>3</a:t>
            </a:r>
            <a:r>
              <a:rPr lang="zh-CN" altLang="en-US" dirty="0"/>
              <a:t>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en-US" dirty="0"/>
              <a:t>7×8×3=168(</a:t>
            </a:r>
            <a:r>
              <a:rPr lang="zh-CN" altLang="en-US" dirty="0"/>
              <a:t>名</a:t>
            </a:r>
            <a:r>
              <a:rPr lang="en-US" dirty="0"/>
              <a:t>)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zh-CN" altLang="en-US" dirty="0"/>
              <a:t>先算出一行有多少人，再算出一列有多少人，再用行数和列数相乘。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en-US" dirty="0"/>
              <a:t>21×8=168(</a:t>
            </a:r>
            <a:r>
              <a:rPr lang="zh-CN" altLang="en-US" dirty="0"/>
              <a:t>名</a:t>
            </a:r>
            <a:r>
              <a:rPr lang="en-US" dirty="0"/>
              <a:t>)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zh-CN" altLang="en-US" dirty="0"/>
              <a:t>学生明确：可以选取合适的估计方法对数据进行估算。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</a:t>
            </a:r>
            <a:r>
              <a:rPr lang="zh-CN" altLang="en-US" dirty="0"/>
              <a:t>估算整个体育场的观众数。这个体育场共有</a:t>
            </a:r>
            <a:r>
              <a:rPr lang="en-US" dirty="0"/>
              <a:t>28</a:t>
            </a:r>
            <a:r>
              <a:rPr lang="zh-CN" altLang="en-US" dirty="0"/>
              <a:t>个看台，如果每个看台的观众数大致相同，这个体育场大约能容纳多少名观众？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81092" y="2285992"/>
            <a:ext cx="9215502" cy="642942"/>
          </a:xfrm>
        </p:spPr>
        <p:txBody>
          <a:bodyPr/>
          <a:lstStyle/>
          <a:p>
            <a:r>
              <a:rPr lang="zh-CN" altLang="en-US" dirty="0"/>
              <a:t>让学生独立完成后与同桌交流。</a:t>
            </a:r>
            <a:endParaRPr lang="zh-CN" altLang="en-US" dirty="0"/>
          </a:p>
          <a:p>
            <a:r>
              <a:rPr lang="en-US" dirty="0"/>
              <a:t>168×28=4704(</a:t>
            </a:r>
            <a:r>
              <a:rPr lang="zh-CN" altLang="en-US" dirty="0"/>
              <a:t>名</a:t>
            </a:r>
            <a:r>
              <a:rPr lang="en-US" dirty="0"/>
              <a:t>)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➡</a:t>
            </a:r>
            <a:r>
              <a:rPr lang="zh-CN" altLang="en-US" dirty="0">
                <a:solidFill>
                  <a:srgbClr val="0000FF"/>
                </a:solidFill>
              </a:rPr>
              <a:t>归纳总结</a:t>
            </a:r>
            <a:endParaRPr lang="zh-CN" altLang="en-US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估计具体事物数量的方法，可以把它分成相同的几部分，先估计出一部分的数量，再估计出总数。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任何一种估算，它都要有一定的根据，不能乱猜，要找合适的参照物进行合理地估算。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一、填一填。</a:t>
            </a:r>
            <a:endParaRPr lang="zh-CN" altLang="en-US"/>
          </a:p>
          <a:p>
            <a:r>
              <a:rPr lang="en-US"/>
              <a:t>1.</a:t>
            </a:r>
            <a:r>
              <a:rPr lang="zh-CN" altLang="en-US"/>
              <a:t>在计算</a:t>
            </a:r>
            <a:r>
              <a:rPr lang="en-US"/>
              <a:t>97×41</a:t>
            </a:r>
            <a:r>
              <a:rPr lang="zh-CN" altLang="en-US"/>
              <a:t>时，可以把</a:t>
            </a:r>
            <a:r>
              <a:rPr lang="en-US"/>
              <a:t>97</a:t>
            </a:r>
            <a:r>
              <a:rPr lang="zh-CN" altLang="en-US"/>
              <a:t>看作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，把</a:t>
            </a:r>
            <a:r>
              <a:rPr lang="en-US"/>
              <a:t>41</a:t>
            </a:r>
            <a:r>
              <a:rPr lang="zh-CN" altLang="en-US"/>
              <a:t>看作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，这两个近似数的乘积是</a:t>
            </a:r>
            <a:r>
              <a:rPr lang="en-US"/>
              <a:t>(</a:t>
            </a:r>
            <a:r>
              <a:rPr lang="zh-CN" altLang="en-US"/>
              <a:t>　</a:t>
            </a:r>
            <a:r>
              <a:rPr lang="en-US"/>
              <a:t>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，所以</a:t>
            </a:r>
            <a:r>
              <a:rPr lang="en-US"/>
              <a:t>97×41≈(</a:t>
            </a:r>
            <a:r>
              <a:rPr lang="zh-CN" altLang="en-US"/>
              <a:t>　</a:t>
            </a:r>
            <a:r>
              <a:rPr lang="en-US"/>
              <a:t>	</a:t>
            </a:r>
            <a:r>
              <a:rPr lang="zh-CN" altLang="en-US"/>
              <a:t>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2.</a:t>
            </a:r>
            <a:r>
              <a:rPr lang="zh-CN" altLang="en-US"/>
              <a:t>估算</a:t>
            </a:r>
            <a:r>
              <a:rPr lang="en-US"/>
              <a:t>213×31</a:t>
            </a:r>
            <a:r>
              <a:rPr lang="zh-CN" altLang="en-US"/>
              <a:t>，可以这样想：</a:t>
            </a:r>
            <a:r>
              <a:rPr lang="en-US"/>
              <a:t>213</a:t>
            </a:r>
            <a:r>
              <a:rPr lang="zh-CN" altLang="en-US"/>
              <a:t>比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大，</a:t>
            </a:r>
            <a:r>
              <a:rPr lang="en-US"/>
              <a:t>31</a:t>
            </a:r>
            <a:r>
              <a:rPr lang="zh-CN" altLang="en-US"/>
              <a:t>比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大，所以</a:t>
            </a:r>
            <a:r>
              <a:rPr lang="en-US"/>
              <a:t>213×31    210×30</a:t>
            </a:r>
            <a:r>
              <a:rPr lang="zh-CN" altLang="en-US"/>
              <a:t>，即</a:t>
            </a:r>
            <a:r>
              <a:rPr lang="en-US"/>
              <a:t>213×31    6300</a:t>
            </a:r>
            <a:r>
              <a:rPr lang="zh-CN" altLang="en-US"/>
              <a:t>，估算的结果比实际值     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3.</a:t>
            </a:r>
            <a:r>
              <a:rPr lang="zh-CN" altLang="en-US"/>
              <a:t>估算</a:t>
            </a:r>
            <a:r>
              <a:rPr lang="en-US"/>
              <a:t>297×31</a:t>
            </a:r>
            <a:r>
              <a:rPr lang="zh-CN" altLang="en-US"/>
              <a:t>，可以这样想：</a:t>
            </a:r>
            <a:r>
              <a:rPr lang="en-US"/>
              <a:t>297≈(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，</a:t>
            </a:r>
            <a:r>
              <a:rPr lang="en-US"/>
              <a:t>31≈(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，相乘得  </a:t>
            </a:r>
            <a:r>
              <a:rPr lang="en-US"/>
              <a:t>(</a:t>
            </a:r>
            <a:r>
              <a:rPr lang="zh-CN" altLang="en-US"/>
              <a:t>　   　</a:t>
            </a:r>
            <a:r>
              <a:rPr lang="en-US"/>
              <a:t>)</a:t>
            </a:r>
            <a:r>
              <a:rPr lang="zh-CN" altLang="en-US"/>
              <a:t>，所以</a:t>
            </a:r>
            <a:r>
              <a:rPr lang="en-US"/>
              <a:t>297×31≈(</a:t>
            </a:r>
            <a:r>
              <a:rPr lang="zh-CN" altLang="en-US"/>
              <a:t>　</a:t>
            </a:r>
            <a:r>
              <a:rPr lang="en-US" altLang="zh-CN"/>
              <a:t>		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881818" y="2071678"/>
            <a:ext cx="1143008" cy="642942"/>
          </a:xfrm>
        </p:spPr>
        <p:txBody>
          <a:bodyPr/>
          <a:lstStyle/>
          <a:p>
            <a:r>
              <a:rPr lang="en-US"/>
              <a:t>100</a:t>
            </a:r>
            <a:endParaRPr lang="zh-CN" altLang="en-US"/>
          </a:p>
        </p:txBody>
      </p:sp>
      <p:sp>
        <p:nvSpPr>
          <p:cNvPr id="10" name="文本占位符 2"/>
          <p:cNvSpPr txBox="1"/>
          <p:nvPr/>
        </p:nvSpPr>
        <p:spPr>
          <a:xfrm>
            <a:off x="9739338" y="2000240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40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4524364" y="2643182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4000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文本占位符 2"/>
          <p:cNvSpPr txBox="1"/>
          <p:nvPr/>
        </p:nvSpPr>
        <p:spPr>
          <a:xfrm>
            <a:off x="8453454" y="2643182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4000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7310446" y="3357562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210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9810776" y="3286124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30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2"/>
          <p:cNvSpPr txBox="1"/>
          <p:nvPr/>
        </p:nvSpPr>
        <p:spPr>
          <a:xfrm>
            <a:off x="1055440" y="4572008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文本占位符 2"/>
          <p:cNvSpPr txBox="1"/>
          <p:nvPr/>
        </p:nvSpPr>
        <p:spPr>
          <a:xfrm>
            <a:off x="7096132" y="5214950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300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文本占位符 2"/>
          <p:cNvSpPr txBox="1"/>
          <p:nvPr/>
        </p:nvSpPr>
        <p:spPr>
          <a:xfrm>
            <a:off x="9096396" y="5214950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30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3" name="文本占位符 2"/>
          <p:cNvSpPr txBox="1"/>
          <p:nvPr/>
        </p:nvSpPr>
        <p:spPr>
          <a:xfrm>
            <a:off x="5095868" y="5857892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9000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文本占位符 2"/>
          <p:cNvSpPr txBox="1"/>
          <p:nvPr/>
        </p:nvSpPr>
        <p:spPr>
          <a:xfrm>
            <a:off x="1055440" y="5838420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>
                <a:solidFill>
                  <a:srgbClr val="FF0000"/>
                </a:solidFill>
              </a:rPr>
              <a:t>9000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5" name="文本占位符 2"/>
          <p:cNvSpPr txBox="1"/>
          <p:nvPr/>
        </p:nvSpPr>
        <p:spPr>
          <a:xfrm>
            <a:off x="2809852" y="3929066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FF0000"/>
                </a:solidFill>
              </a:rPr>
              <a:t>&gt;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6" name="文本占位符 2"/>
          <p:cNvSpPr txBox="1"/>
          <p:nvPr/>
        </p:nvSpPr>
        <p:spPr>
          <a:xfrm>
            <a:off x="6307238" y="3946498"/>
            <a:ext cx="121444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FF0000"/>
                </a:solidFill>
              </a:rPr>
              <a:t>≈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1318</Words>
  <Application>WPS 演示</Application>
  <PresentationFormat>自定义</PresentationFormat>
  <Paragraphs>105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2023-02-19T19:14:00Z</cp:lastPrinted>
  <dcterms:created xsi:type="dcterms:W3CDTF">2023-02-19T19:14:00Z</dcterms:created>
  <dcterms:modified xsi:type="dcterms:W3CDTF">2023-10-31T07:00:13Z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A5E4719EA3FD49F4BD4A17672438074B_12</vt:lpwstr>
  </property>
  <property fmtid="{D5CDD505-2E9C-101B-9397-08002B2CF9AE}" pid="3" name="KSOProductBuildVer">
    <vt:lpwstr>2052-12.1.0.15712</vt:lpwstr>
  </property>
</Properties>
</file>