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docx" ContentType="application/vnd.openxmlformats-officedocument.wordprocessingml.document"/>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18"/>
  </p:notesMasterIdLst>
  <p:handoutMasterIdLst>
    <p:handoutMasterId r:id="rId19"/>
  </p:handoutMasterIdLst>
  <p:sldIdLst>
    <p:sldId id="371" r:id="rId3"/>
    <p:sldId id="429" r:id="rId4"/>
    <p:sldId id="459" r:id="rId5"/>
    <p:sldId id="460" r:id="rId6"/>
    <p:sldId id="461" r:id="rId7"/>
    <p:sldId id="465" r:id="rId8"/>
    <p:sldId id="467" r:id="rId9"/>
    <p:sldId id="468" r:id="rId10"/>
    <p:sldId id="463" r:id="rId11"/>
    <p:sldId id="458" r:id="rId12"/>
    <p:sldId id="464" r:id="rId13"/>
    <p:sldId id="473" r:id="rId14"/>
    <p:sldId id="474" r:id="rId15"/>
    <p:sldId id="475" r:id="rId16"/>
    <p:sldId id="395" r:id="rId17"/>
  </p:sldIdLst>
  <p:sldSz cx="12192000" cy="6858000"/>
  <p:notesSz cx="6858000" cy="9144000"/>
  <p:custDataLst>
    <p:tags r:id="rId23"/>
  </p:custDataLst>
  <p:defaultTextStyle>
    <a:defPPr>
      <a:defRPr lang="zh-CN"/>
    </a:defPPr>
    <a:lvl1pPr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1pPr>
    <a:lvl2pPr marL="4572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2pPr>
    <a:lvl3pPr marL="9144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3pPr>
    <a:lvl4pPr marL="13716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4pPr>
    <a:lvl5pPr marL="18288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5pPr>
    <a:lvl6pPr marL="22860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6pPr>
    <a:lvl7pPr marL="27432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7pPr>
    <a:lvl8pPr marL="32004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8pPr>
    <a:lvl9pPr marL="36576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220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8" autoAdjust="0"/>
    <p:restoredTop sz="94395" autoAdjust="0"/>
  </p:normalViewPr>
  <p:slideViewPr>
    <p:cSldViewPr>
      <p:cViewPr>
        <p:scale>
          <a:sx n="90" d="100"/>
          <a:sy n="90" d="100"/>
        </p:scale>
        <p:origin x="-1374" y="-660"/>
      </p:cViewPr>
      <p:guideLst>
        <p:guide orient="horz" pos="2205"/>
        <p:guide pos="3840"/>
      </p:guideLst>
    </p:cSldViewPr>
  </p:slideViewPr>
  <p:notesTextViewPr>
    <p:cViewPr>
      <p:scale>
        <a:sx n="100" d="100"/>
        <a:sy n="100" d="100"/>
      </p:scale>
      <p:origin x="0" y="0"/>
    </p:cViewPr>
  </p:notesTextViewPr>
  <p:notesViewPr>
    <p:cSldViewPr>
      <p:cViewPr varScale="1">
        <p:scale>
          <a:sx n="68" d="100"/>
          <a:sy n="68" d="100"/>
        </p:scale>
        <p:origin x="-28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gs" Target="tags/tag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notesMaster" Target="notesMasters/notesMaster1.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367A1F79-9674-45EB-B8A6-1351A6753A23}"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4A824B8-E200-4359-8853-E0F6A88E97BD}"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A6695BAE-1F34-42A7-8D3E-D1B8CD91B1BA}"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51922F9-717D-48C6-9265-54BFA63D79C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p:spPr>
      </p:sp>
      <p:sp>
        <p:nvSpPr>
          <p:cNvPr id="86019"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4CAB7FD-21D3-41BA-B92E-E96B567A9861}"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881026" y="1500174"/>
            <a:ext cx="10358510" cy="4500594"/>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
        <p:nvSpPr>
          <p:cNvPr id="8"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学习目标</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428736"/>
            <a:ext cx="10930014" cy="4572032"/>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
        <p:nvSpPr>
          <p:cNvPr id="9"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预习导学</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
        <p:nvSpPr>
          <p:cNvPr id="5" name="文本占位符 2"/>
          <p:cNvSpPr>
            <a:spLocks noGrp="1"/>
          </p:cNvSpPr>
          <p:nvPr>
            <p:ph type="body" sz="quarter" idx="11"/>
          </p:nvPr>
        </p:nvSpPr>
        <p:spPr>
          <a:xfrm>
            <a:off x="666712" y="2786058"/>
            <a:ext cx="4714908" cy="642942"/>
          </a:xfrm>
          <a:prstGeom prst="rect">
            <a:avLst/>
          </a:prstGeom>
        </p:spPr>
        <p:txBody>
          <a:bodyPr/>
          <a:lstStyle>
            <a:lvl1pPr marL="0" indent="0" hangingPunct="0">
              <a:lnSpc>
                <a:spcPct val="150000"/>
              </a:lnSpc>
              <a:spcBef>
                <a:spcPct val="0"/>
              </a:spcBef>
              <a:buFontTx/>
              <a:buNone/>
              <a:defRPr sz="2800" b="0" baseline="0">
                <a:solidFill>
                  <a:srgbClr val="FF0000"/>
                </a:solidFill>
                <a:latin typeface="+mn-ea"/>
                <a:ea typeface="+mn-ea"/>
              </a:defRPr>
            </a:lvl1pPr>
          </a:lstStyle>
          <a:p>
            <a:pPr lvl="0"/>
            <a:r>
              <a:rPr lang="zh-CN" altLang="en-US"/>
              <a:t>单击此处编辑母版文本样式</a:t>
            </a:r>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428736"/>
            <a:ext cx="10858576" cy="4572032"/>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探究新知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
        <p:nvSpPr>
          <p:cNvPr id="6" name="文本占位符 2"/>
          <p:cNvSpPr>
            <a:spLocks noGrp="1"/>
          </p:cNvSpPr>
          <p:nvPr>
            <p:ph type="body" sz="quarter" idx="12"/>
          </p:nvPr>
        </p:nvSpPr>
        <p:spPr>
          <a:xfrm>
            <a:off x="666712" y="2786058"/>
            <a:ext cx="4714908" cy="642942"/>
          </a:xfrm>
          <a:prstGeom prst="rect">
            <a:avLst/>
          </a:prstGeom>
        </p:spPr>
        <p:txBody>
          <a:bodyPr/>
          <a:lstStyle>
            <a:lvl1pPr marL="0" indent="0" hangingPunct="0">
              <a:lnSpc>
                <a:spcPct val="150000"/>
              </a:lnSpc>
              <a:spcBef>
                <a:spcPct val="0"/>
              </a:spcBef>
              <a:buFontTx/>
              <a:buNone/>
              <a:defRPr sz="2800" b="0" baseline="0">
                <a:solidFill>
                  <a:srgbClr val="FF0000"/>
                </a:solidFill>
                <a:latin typeface="+mn-ea"/>
                <a:ea typeface="+mn-ea"/>
              </a:defRPr>
            </a:lvl1pPr>
          </a:lstStyle>
          <a:p>
            <a:pPr lvl="0"/>
            <a:r>
              <a:rPr lang="zh-CN" altLang="en-US"/>
              <a:t>单击此处编辑母版文本样式</a:t>
            </a:r>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知识超市">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38150" y="1357298"/>
            <a:ext cx="10858576" cy="4643470"/>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知识超市</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课堂巩固">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38150" y="1357298"/>
            <a:ext cx="10858576" cy="4643470"/>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课堂巩固</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
        <p:nvSpPr>
          <p:cNvPr id="6" name="文本占位符 2"/>
          <p:cNvSpPr>
            <a:spLocks noGrp="1"/>
          </p:cNvSpPr>
          <p:nvPr>
            <p:ph type="body" sz="quarter" idx="12"/>
          </p:nvPr>
        </p:nvSpPr>
        <p:spPr>
          <a:xfrm>
            <a:off x="666712" y="2786058"/>
            <a:ext cx="4714908" cy="642942"/>
          </a:xfrm>
          <a:prstGeom prst="rect">
            <a:avLst/>
          </a:prstGeom>
        </p:spPr>
        <p:txBody>
          <a:bodyPr/>
          <a:lstStyle>
            <a:lvl1pPr marL="0" indent="0" hangingPunct="0">
              <a:lnSpc>
                <a:spcPct val="150000"/>
              </a:lnSpc>
              <a:spcBef>
                <a:spcPct val="0"/>
              </a:spcBef>
              <a:buFontTx/>
              <a:buNone/>
              <a:defRPr sz="2800" b="0" baseline="0">
                <a:solidFill>
                  <a:srgbClr val="FF0000"/>
                </a:solidFill>
                <a:latin typeface="+mn-ea"/>
                <a:ea typeface="+mn-ea"/>
              </a:defRPr>
            </a:lvl1pPr>
          </a:lstStyle>
          <a:p>
            <a:pPr lvl="0"/>
            <a:r>
              <a:rPr lang="zh-CN" altLang="en-US"/>
              <a:t>单击此处编辑母版文本样式</a:t>
            </a:r>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分层作业">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38150" y="1357298"/>
            <a:ext cx="10858576" cy="4643470"/>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分层作业</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
        <p:nvSpPr>
          <p:cNvPr id="6" name="文本占位符 2"/>
          <p:cNvSpPr>
            <a:spLocks noGrp="1"/>
          </p:cNvSpPr>
          <p:nvPr>
            <p:ph type="body" sz="quarter" idx="12"/>
          </p:nvPr>
        </p:nvSpPr>
        <p:spPr>
          <a:xfrm>
            <a:off x="666712" y="2786058"/>
            <a:ext cx="4714908" cy="642942"/>
          </a:xfrm>
          <a:prstGeom prst="rect">
            <a:avLst/>
          </a:prstGeom>
        </p:spPr>
        <p:txBody>
          <a:bodyPr/>
          <a:lstStyle>
            <a:lvl1pPr marL="0" indent="0" hangingPunct="0">
              <a:lnSpc>
                <a:spcPct val="150000"/>
              </a:lnSpc>
              <a:spcBef>
                <a:spcPct val="0"/>
              </a:spcBef>
              <a:buFontTx/>
              <a:buNone/>
              <a:defRPr sz="2800" b="0" baseline="0">
                <a:solidFill>
                  <a:srgbClr val="FF0000"/>
                </a:solidFill>
                <a:latin typeface="+mn-ea"/>
                <a:ea typeface="+mn-ea"/>
              </a:defRPr>
            </a:lvl1pPr>
          </a:lstStyle>
          <a:p>
            <a:pPr lvl="0"/>
            <a:r>
              <a:rPr lang="zh-CN" altLang="en-US"/>
              <a:t>单击此处编辑母版文本样式</a:t>
            </a:r>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38150" y="857232"/>
            <a:ext cx="10501386" cy="5500726"/>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
        <p:nvSpPr>
          <p:cNvPr id="6" name="文本占位符 2"/>
          <p:cNvSpPr>
            <a:spLocks noGrp="1"/>
          </p:cNvSpPr>
          <p:nvPr>
            <p:ph type="body" sz="quarter" idx="12"/>
          </p:nvPr>
        </p:nvSpPr>
        <p:spPr>
          <a:xfrm>
            <a:off x="666712" y="2786058"/>
            <a:ext cx="4714908" cy="642942"/>
          </a:xfrm>
          <a:prstGeom prst="rect">
            <a:avLst/>
          </a:prstGeom>
        </p:spPr>
        <p:txBody>
          <a:bodyPr/>
          <a:lstStyle>
            <a:lvl1pPr marL="0" indent="0" hangingPunct="0">
              <a:lnSpc>
                <a:spcPct val="150000"/>
              </a:lnSpc>
              <a:spcBef>
                <a:spcPct val="0"/>
              </a:spcBef>
              <a:buFontTx/>
              <a:buNone/>
              <a:defRPr sz="2800" b="0" baseline="0">
                <a:solidFill>
                  <a:srgbClr val="FF0000"/>
                </a:solidFill>
                <a:latin typeface="+mn-ea"/>
                <a:ea typeface="+mn-ea"/>
              </a:defRPr>
            </a:lvl1pPr>
          </a:lstStyle>
          <a:p>
            <a:pPr lvl="0"/>
            <a:r>
              <a:rPr lang="zh-CN" altLang="en-US"/>
              <a:t>单击此处编辑母版文本样式</a:t>
            </a:r>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transition spd="slow"/>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1.jpeg"/><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file:///D:\qq&#25991;&#20214;\712321467\Image\C2C\Image2\%7b75232B38-A165-1FB7-499C-2E1C792CACB5%7d.png" TargetMode="External"/><Relationship Id="rId10" Type="http://schemas.openxmlformats.org/officeDocument/2006/relationships/image" Target="../media/image2.pn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9" cstate="email"/>
          <a:stretch>
            <a:fillRect/>
          </a:stretch>
        </p:blipFill>
        <p:spPr>
          <a:xfrm>
            <a:off x="0" y="0"/>
            <a:ext cx="12192000" cy="6858000"/>
          </a:xfrm>
          <a:prstGeom prst="rect">
            <a:avLst/>
          </a:prstGeom>
        </p:spPr>
      </p:pic>
      <p:sp>
        <p:nvSpPr>
          <p:cNvPr id="15" name="矩形 14"/>
          <p:cNvSpPr/>
          <p:nvPr userDrawn="1"/>
        </p:nvSpPr>
        <p:spPr>
          <a:xfrm>
            <a:off x="452398" y="500042"/>
            <a:ext cx="11358642" cy="578647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5"/>
          <p:cNvSpPr>
            <a:spLocks noChangeArrowheads="1"/>
          </p:cNvSpPr>
          <p:nvPr/>
        </p:nvSpPr>
        <p:spPr bwMode="auto">
          <a:xfrm rot="-5400000">
            <a:off x="10999760" y="25512"/>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9" name="矩形 12"/>
          <p:cNvSpPr/>
          <p:nvPr/>
        </p:nvSpPr>
        <p:spPr>
          <a:xfrm>
            <a:off x="10239404" y="6488113"/>
            <a:ext cx="1353568" cy="369887"/>
          </a:xfrm>
          <a:prstGeom prst="rect">
            <a:avLst/>
          </a:prstGeom>
        </p:spPr>
        <p:txBody>
          <a:bodyPr/>
          <a:lstStyle/>
          <a:p>
            <a:pPr algn="dist" fontAlgn="auto">
              <a:spcBef>
                <a:spcPct val="0"/>
              </a:spcBef>
              <a:spcAft>
                <a:spcPct val="0"/>
              </a:spcAft>
              <a:defRPr/>
            </a:pPr>
            <a:r>
              <a:rPr lang="zh-CN" altLang="en-US" sz="1600" b="0">
                <a:solidFill>
                  <a:srgbClr val="0070C0"/>
                </a:solidFill>
                <a:latin typeface="微软雅黑" panose="020B0503020204020204" pitchFamily="34" charset="-122"/>
              </a:rPr>
              <a:t>第  </a:t>
            </a:r>
            <a:fld id="{E29A5833-BF3C-46DD-ABB9-8C7DF1E18923}" type="slidenum">
              <a:rPr lang="zh-CN" altLang="en-US" sz="1600" b="1" smtClean="0">
                <a:solidFill>
                  <a:srgbClr val="0070C0"/>
                </a:solidFill>
                <a:latin typeface="+mn-lt"/>
                <a:ea typeface="+mn-ea"/>
              </a:rPr>
            </a:fld>
            <a:r>
              <a:rPr lang="zh-CN" altLang="en-US" sz="1600" b="0">
                <a:solidFill>
                  <a:srgbClr val="0070C0"/>
                </a:solidFill>
                <a:latin typeface="+mn-lt"/>
                <a:ea typeface="+mn-ea"/>
              </a:rPr>
              <a:t>  </a:t>
            </a:r>
            <a:r>
              <a:rPr lang="zh-CN" altLang="en-US" sz="1600" b="0">
                <a:solidFill>
                  <a:srgbClr val="0070C0"/>
                </a:solidFill>
                <a:latin typeface="微软雅黑" panose="020B0503020204020204" pitchFamily="34" charset="-122"/>
              </a:rPr>
              <a:t>页</a:t>
            </a:r>
            <a:endParaRPr lang="zh-CN" altLang="en-US" sz="1600" b="0">
              <a:solidFill>
                <a:srgbClr val="0070C0"/>
              </a:solidFill>
              <a:latin typeface="微软雅黑" panose="020B0503020204020204" pitchFamily="34" charset="-122"/>
            </a:endParaRPr>
          </a:p>
        </p:txBody>
      </p:sp>
      <p:sp>
        <p:nvSpPr>
          <p:cNvPr id="12" name="Rectangle 5"/>
          <p:cNvSpPr>
            <a:spLocks noChangeArrowheads="1"/>
          </p:cNvSpPr>
          <p:nvPr/>
        </p:nvSpPr>
        <p:spPr bwMode="auto">
          <a:xfrm rot="-5400000">
            <a:off x="11002886" y="28688"/>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13" name="TextBox 13"/>
          <p:cNvSpPr txBox="1"/>
          <p:nvPr/>
        </p:nvSpPr>
        <p:spPr>
          <a:xfrm>
            <a:off x="11025272" y="179390"/>
            <a:ext cx="1008063" cy="338554"/>
          </a:xfrm>
          <a:prstGeom prst="rect">
            <a:avLst/>
          </a:prstGeom>
          <a:noFill/>
          <a:effectLst/>
        </p:spPr>
        <p:txBody>
          <a:bodyPr>
            <a:spAutoFit/>
          </a:bodyPr>
          <a:lstStyle/>
          <a:p>
            <a:pPr algn="ctr" fontAlgn="auto">
              <a:spcBef>
                <a:spcPct val="0"/>
              </a:spcBef>
              <a:spcAft>
                <a:spcPct val="0"/>
              </a:spcAft>
              <a:defRPr/>
            </a:pPr>
            <a:r>
              <a:rPr lang="zh-CN" altLang="en-US" sz="1600" b="1">
                <a:solidFill>
                  <a:srgbClr val="558335"/>
                </a:solidFill>
                <a:latin typeface="微软雅黑" panose="020B0503020204020204" pitchFamily="34" charset="-122"/>
              </a:rPr>
              <a:t>第三单元</a:t>
            </a:r>
            <a:endParaRPr lang="en-US" altLang="zh-CN" sz="1600" b="1">
              <a:solidFill>
                <a:srgbClr val="558335"/>
              </a:solidFill>
              <a:latin typeface="微软雅黑" panose="020B0503020204020204" pitchFamily="34" charset="-122"/>
            </a:endParaRPr>
          </a:p>
        </p:txBody>
      </p:sp>
      <p:sp>
        <p:nvSpPr>
          <p:cNvPr id="14" name="TextBox 15"/>
          <p:cNvSpPr txBox="1"/>
          <p:nvPr/>
        </p:nvSpPr>
        <p:spPr>
          <a:xfrm>
            <a:off x="11025222" y="620368"/>
            <a:ext cx="1008063" cy="369332"/>
          </a:xfrm>
          <a:prstGeom prst="rect">
            <a:avLst/>
          </a:prstGeom>
          <a:noFill/>
          <a:effectLst/>
        </p:spPr>
        <p:txBody>
          <a:bodyPr>
            <a:spAutoFit/>
          </a:bodyPr>
          <a:lstStyle/>
          <a:p>
            <a:pPr algn="ctr"/>
            <a:r>
              <a:rPr lang="zh-CN" altLang="en-US" sz="1800" b="1">
                <a:solidFill>
                  <a:srgbClr val="558335"/>
                </a:solidFill>
                <a:latin typeface="微软雅黑" panose="020B0503020204020204" pitchFamily="34" charset="-122"/>
              </a:rPr>
              <a:t>第</a:t>
            </a:r>
            <a:r>
              <a:rPr lang="en-US" altLang="zh-CN" sz="1800" b="1">
                <a:solidFill>
                  <a:srgbClr val="558335"/>
                </a:solidFill>
                <a:latin typeface="微软雅黑" panose="020B0503020204020204" pitchFamily="34" charset="-122"/>
              </a:rPr>
              <a:t>3</a:t>
            </a:r>
            <a:r>
              <a:rPr lang="zh-CN" altLang="en-US" sz="1800" b="1">
                <a:solidFill>
                  <a:srgbClr val="558335"/>
                </a:solidFill>
                <a:latin typeface="微软雅黑" panose="020B0503020204020204" pitchFamily="34" charset="-122"/>
              </a:rPr>
              <a:t>课</a:t>
            </a:r>
            <a:endParaRPr lang="en-US" altLang="zh-CN" sz="1800" b="1">
              <a:solidFill>
                <a:srgbClr val="558335"/>
              </a:solidFill>
              <a:latin typeface="微软雅黑" panose="020B0503020204020204" pitchFamily="34" charset="-122"/>
            </a:endParaRPr>
          </a:p>
        </p:txBody>
      </p:sp>
      <p:cxnSp>
        <p:nvCxnSpPr>
          <p:cNvPr id="17" name="直接连接符 16"/>
          <p:cNvCxnSpPr/>
          <p:nvPr/>
        </p:nvCxnSpPr>
        <p:spPr>
          <a:xfrm>
            <a:off x="11169735" y="542927"/>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图片 1073743875" descr="学科网 zxxk.com"/>
          <p:cNvPicPr>
            <a:picLocks noChangeAspect="1"/>
          </p:cNvPicPr>
          <p:nvPr/>
        </p:nvPicPr>
        <p:blipFill>
          <a:blip r:embed="rId10" r:link="rId11"/>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9" Type="http://schemas.openxmlformats.org/officeDocument/2006/relationships/hyperlink" Target="http://www.1ppt.com/shiti/" TargetMode="External"/><Relationship Id="rId8" Type="http://schemas.openxmlformats.org/officeDocument/2006/relationships/hyperlink" Target="http://www.1ppt.com/fanwen/" TargetMode="External"/><Relationship Id="rId7" Type="http://schemas.openxmlformats.org/officeDocument/2006/relationships/hyperlink" Target="http://www.1ppt.com/ziliao/" TargetMode="External"/><Relationship Id="rId6" Type="http://schemas.openxmlformats.org/officeDocument/2006/relationships/hyperlink" Target="http://www.1ppt.com/powerpoint/" TargetMode="External"/><Relationship Id="rId5" Type="http://schemas.openxmlformats.org/officeDocument/2006/relationships/hyperlink" Target="http://www.1ppt.com/xiazai/" TargetMode="External"/><Relationship Id="rId4" Type="http://schemas.openxmlformats.org/officeDocument/2006/relationships/hyperlink" Target="http://www.1ppt.com/tubiao/" TargetMode="External"/><Relationship Id="rId3" Type="http://schemas.openxmlformats.org/officeDocument/2006/relationships/hyperlink" Target="http://www.1ppt.com/beijing/" TargetMode="External"/><Relationship Id="rId26" Type="http://schemas.openxmlformats.org/officeDocument/2006/relationships/notesSlide" Target="../notesSlides/notesSlide1.xml"/><Relationship Id="rId25" Type="http://schemas.openxmlformats.org/officeDocument/2006/relationships/slideLayout" Target="../slideLayouts/slideLayout8.xml"/><Relationship Id="rId24" Type="http://schemas.openxmlformats.org/officeDocument/2006/relationships/image" Target="../media/image4.png"/><Relationship Id="rId23" Type="http://schemas.openxmlformats.org/officeDocument/2006/relationships/image" Target="../media/image1.jpeg"/><Relationship Id="rId22" Type="http://schemas.openxmlformats.org/officeDocument/2006/relationships/hyperlink" Target="http://www.1ppt.com/kejian/lishi/" TargetMode="External"/><Relationship Id="rId21" Type="http://schemas.openxmlformats.org/officeDocument/2006/relationships/hyperlink" Target="http://www.1ppt.com/kejian/dili/" TargetMode="External"/><Relationship Id="rId20" Type="http://schemas.openxmlformats.org/officeDocument/2006/relationships/hyperlink" Target="http://www.1ppt.com/kejian/shengwu/" TargetMode="External"/><Relationship Id="rId2" Type="http://schemas.openxmlformats.org/officeDocument/2006/relationships/hyperlink" Target="http://www.1ppt.com/sucai/" TargetMode="External"/><Relationship Id="rId19" Type="http://schemas.openxmlformats.org/officeDocument/2006/relationships/hyperlink" Target="http://www.1ppt.com/kejian/huaxue/" TargetMode="External"/><Relationship Id="rId18" Type="http://schemas.openxmlformats.org/officeDocument/2006/relationships/hyperlink" Target="http://www.1ppt.com/kejian/wuli/" TargetMode="External"/><Relationship Id="rId17" Type="http://schemas.openxmlformats.org/officeDocument/2006/relationships/hyperlink" Target="http://www.1ppt.com/kejian/kexue/" TargetMode="External"/><Relationship Id="rId16" Type="http://schemas.openxmlformats.org/officeDocument/2006/relationships/hyperlink" Target="http://www.1ppt.com/kejian/meishu/" TargetMode="External"/><Relationship Id="rId15" Type="http://schemas.openxmlformats.org/officeDocument/2006/relationships/hyperlink" Target="http://www.1ppt.com/kejian/yingyu/" TargetMode="External"/><Relationship Id="rId14" Type="http://schemas.openxmlformats.org/officeDocument/2006/relationships/hyperlink" Target="http://www.1ppt.com/kejian/shuxue/" TargetMode="External"/><Relationship Id="rId13" Type="http://schemas.openxmlformats.org/officeDocument/2006/relationships/hyperlink" Target="http://www.1ppt.com/kejian/yuwen/" TargetMode="External"/><Relationship Id="rId12" Type="http://schemas.openxmlformats.org/officeDocument/2006/relationships/hyperlink" Target="http://www.1ppt.com/kejian/" TargetMode="External"/><Relationship Id="rId11" Type="http://schemas.openxmlformats.org/officeDocument/2006/relationships/hyperlink" Target="http://www.1ppt.cn/" TargetMode="External"/><Relationship Id="rId10" Type="http://schemas.openxmlformats.org/officeDocument/2006/relationships/hyperlink" Target="http://www.1ppt.com/jiaoan/" TargetMode="External"/><Relationship Id="rId1" Type="http://schemas.openxmlformats.org/officeDocument/2006/relationships/hyperlink" Target="http://www.1ppt.com/moba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7.xml"/><Relationship Id="rId2" Type="http://schemas.openxmlformats.org/officeDocument/2006/relationships/image" Target="../media/image3.emf"/><Relationship Id="rId1" Type="http://schemas.openxmlformats.org/officeDocument/2006/relationships/package" Target="../embeddings/Document1.docx"/></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email"/>
          <a:stretch>
            <a:fillRect/>
          </a:stretch>
        </p:blipFill>
        <p:spPr>
          <a:xfrm>
            <a:off x="0" y="0"/>
            <a:ext cx="12192000" cy="6858000"/>
          </a:xfrm>
          <a:prstGeom prst="rect">
            <a:avLst/>
          </a:prstGeom>
        </p:spPr>
      </p:pic>
      <p:grpSp>
        <p:nvGrpSpPr>
          <p:cNvPr id="15" name="组合 14"/>
          <p:cNvGrpSpPr/>
          <p:nvPr/>
        </p:nvGrpSpPr>
        <p:grpSpPr>
          <a:xfrm>
            <a:off x="3179691" y="2321561"/>
            <a:ext cx="5832618" cy="1044756"/>
            <a:chOff x="3179691" y="3386403"/>
            <a:chExt cx="5832618" cy="668253"/>
          </a:xfrm>
        </p:grpSpPr>
        <p:grpSp>
          <p:nvGrpSpPr>
            <p:cNvPr id="16" name="组合 19"/>
            <p:cNvGrpSpPr/>
            <p:nvPr/>
          </p:nvGrpSpPr>
          <p:grpSpPr>
            <a:xfrm>
              <a:off x="3179691" y="3386403"/>
              <a:ext cx="5832618" cy="668253"/>
              <a:chOff x="3179691" y="3386403"/>
              <a:chExt cx="5832618" cy="668253"/>
            </a:xfrm>
          </p:grpSpPr>
          <p:sp>
            <p:nvSpPr>
              <p:cNvPr id="20" name="矩形: 圆角 15"/>
              <p:cNvSpPr/>
              <p:nvPr/>
            </p:nvSpPr>
            <p:spPr>
              <a:xfrm>
                <a:off x="3179691" y="3471598"/>
                <a:ext cx="5832618" cy="504395"/>
              </a:xfrm>
              <a:prstGeom prst="roundRect">
                <a:avLst>
                  <a:gd name="adj" fmla="val 37116"/>
                </a:avLst>
              </a:prstGeom>
              <a:noFill/>
              <a:ln w="19050">
                <a:solidFill>
                  <a:srgbClr val="399E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714750" y="3386403"/>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8362952" y="3392934"/>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18"/>
              <p:cNvSpPr txBox="1"/>
              <p:nvPr/>
            </p:nvSpPr>
            <p:spPr>
              <a:xfrm>
                <a:off x="3714749" y="3530193"/>
                <a:ext cx="4762502" cy="452782"/>
              </a:xfrm>
              <a:prstGeom prst="rect">
                <a:avLst/>
              </a:prstGeom>
              <a:noFill/>
            </p:spPr>
            <p:txBody>
              <a:bodyPr wrap="square" rtlCol="0">
                <a:spAutoFit/>
              </a:bodyPr>
              <a:lstStyle/>
              <a:p>
                <a:pPr algn="ctr"/>
                <a:r>
                  <a:rPr lang="zh-CN" altLang="en-US" sz="4000" dirty="0">
                    <a:solidFill>
                      <a:schemeClr val="tx1">
                        <a:lumMod val="75000"/>
                        <a:lumOff val="25000"/>
                      </a:schemeClr>
                    </a:solidFill>
                    <a:latin typeface="微软雅黑" panose="020B0503020204020204" pitchFamily="34" charset="-122"/>
                  </a:rPr>
                  <a:t> </a:t>
                </a:r>
                <a:r>
                  <a:rPr lang="zh-CN" altLang="en-US" sz="4000" dirty="0" smtClean="0">
                    <a:solidFill>
                      <a:schemeClr val="tx1">
                        <a:lumMod val="75000"/>
                        <a:lumOff val="25000"/>
                      </a:schemeClr>
                    </a:solidFill>
                    <a:latin typeface="微软雅黑" panose="020B0503020204020204" pitchFamily="34" charset="-122"/>
                  </a:rPr>
                  <a:t>神</a:t>
                </a:r>
                <a:r>
                  <a:rPr lang="zh-CN" altLang="en-US" sz="4000" dirty="0">
                    <a:solidFill>
                      <a:schemeClr val="tx1">
                        <a:lumMod val="75000"/>
                        <a:lumOff val="25000"/>
                      </a:schemeClr>
                    </a:solidFill>
                    <a:latin typeface="微软雅黑" panose="020B0503020204020204" pitchFamily="34" charset="-122"/>
                  </a:rPr>
                  <a:t>奇的计算工具</a:t>
                </a:r>
                <a:endParaRPr lang="zh-CN" altLang="en-US" sz="4000" dirty="0">
                  <a:solidFill>
                    <a:schemeClr val="tx1">
                      <a:lumMod val="75000"/>
                      <a:lumOff val="25000"/>
                    </a:schemeClr>
                  </a:solidFill>
                  <a:latin typeface="微软雅黑" panose="020B0503020204020204" pitchFamily="34" charset="-122"/>
                </a:endParaRPr>
              </a:p>
            </p:txBody>
          </p:sp>
        </p:grpSp>
        <p:grpSp>
          <p:nvGrpSpPr>
            <p:cNvPr id="17" name="组合 22"/>
            <p:cNvGrpSpPr/>
            <p:nvPr/>
          </p:nvGrpSpPr>
          <p:grpSpPr>
            <a:xfrm>
              <a:off x="3350780" y="3596731"/>
              <a:ext cx="5490441" cy="254127"/>
              <a:chOff x="3363876" y="3596731"/>
              <a:chExt cx="5490441" cy="254127"/>
            </a:xfrm>
          </p:grpSpPr>
          <p:sp>
            <p:nvSpPr>
              <p:cNvPr id="18" name="等腰三角形 17"/>
              <p:cNvSpPr/>
              <p:nvPr/>
            </p:nvSpPr>
            <p:spPr>
              <a:xfrm rot="16200000">
                <a:off x="3346350"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5400000">
                <a:off x="8617716"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1" name="PA_文本框 29"/>
          <p:cNvSpPr txBox="1"/>
          <p:nvPr/>
        </p:nvSpPr>
        <p:spPr>
          <a:xfrm>
            <a:off x="3656630" y="1366512"/>
            <a:ext cx="4857784" cy="523220"/>
          </a:xfrm>
          <a:prstGeom prst="rect">
            <a:avLst/>
          </a:prstGeom>
          <a:solidFill>
            <a:schemeClr val="tx1">
              <a:lumMod val="50000"/>
              <a:lumOff val="50000"/>
            </a:schemeClr>
          </a:solidFill>
          <a:ln w="12700">
            <a:noFill/>
            <a:miter lim="400000"/>
          </a:ln>
        </p:spPr>
        <p:txBody>
          <a:bodyPr wrap="square" lIns="45719" rIns="45719">
            <a:spAutoFit/>
          </a:bodyPr>
          <a:lstStyle/>
          <a:p>
            <a:pPr algn="ctr"/>
            <a:r>
              <a:rPr lang="zh-CN" altLang="en-US" sz="2800">
                <a:solidFill>
                  <a:srgbClr val="FFFFFF"/>
                </a:solidFill>
              </a:rPr>
              <a:t>第三单元　 乘法</a:t>
            </a:r>
            <a:endParaRPr lang="zh-CN" altLang="en-US" sz="2800">
              <a:solidFill>
                <a:srgbClr val="FFFFFF"/>
              </a:solidFill>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a:t>一、用计算器计算下面各题。</a:t>
            </a:r>
            <a:endParaRPr lang="zh-CN" altLang="en-US"/>
          </a:p>
          <a:p>
            <a:r>
              <a:rPr lang="en-US"/>
              <a:t>876+569=			416000÷128=</a:t>
            </a:r>
            <a:endParaRPr lang="zh-CN" altLang="en-US"/>
          </a:p>
          <a:p>
            <a:r>
              <a:rPr lang="en-US"/>
              <a:t>782×534=			756+685-298=</a:t>
            </a:r>
            <a:endParaRPr lang="zh-CN" altLang="en-US"/>
          </a:p>
          <a:p>
            <a:r>
              <a:rPr lang="en-US"/>
              <a:t>3363×21÷57=		438×36-1734=</a:t>
            </a:r>
            <a:endParaRPr lang="zh-CN" altLang="en-US"/>
          </a:p>
        </p:txBody>
      </p:sp>
      <p:sp>
        <p:nvSpPr>
          <p:cNvPr id="3" name="文本占位符 2"/>
          <p:cNvSpPr>
            <a:spLocks noGrp="1"/>
          </p:cNvSpPr>
          <p:nvPr>
            <p:ph type="body" sz="quarter" idx="12"/>
          </p:nvPr>
        </p:nvSpPr>
        <p:spPr>
          <a:xfrm>
            <a:off x="3024166" y="2000240"/>
            <a:ext cx="1285884" cy="642942"/>
          </a:xfrm>
        </p:spPr>
        <p:txBody>
          <a:bodyPr/>
          <a:lstStyle/>
          <a:p>
            <a:r>
              <a:rPr lang="en-US"/>
              <a:t>1445</a:t>
            </a:r>
            <a:r>
              <a:rPr lang="zh-CN" altLang="en-US"/>
              <a:t>　</a:t>
            </a:r>
            <a:endParaRPr lang="zh-CN" altLang="en-US"/>
          </a:p>
        </p:txBody>
      </p:sp>
      <p:sp>
        <p:nvSpPr>
          <p:cNvPr id="10" name="文本占位符 2"/>
          <p:cNvSpPr txBox="1"/>
          <p:nvPr/>
        </p:nvSpPr>
        <p:spPr>
          <a:xfrm>
            <a:off x="7524760" y="2000240"/>
            <a:ext cx="2500330" cy="642942"/>
          </a:xfrm>
          <a:prstGeom prst="rect">
            <a:avLst/>
          </a:prstGeom>
        </p:spPr>
        <p:txBody>
          <a:bodyPr/>
          <a:lstStyle/>
          <a:p>
            <a:pPr lvl="0" fontAlgn="auto" hangingPunct="0">
              <a:lnSpc>
                <a:spcPct val="150000"/>
              </a:lnSpc>
              <a:spcBef>
                <a:spcPct val="0"/>
              </a:spcBef>
              <a:spcAft>
                <a:spcPct val="0"/>
              </a:spcAft>
            </a:pPr>
            <a:r>
              <a:rPr lang="en-US" sz="2800" b="0">
                <a:solidFill>
                  <a:srgbClr val="FF0000"/>
                </a:solidFill>
              </a:rPr>
              <a:t>3250</a:t>
            </a:r>
            <a:endParaRPr kumimoji="0" lang="zh-CN" altLang="en-US" sz="2800" b="0" i="0" u="none" strike="noStrike" kern="1200" cap="none" spc="0" normalizeH="0" baseline="0" noProof="0">
              <a:ln>
                <a:noFill/>
              </a:ln>
              <a:solidFill>
                <a:srgbClr val="FF0000"/>
              </a:solidFill>
              <a:effectLst/>
              <a:uLnTx/>
              <a:uFillTx/>
              <a:latin typeface="+mn-ea"/>
              <a:ea typeface="+mn-ea"/>
              <a:cs typeface="+mn-cs"/>
            </a:endParaRPr>
          </a:p>
        </p:txBody>
      </p:sp>
      <p:sp>
        <p:nvSpPr>
          <p:cNvPr id="5" name="文本占位符 2"/>
          <p:cNvSpPr txBox="1"/>
          <p:nvPr/>
        </p:nvSpPr>
        <p:spPr>
          <a:xfrm>
            <a:off x="3167042" y="2643182"/>
            <a:ext cx="1285884" cy="642942"/>
          </a:xfrm>
          <a:prstGeom prst="rect">
            <a:avLst/>
          </a:prstGeom>
        </p:spPr>
        <p:txBody>
          <a:bodyPr/>
          <a:lstStyle/>
          <a:p>
            <a:pPr lvl="0" fontAlgn="auto" hangingPunct="0">
              <a:lnSpc>
                <a:spcPct val="150000"/>
              </a:lnSpc>
              <a:spcBef>
                <a:spcPct val="0"/>
              </a:spcBef>
              <a:spcAft>
                <a:spcPct val="0"/>
              </a:spcAft>
            </a:pPr>
            <a:r>
              <a:rPr lang="en-US" sz="2800" b="0">
                <a:solidFill>
                  <a:srgbClr val="FF0000"/>
                </a:solidFill>
              </a:rPr>
              <a:t>417588</a:t>
            </a:r>
            <a:endParaRPr kumimoji="0" lang="zh-CN" altLang="en-US" sz="2800" b="0" i="0" u="none" strike="noStrike" kern="1200" cap="none" spc="0" normalizeH="0" baseline="0" noProof="0">
              <a:ln>
                <a:noFill/>
              </a:ln>
              <a:solidFill>
                <a:srgbClr val="FF0000"/>
              </a:solidFill>
              <a:effectLst/>
              <a:uLnTx/>
              <a:uFillTx/>
              <a:latin typeface="+mn-ea"/>
              <a:ea typeface="+mn-ea"/>
              <a:cs typeface="+mn-cs"/>
            </a:endParaRPr>
          </a:p>
        </p:txBody>
      </p:sp>
      <p:sp>
        <p:nvSpPr>
          <p:cNvPr id="6" name="文本占位符 2"/>
          <p:cNvSpPr txBox="1"/>
          <p:nvPr/>
        </p:nvSpPr>
        <p:spPr>
          <a:xfrm>
            <a:off x="7524760" y="2643182"/>
            <a:ext cx="2500330" cy="642942"/>
          </a:xfrm>
          <a:prstGeom prst="rect">
            <a:avLst/>
          </a:prstGeom>
        </p:spPr>
        <p:txBody>
          <a:bodyPr/>
          <a:lstStyle/>
          <a:p>
            <a:pPr lvl="0" fontAlgn="auto" hangingPunct="0">
              <a:lnSpc>
                <a:spcPct val="150000"/>
              </a:lnSpc>
              <a:spcBef>
                <a:spcPct val="0"/>
              </a:spcBef>
              <a:spcAft>
                <a:spcPct val="0"/>
              </a:spcAft>
            </a:pPr>
            <a:r>
              <a:rPr lang="en-US" sz="2800" b="0">
                <a:solidFill>
                  <a:srgbClr val="FF0000"/>
                </a:solidFill>
              </a:rPr>
              <a:t>1143</a:t>
            </a:r>
            <a:endParaRPr kumimoji="0" lang="zh-CN" altLang="en-US" sz="2800" b="0" i="0" u="none" strike="noStrike" kern="1200" cap="none" spc="0" normalizeH="0" baseline="0" noProof="0">
              <a:ln>
                <a:noFill/>
              </a:ln>
              <a:solidFill>
                <a:srgbClr val="FF0000"/>
              </a:solidFill>
              <a:effectLst/>
              <a:uLnTx/>
              <a:uFillTx/>
              <a:latin typeface="+mn-ea"/>
              <a:ea typeface="+mn-ea"/>
              <a:cs typeface="+mn-cs"/>
            </a:endParaRPr>
          </a:p>
        </p:txBody>
      </p:sp>
      <p:sp>
        <p:nvSpPr>
          <p:cNvPr id="7" name="文本占位符 2"/>
          <p:cNvSpPr txBox="1"/>
          <p:nvPr/>
        </p:nvSpPr>
        <p:spPr>
          <a:xfrm>
            <a:off x="3881422" y="3286124"/>
            <a:ext cx="1285884" cy="642942"/>
          </a:xfrm>
          <a:prstGeom prst="rect">
            <a:avLst/>
          </a:prstGeom>
        </p:spPr>
        <p:txBody>
          <a:bodyPr/>
          <a:lstStyle/>
          <a:p>
            <a:pPr lvl="0" fontAlgn="auto" hangingPunct="0">
              <a:lnSpc>
                <a:spcPct val="150000"/>
              </a:lnSpc>
              <a:spcBef>
                <a:spcPct val="0"/>
              </a:spcBef>
              <a:spcAft>
                <a:spcPct val="0"/>
              </a:spcAft>
            </a:pPr>
            <a:r>
              <a:rPr lang="en-US" sz="2800" b="0">
                <a:solidFill>
                  <a:srgbClr val="FF0000"/>
                </a:solidFill>
              </a:rPr>
              <a:t>1239</a:t>
            </a:r>
            <a:endParaRPr kumimoji="0" lang="zh-CN" altLang="en-US" sz="2800" b="0" i="0" u="none" strike="noStrike" kern="1200" cap="none" spc="0" normalizeH="0" baseline="0" noProof="0">
              <a:ln>
                <a:noFill/>
              </a:ln>
              <a:solidFill>
                <a:srgbClr val="FF0000"/>
              </a:solidFill>
              <a:effectLst/>
              <a:uLnTx/>
              <a:uFillTx/>
              <a:latin typeface="+mn-ea"/>
              <a:ea typeface="+mn-ea"/>
              <a:cs typeface="+mn-cs"/>
            </a:endParaRPr>
          </a:p>
        </p:txBody>
      </p:sp>
      <p:sp>
        <p:nvSpPr>
          <p:cNvPr id="8" name="文本占位符 2"/>
          <p:cNvSpPr txBox="1"/>
          <p:nvPr/>
        </p:nvSpPr>
        <p:spPr>
          <a:xfrm>
            <a:off x="7739074" y="3286124"/>
            <a:ext cx="2500330" cy="642942"/>
          </a:xfrm>
          <a:prstGeom prst="rect">
            <a:avLst/>
          </a:prstGeom>
        </p:spPr>
        <p:txBody>
          <a:bodyPr/>
          <a:lstStyle/>
          <a:p>
            <a:pPr lvl="0" fontAlgn="auto" hangingPunct="0">
              <a:lnSpc>
                <a:spcPct val="150000"/>
              </a:lnSpc>
              <a:spcBef>
                <a:spcPct val="0"/>
              </a:spcBef>
              <a:spcAft>
                <a:spcPct val="0"/>
              </a:spcAft>
            </a:pPr>
            <a:r>
              <a:rPr lang="en-US" sz="2800" b="0">
                <a:solidFill>
                  <a:srgbClr val="FF0000"/>
                </a:solidFill>
              </a:rPr>
              <a:t>14034</a:t>
            </a:r>
            <a:endParaRPr kumimoji="0" lang="zh-CN" altLang="en-US" sz="2800" b="0" i="0" u="none" strike="noStrike" kern="1200" cap="none" spc="0" normalizeH="0" baseline="0" noProof="0">
              <a:ln>
                <a:noFill/>
              </a:ln>
              <a:solidFill>
                <a:srgbClr val="FF0000"/>
              </a:solidFill>
              <a:effectLst/>
              <a:uLnTx/>
              <a:uFillTx/>
              <a:latin typeface="+mn-ea"/>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0" grpId="0" build="p"/>
      <p:bldP spid="5" grpId="0" build="p"/>
      <p:bldP spid="6" grpId="0" build="p"/>
      <p:bldP spid="7" grpId="0" build="p"/>
      <p:bldP spid="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1952596" y="2786058"/>
          <a:ext cx="7786741" cy="2000264"/>
        </p:xfrm>
        <a:graphic>
          <a:graphicData uri="http://schemas.openxmlformats.org/drawingml/2006/table">
            <a:tbl>
              <a:tblPr/>
              <a:tblGrid>
                <a:gridCol w="2123657"/>
                <a:gridCol w="2831542"/>
                <a:gridCol w="2831542"/>
              </a:tblGrid>
              <a:tr h="1000132">
                <a:tc>
                  <a:txBody>
                    <a:bodyPr/>
                    <a:lstStyle/>
                    <a:p>
                      <a:pPr algn="ctr">
                        <a:lnSpc>
                          <a:spcPct val="100000"/>
                        </a:lnSpc>
                        <a:spcAft>
                          <a:spcPct val="0"/>
                        </a:spcAft>
                      </a:pPr>
                      <a:r>
                        <a:rPr lang="zh-CN" sz="2800" kern="100">
                          <a:solidFill>
                            <a:srgbClr val="000000"/>
                          </a:solidFill>
                          <a:latin typeface="Times New Roman" panose="02020603050405020304"/>
                          <a:ea typeface="黑体" panose="02010609060101010101" pitchFamily="49" charset="-122"/>
                          <a:cs typeface="Times New Roman" panose="02020603050405020304"/>
                        </a:rPr>
                        <a:t>算式</a:t>
                      </a:r>
                      <a:endParaRPr lang="zh-CN" sz="1400" kern="100">
                        <a:solidFill>
                          <a:srgbClr val="000000"/>
                        </a:solidFill>
                        <a:latin typeface="NEU-BZ-S92"/>
                        <a:ea typeface="方正书宋_GBK"/>
                        <a:cs typeface="Times New Roman" panose="02020603050405020304"/>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ct val="0"/>
                        </a:spcAft>
                      </a:pPr>
                      <a:r>
                        <a:rPr lang="en-US" sz="2800" kern="100">
                          <a:solidFill>
                            <a:srgbClr val="000000"/>
                          </a:solidFill>
                          <a:latin typeface="Times New Roman" panose="02020603050405020304"/>
                          <a:ea typeface="黑体" panose="02010609060101010101" pitchFamily="49" charset="-122"/>
                          <a:cs typeface="Times New Roman" panose="02020603050405020304"/>
                        </a:rPr>
                        <a:t>80×(</a:t>
                      </a:r>
                      <a:r>
                        <a:rPr lang="zh-CN" sz="2800" kern="100">
                          <a:solidFill>
                            <a:srgbClr val="FF00FF"/>
                          </a:solidFill>
                          <a:latin typeface="Times New Roman" panose="02020603050405020304"/>
                          <a:ea typeface="黑体" panose="02010609060101010101" pitchFamily="49" charset="-122"/>
                          <a:cs typeface="Times New Roman" panose="02020603050405020304"/>
                        </a:rPr>
                        <a:t>　　</a:t>
                      </a:r>
                      <a:r>
                        <a:rPr lang="en-US" sz="2800" kern="100">
                          <a:solidFill>
                            <a:srgbClr val="000000"/>
                          </a:solidFill>
                          <a:latin typeface="Times New Roman" panose="02020603050405020304"/>
                          <a:ea typeface="黑体" panose="02010609060101010101" pitchFamily="49" charset="-122"/>
                          <a:cs typeface="Times New Roman" panose="02020603050405020304"/>
                        </a:rPr>
                        <a:t>)</a:t>
                      </a:r>
                      <a:endParaRPr lang="zh-CN" sz="1400" kern="100">
                        <a:solidFill>
                          <a:srgbClr val="000000"/>
                        </a:solidFill>
                        <a:latin typeface="NEU-BZ-S92"/>
                        <a:ea typeface="方正书宋_GBK"/>
                        <a:cs typeface="Times New Roman" panose="02020603050405020304"/>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ct val="0"/>
                        </a:spcAft>
                      </a:pPr>
                      <a:r>
                        <a:rPr lang="en-US" sz="2800" kern="100">
                          <a:solidFill>
                            <a:srgbClr val="000000"/>
                          </a:solidFill>
                          <a:latin typeface="Times New Roman" panose="02020603050405020304"/>
                          <a:ea typeface="黑体" panose="02010609060101010101" pitchFamily="49" charset="-122"/>
                          <a:cs typeface="Times New Roman" panose="02020603050405020304"/>
                        </a:rPr>
                        <a:t>73×(</a:t>
                      </a:r>
                      <a:r>
                        <a:rPr lang="zh-CN" sz="2800" kern="100">
                          <a:solidFill>
                            <a:srgbClr val="FF00FF"/>
                          </a:solidFill>
                          <a:latin typeface="Times New Roman" panose="02020603050405020304"/>
                          <a:ea typeface="黑体" panose="02010609060101010101" pitchFamily="49" charset="-122"/>
                          <a:cs typeface="Times New Roman" panose="02020603050405020304"/>
                        </a:rPr>
                        <a:t>　　</a:t>
                      </a:r>
                      <a:r>
                        <a:rPr lang="en-US" sz="2800" kern="100">
                          <a:solidFill>
                            <a:srgbClr val="000000"/>
                          </a:solidFill>
                          <a:latin typeface="Times New Roman" panose="02020603050405020304"/>
                          <a:ea typeface="黑体" panose="02010609060101010101" pitchFamily="49" charset="-122"/>
                          <a:cs typeface="Times New Roman" panose="02020603050405020304"/>
                        </a:rPr>
                        <a:t>)</a:t>
                      </a:r>
                      <a:endParaRPr lang="zh-CN" sz="1400" kern="100">
                        <a:solidFill>
                          <a:srgbClr val="000000"/>
                        </a:solidFill>
                        <a:latin typeface="NEU-BZ-S92"/>
                        <a:ea typeface="方正书宋_GBK"/>
                        <a:cs typeface="Times New Roman" panose="02020603050405020304"/>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00132">
                <a:tc>
                  <a:txBody>
                    <a:bodyPr/>
                    <a:lstStyle/>
                    <a:p>
                      <a:pPr algn="ctr">
                        <a:lnSpc>
                          <a:spcPct val="100000"/>
                        </a:lnSpc>
                        <a:spcAft>
                          <a:spcPct val="0"/>
                        </a:spcAft>
                      </a:pPr>
                      <a:r>
                        <a:rPr lang="zh-CN" sz="2800" kern="100">
                          <a:solidFill>
                            <a:srgbClr val="000000"/>
                          </a:solidFill>
                          <a:latin typeface="Times New Roman" panose="02020603050405020304"/>
                          <a:ea typeface="黑体" panose="02010609060101010101" pitchFamily="49" charset="-122"/>
                          <a:cs typeface="Times New Roman" panose="02020603050405020304"/>
                        </a:rPr>
                        <a:t>积的范围</a:t>
                      </a:r>
                      <a:endParaRPr lang="zh-CN" sz="1400" kern="100">
                        <a:solidFill>
                          <a:srgbClr val="000000"/>
                        </a:solidFill>
                        <a:latin typeface="NEU-BZ-S92"/>
                        <a:ea typeface="方正书宋_GBK"/>
                        <a:cs typeface="Times New Roman" panose="02020603050405020304"/>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ct val="0"/>
                        </a:spcAft>
                      </a:pPr>
                      <a:r>
                        <a:rPr lang="en-US" sz="2800" kern="100">
                          <a:solidFill>
                            <a:srgbClr val="000000"/>
                          </a:solidFill>
                          <a:latin typeface="Times New Roman" panose="02020603050405020304"/>
                          <a:ea typeface="黑体" panose="02010609060101010101" pitchFamily="49" charset="-122"/>
                          <a:cs typeface="Times New Roman" panose="02020603050405020304"/>
                        </a:rPr>
                        <a:t>3000~3400</a:t>
                      </a:r>
                      <a:endParaRPr lang="zh-CN" sz="1400" kern="100">
                        <a:solidFill>
                          <a:srgbClr val="000000"/>
                        </a:solidFill>
                        <a:latin typeface="NEU-BZ-S92"/>
                        <a:ea typeface="方正书宋_GBK"/>
                        <a:cs typeface="Times New Roman" panose="02020603050405020304"/>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ct val="0"/>
                        </a:spcAft>
                      </a:pPr>
                      <a:r>
                        <a:rPr lang="en-US" sz="2800" kern="100">
                          <a:solidFill>
                            <a:srgbClr val="000000"/>
                          </a:solidFill>
                          <a:latin typeface="Times New Roman" panose="02020603050405020304"/>
                          <a:ea typeface="黑体" panose="02010609060101010101" pitchFamily="49" charset="-122"/>
                          <a:cs typeface="Times New Roman" panose="02020603050405020304"/>
                        </a:rPr>
                        <a:t>4000~4200</a:t>
                      </a:r>
                      <a:endParaRPr lang="zh-CN" sz="1400" kern="100">
                        <a:solidFill>
                          <a:srgbClr val="000000"/>
                        </a:solidFill>
                        <a:latin typeface="NEU-BZ-S92"/>
                        <a:ea typeface="方正书宋_GBK"/>
                        <a:cs typeface="Times New Roman" panose="02020603050405020304"/>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文本占位符 1"/>
          <p:cNvSpPr>
            <a:spLocks noGrp="1"/>
          </p:cNvSpPr>
          <p:nvPr>
            <p:ph type="body" sz="quarter" idx="10"/>
          </p:nvPr>
        </p:nvSpPr>
        <p:spPr/>
        <p:txBody>
          <a:bodyPr/>
          <a:lstStyle/>
          <a:p>
            <a:r>
              <a:rPr lang="zh-CN" altLang="en-US"/>
              <a:t>二、括号内最大可以填几？先估算，再用计算器检验，找到合适的答案。</a:t>
            </a:r>
            <a:endParaRPr lang="zh-CN" altLang="en-US"/>
          </a:p>
        </p:txBody>
      </p:sp>
      <p:sp>
        <p:nvSpPr>
          <p:cNvPr id="5" name="文本占位符 4"/>
          <p:cNvSpPr>
            <a:spLocks noGrp="1"/>
          </p:cNvSpPr>
          <p:nvPr>
            <p:ph type="body" sz="quarter" idx="12"/>
          </p:nvPr>
        </p:nvSpPr>
        <p:spPr>
          <a:xfrm>
            <a:off x="5595934" y="2928934"/>
            <a:ext cx="4357718" cy="642942"/>
          </a:xfrm>
        </p:spPr>
        <p:txBody>
          <a:bodyPr/>
          <a:lstStyle/>
          <a:p>
            <a:r>
              <a:rPr lang="en-US" kern="100">
                <a:latin typeface="Times New Roman" panose="02020603050405020304"/>
                <a:ea typeface="黑体" panose="02010609060101010101" pitchFamily="49" charset="-122"/>
                <a:cs typeface="Times New Roman" panose="02020603050405020304"/>
              </a:rPr>
              <a:t>42		           57</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a:t>三、 单项选择。</a:t>
            </a:r>
            <a:endParaRPr lang="zh-CN" altLang="en-US"/>
          </a:p>
          <a:p>
            <a:r>
              <a:rPr lang="en-US"/>
              <a:t>1.</a:t>
            </a:r>
            <a:r>
              <a:rPr lang="zh-CN" altLang="en-US"/>
              <a:t>计算器的开机键是</a:t>
            </a:r>
            <a:r>
              <a:rPr lang="en-US"/>
              <a:t>(</a:t>
            </a:r>
            <a:r>
              <a:rPr lang="zh-CN" altLang="en-US"/>
              <a:t>　　</a:t>
            </a:r>
            <a:r>
              <a:rPr lang="en-US"/>
              <a:t>)</a:t>
            </a:r>
            <a:r>
              <a:rPr lang="zh-CN" altLang="en-US"/>
              <a:t>，关机键是</a:t>
            </a:r>
            <a:r>
              <a:rPr lang="en-US"/>
              <a:t>(</a:t>
            </a:r>
            <a:r>
              <a:rPr lang="zh-CN" altLang="en-US"/>
              <a:t>　　</a:t>
            </a:r>
            <a:r>
              <a:rPr lang="en-US"/>
              <a:t>)</a:t>
            </a:r>
            <a:r>
              <a:rPr lang="zh-CN" altLang="en-US"/>
              <a:t>。</a:t>
            </a:r>
            <a:endParaRPr lang="zh-CN" altLang="en-US"/>
          </a:p>
          <a:p>
            <a:r>
              <a:rPr lang="en-US"/>
              <a:t>A.OFF</a:t>
            </a:r>
            <a:r>
              <a:rPr lang="zh-CN" altLang="en-US"/>
              <a:t>　　　　　　　</a:t>
            </a:r>
            <a:r>
              <a:rPr lang="en-US"/>
              <a:t>B.CE</a:t>
            </a:r>
            <a:r>
              <a:rPr lang="zh-CN" altLang="en-US"/>
              <a:t>　　　　　　　</a:t>
            </a:r>
            <a:r>
              <a:rPr lang="en-US"/>
              <a:t>C.ON</a:t>
            </a:r>
            <a:endParaRPr lang="zh-CN" altLang="en-US"/>
          </a:p>
          <a:p>
            <a:r>
              <a:rPr lang="en-US"/>
              <a:t>2.</a:t>
            </a:r>
            <a:r>
              <a:rPr lang="zh-CN" altLang="en-US"/>
              <a:t>计算器上的四则运算键有</a:t>
            </a:r>
            <a:r>
              <a:rPr lang="en-US"/>
              <a:t>(</a:t>
            </a:r>
            <a:r>
              <a:rPr lang="zh-CN" altLang="en-US"/>
              <a:t>　　</a:t>
            </a:r>
            <a:r>
              <a:rPr lang="en-US"/>
              <a:t>)</a:t>
            </a:r>
            <a:r>
              <a:rPr lang="zh-CN" altLang="en-US"/>
              <a:t>。</a:t>
            </a:r>
            <a:endParaRPr lang="zh-CN" altLang="en-US"/>
          </a:p>
          <a:p>
            <a:r>
              <a:rPr lang="en-US"/>
              <a:t>A.× ÷ + -	B.× + -</a:t>
            </a:r>
            <a:endParaRPr lang="zh-CN" altLang="en-US"/>
          </a:p>
          <a:p>
            <a:r>
              <a:rPr lang="en-US"/>
              <a:t>C.+ × ÷	D.= + - ÷</a:t>
            </a:r>
            <a:endParaRPr lang="zh-CN" altLang="en-US"/>
          </a:p>
        </p:txBody>
      </p:sp>
      <p:sp>
        <p:nvSpPr>
          <p:cNvPr id="5" name="文本占位符 4"/>
          <p:cNvSpPr>
            <a:spLocks noGrp="1"/>
          </p:cNvSpPr>
          <p:nvPr>
            <p:ph type="body" sz="quarter" idx="12"/>
          </p:nvPr>
        </p:nvSpPr>
        <p:spPr>
          <a:xfrm>
            <a:off x="4952992" y="2071678"/>
            <a:ext cx="785818" cy="642942"/>
          </a:xfrm>
        </p:spPr>
        <p:txBody>
          <a:bodyPr/>
          <a:lstStyle/>
          <a:p>
            <a:r>
              <a:rPr lang="en-US"/>
              <a:t>C</a:t>
            </a:r>
            <a:endParaRPr lang="zh-CN" altLang="en-US"/>
          </a:p>
        </p:txBody>
      </p:sp>
      <p:sp>
        <p:nvSpPr>
          <p:cNvPr id="4" name="文本占位符 4"/>
          <p:cNvSpPr txBox="1"/>
          <p:nvPr/>
        </p:nvSpPr>
        <p:spPr>
          <a:xfrm>
            <a:off x="7667636" y="2000240"/>
            <a:ext cx="785818" cy="642942"/>
          </a:xfrm>
          <a:prstGeom prst="rect">
            <a:avLst/>
          </a:prstGeom>
        </p:spPr>
        <p:txBody>
          <a:bodyPr/>
          <a:lstStyle/>
          <a:p>
            <a:pPr lvl="0" fontAlgn="auto" hangingPunct="0">
              <a:lnSpc>
                <a:spcPct val="150000"/>
              </a:lnSpc>
              <a:spcBef>
                <a:spcPct val="0"/>
              </a:spcBef>
              <a:spcAft>
                <a:spcPct val="0"/>
              </a:spcAft>
            </a:pPr>
            <a:r>
              <a:rPr lang="en-US" sz="2800" b="0">
                <a:solidFill>
                  <a:srgbClr val="FF0000"/>
                </a:solidFill>
              </a:rPr>
              <a:t>A</a:t>
            </a:r>
            <a:endParaRPr kumimoji="0" lang="zh-CN" altLang="en-US" sz="2800" b="0" i="0" u="none" strike="noStrike" kern="1200" cap="none" spc="0" normalizeH="0" baseline="0" noProof="0">
              <a:ln>
                <a:noFill/>
              </a:ln>
              <a:solidFill>
                <a:srgbClr val="FF0000"/>
              </a:solidFill>
              <a:effectLst/>
              <a:uLnTx/>
              <a:uFillTx/>
              <a:latin typeface="+mn-ea"/>
              <a:ea typeface="+mn-ea"/>
              <a:cs typeface="+mn-cs"/>
            </a:endParaRPr>
          </a:p>
        </p:txBody>
      </p:sp>
      <p:sp>
        <p:nvSpPr>
          <p:cNvPr id="6" name="文本占位符 4"/>
          <p:cNvSpPr txBox="1"/>
          <p:nvPr/>
        </p:nvSpPr>
        <p:spPr>
          <a:xfrm>
            <a:off x="6024562" y="3286124"/>
            <a:ext cx="785818" cy="642942"/>
          </a:xfrm>
          <a:prstGeom prst="rect">
            <a:avLst/>
          </a:prstGeom>
        </p:spPr>
        <p:txBody>
          <a:bodyPr/>
          <a:lstStyle/>
          <a:p>
            <a:pPr lvl="0" fontAlgn="auto" hangingPunct="0">
              <a:lnSpc>
                <a:spcPct val="150000"/>
              </a:lnSpc>
              <a:spcBef>
                <a:spcPct val="0"/>
              </a:spcBef>
              <a:spcAft>
                <a:spcPct val="0"/>
              </a:spcAft>
            </a:pPr>
            <a:r>
              <a:rPr lang="en-US" sz="2800" b="0">
                <a:solidFill>
                  <a:srgbClr val="FF0000"/>
                </a:solidFill>
              </a:rPr>
              <a:t>A</a:t>
            </a:r>
            <a:endParaRPr kumimoji="0" lang="zh-CN" altLang="en-US" sz="2800" b="0" i="0" u="none" strike="noStrike" kern="1200" cap="none" spc="0" normalizeH="0" baseline="0" noProof="0">
              <a:ln>
                <a:noFill/>
              </a:ln>
              <a:solidFill>
                <a:srgbClr val="FF0000"/>
              </a:solidFill>
              <a:effectLst/>
              <a:uLnTx/>
              <a:uFillTx/>
              <a:latin typeface="+mn-ea"/>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4" grpId="0" build="p"/>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a:t>四、用</a:t>
            </a:r>
            <a:r>
              <a:rPr lang="en-US"/>
              <a:t>2</a:t>
            </a:r>
            <a:r>
              <a:rPr lang="zh-CN" altLang="en-US"/>
              <a:t>，</a:t>
            </a:r>
            <a:r>
              <a:rPr lang="en-US"/>
              <a:t>0</a:t>
            </a:r>
            <a:r>
              <a:rPr lang="zh-CN" altLang="en-US"/>
              <a:t>，</a:t>
            </a:r>
            <a:r>
              <a:rPr lang="en-US"/>
              <a:t>3</a:t>
            </a:r>
            <a:r>
              <a:rPr lang="zh-CN" altLang="en-US"/>
              <a:t>，</a:t>
            </a:r>
            <a:r>
              <a:rPr lang="en-US"/>
              <a:t>5</a:t>
            </a:r>
            <a:r>
              <a:rPr lang="zh-CN" altLang="en-US"/>
              <a:t>，</a:t>
            </a:r>
            <a:r>
              <a:rPr lang="en-US"/>
              <a:t>8</a:t>
            </a:r>
            <a:r>
              <a:rPr lang="zh-CN" altLang="en-US"/>
              <a:t>这五张数字卡片组成最大的五位数和最小的五位数，然后用计算器算一算它们的差。</a:t>
            </a:r>
            <a:endParaRPr lang="zh-CN" altLang="en-US"/>
          </a:p>
        </p:txBody>
      </p:sp>
      <p:sp>
        <p:nvSpPr>
          <p:cNvPr id="5" name="文本占位符 4"/>
          <p:cNvSpPr>
            <a:spLocks noGrp="1"/>
          </p:cNvSpPr>
          <p:nvPr>
            <p:ph type="body" sz="quarter" idx="12"/>
          </p:nvPr>
        </p:nvSpPr>
        <p:spPr>
          <a:xfrm>
            <a:off x="1452530" y="2714620"/>
            <a:ext cx="8072494" cy="642942"/>
          </a:xfrm>
        </p:spPr>
        <p:txBody>
          <a:bodyPr/>
          <a:lstStyle/>
          <a:p>
            <a:r>
              <a:rPr lang="zh-CN" altLang="en-US"/>
              <a:t>最大</a:t>
            </a:r>
            <a:r>
              <a:rPr lang="en-US"/>
              <a:t>85320</a:t>
            </a:r>
            <a:r>
              <a:rPr lang="zh-CN" altLang="en-US"/>
              <a:t>　最小</a:t>
            </a:r>
            <a:r>
              <a:rPr lang="en-US"/>
              <a:t>20358</a:t>
            </a:r>
            <a:r>
              <a:rPr lang="zh-CN" altLang="en-US"/>
              <a:t>　差</a:t>
            </a:r>
            <a:r>
              <a:rPr lang="en-US"/>
              <a:t>64962</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a:t>五、用</a:t>
            </a:r>
            <a:r>
              <a:rPr lang="en-US"/>
              <a:t>2</a:t>
            </a:r>
            <a:r>
              <a:rPr lang="zh-CN" altLang="en-US"/>
              <a:t>，</a:t>
            </a:r>
            <a:r>
              <a:rPr lang="en-US"/>
              <a:t>3</a:t>
            </a:r>
            <a:r>
              <a:rPr lang="zh-CN" altLang="en-US"/>
              <a:t>，</a:t>
            </a:r>
            <a:r>
              <a:rPr lang="en-US"/>
              <a:t>4</a:t>
            </a:r>
            <a:r>
              <a:rPr lang="zh-CN" altLang="en-US"/>
              <a:t>，</a:t>
            </a:r>
            <a:r>
              <a:rPr lang="en-US"/>
              <a:t>5</a:t>
            </a:r>
            <a:r>
              <a:rPr lang="zh-CN" altLang="en-US"/>
              <a:t>，</a:t>
            </a:r>
            <a:r>
              <a:rPr lang="en-US"/>
              <a:t>6</a:t>
            </a:r>
            <a:r>
              <a:rPr lang="zh-CN" altLang="en-US"/>
              <a:t>这</a:t>
            </a:r>
            <a:r>
              <a:rPr lang="en-US"/>
              <a:t>5</a:t>
            </a:r>
            <a:r>
              <a:rPr lang="zh-CN" altLang="en-US"/>
              <a:t>个数字任意组成几个两位数乘三位数的算式</a:t>
            </a:r>
            <a:r>
              <a:rPr lang="en-US"/>
              <a:t>(</a:t>
            </a:r>
            <a:r>
              <a:rPr lang="zh-CN" altLang="en-US"/>
              <a:t>每个数字只使用一次</a:t>
            </a:r>
            <a:r>
              <a:rPr lang="en-US"/>
              <a:t>)</a:t>
            </a:r>
            <a:r>
              <a:rPr lang="zh-CN" altLang="en-US"/>
              <a:t>，要使它们的积最大，组成的数分别是多少？再用计算器计算一下它们的积是多少。</a:t>
            </a:r>
            <a:r>
              <a:rPr lang="en-US"/>
              <a:t>( </a:t>
            </a:r>
            <a:r>
              <a:rPr lang="zh-CN" altLang="en-US"/>
              <a:t>综合类作业</a:t>
            </a:r>
            <a:r>
              <a:rPr lang="en-US"/>
              <a:t>)</a:t>
            </a:r>
            <a:endParaRPr lang="zh-CN" altLang="en-US"/>
          </a:p>
        </p:txBody>
      </p:sp>
      <p:sp>
        <p:nvSpPr>
          <p:cNvPr id="5" name="文本占位符 4"/>
          <p:cNvSpPr>
            <a:spLocks noGrp="1"/>
          </p:cNvSpPr>
          <p:nvPr>
            <p:ph type="body" sz="quarter" idx="12"/>
          </p:nvPr>
        </p:nvSpPr>
        <p:spPr>
          <a:xfrm>
            <a:off x="1166778" y="3429000"/>
            <a:ext cx="9286940" cy="642942"/>
          </a:xfrm>
        </p:spPr>
        <p:txBody>
          <a:bodyPr/>
          <a:lstStyle/>
          <a:p>
            <a:r>
              <a:rPr lang="zh-CN" altLang="en-US"/>
              <a:t>组成的数分别是</a:t>
            </a:r>
            <a:r>
              <a:rPr lang="en-US"/>
              <a:t> 542</a:t>
            </a:r>
            <a:r>
              <a:rPr lang="zh-CN" altLang="en-US"/>
              <a:t>和</a:t>
            </a:r>
            <a:r>
              <a:rPr lang="en-US"/>
              <a:t>63</a:t>
            </a:r>
            <a:r>
              <a:rPr lang="zh-CN" altLang="en-US"/>
              <a:t>，它们的积是</a:t>
            </a:r>
            <a:r>
              <a:rPr lang="en-US"/>
              <a:t>542×63=34146</a:t>
            </a:r>
            <a:r>
              <a:rPr lang="zh-CN" altLang="en-US"/>
              <a:t>。</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19022" y="2716879"/>
            <a:ext cx="735006" cy="363636"/>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
              </a:rPr>
              <a:t>www.1ppt.com/moban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
              </a:rPr>
              <a:t>/</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2"/>
              </a:rPr>
              <a:t>www.1ppt.com/sucai/</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背景：</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3"/>
              </a:rPr>
              <a:t>www.1ppt.com/beijing/</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4"/>
              </a:rPr>
              <a:t>www.1ppt.com/tubiao/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5"/>
              </a:rPr>
              <a:t>www.1ppt.com/xiazai/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6"/>
              </a:rPr>
              <a:t>www.1ppt.com/powerpoint/</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资料</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7"/>
              </a:rPr>
              <a:t>www.1ppt.com/ziliao/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范文</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8"/>
              </a:rPr>
              <a:t>www.1ppt.com/fanwen/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试卷</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9"/>
              </a:rPr>
              <a:t>www.1ppt.com/shiti/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教案</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0"/>
              </a:rPr>
              <a:t>www.1ppt.com/jiaoan/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论坛：</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1"/>
              </a:rPr>
              <a:t>www.1ppt.cn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2"/>
              </a:rPr>
              <a:t>www.1ppt.com/kejian/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语文课件：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3"/>
              </a:rPr>
              <a:t>www.1ppt.com/kejian/yuwen/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数学课件：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4"/>
              </a:rPr>
              <a:t>www.1ppt.com/kejian/shuxue/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英语课件：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5"/>
              </a:rPr>
              <a:t>www.1ppt.com/kejian/yingyu/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美术课件：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6"/>
              </a:rPr>
              <a:t>www.1ppt.com/kejian/meishu/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科学课件：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7"/>
              </a:rPr>
              <a:t>www.1ppt.com/kejian/kexue/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物理课件：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8"/>
              </a:rPr>
              <a:t>www.1ppt.com/kejian/wuli/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化学课件：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9"/>
              </a:rPr>
              <a:t>www.1ppt.com/kejian/huaxue/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生物课件：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0"/>
              </a:rPr>
              <a:t>www.1ppt.com/kejian/shengwu/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地理课件：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1"/>
              </a:rPr>
              <a:t>www.1ppt.com/kejian/dili/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历史课件：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2"/>
              </a:rPr>
              <a:t>www.1ppt.com/kejian/lishi/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c</a:t>
            </a:r>
            <a:endPar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p:txBody>
      </p:sp>
      <p:pic>
        <p:nvPicPr>
          <p:cNvPr id="13" name="图片 12"/>
          <p:cNvPicPr>
            <a:picLocks noChangeAspect="1"/>
          </p:cNvPicPr>
          <p:nvPr/>
        </p:nvPicPr>
        <p:blipFill>
          <a:blip r:embed="rId23" cstate="email"/>
          <a:stretch>
            <a:fillRect/>
          </a:stretch>
        </p:blipFill>
        <p:spPr>
          <a:xfrm>
            <a:off x="0" y="0"/>
            <a:ext cx="12192000" cy="6858000"/>
          </a:xfrm>
          <a:prstGeom prst="rect">
            <a:avLst/>
          </a:prstGeom>
        </p:spPr>
      </p:pic>
      <p:sp>
        <p:nvSpPr>
          <p:cNvPr id="34" name="文本框 17"/>
          <p:cNvSpPr txBox="1"/>
          <p:nvPr/>
        </p:nvSpPr>
        <p:spPr>
          <a:xfrm>
            <a:off x="5257237" y="1064988"/>
            <a:ext cx="1677525" cy="1446550"/>
          </a:xfrm>
          <a:prstGeom prst="rect">
            <a:avLst/>
          </a:prstGeom>
          <a:noFill/>
          <a:ln w="12700">
            <a:miter lim="400000"/>
          </a:ln>
        </p:spPr>
        <p:txBody>
          <a:bodyPr lIns="45719" rIns="45719">
            <a:spAutoFit/>
          </a:bodyPr>
          <a:lstStyle/>
          <a:p>
            <a:pPr algn="ctr">
              <a:defRPr sz="8000" b="1">
                <a:solidFill>
                  <a:srgbClr val="60BAAB"/>
                </a:solidFill>
                <a:latin typeface="微软雅黑 Light" panose="020B0502040204020203" charset="-122"/>
                <a:ea typeface="微软雅黑 Light" panose="020B0502040204020203" charset="-122"/>
                <a:cs typeface="微软雅黑 Light" panose="020B0502040204020203" charset="-122"/>
                <a:sym typeface="微软雅黑 Light" panose="020B0502040204020203" charset="-122"/>
              </a:defRPr>
            </a:pPr>
            <a:r>
              <a:rPr sz="8800">
                <a:solidFill>
                  <a:srgbClr val="EB6FC8"/>
                </a:solidFill>
              </a:rPr>
              <a:t>E</a:t>
            </a:r>
            <a:r>
              <a:rPr sz="4400">
                <a:solidFill>
                  <a:srgbClr val="000000"/>
                </a:solidFill>
              </a:rPr>
              <a:t>ND</a:t>
            </a:r>
            <a:endParaRPr sz="4400">
              <a:solidFill>
                <a:srgbClr val="000000"/>
              </a:solidFill>
            </a:endParaRPr>
          </a:p>
        </p:txBody>
      </p:sp>
      <p:sp>
        <p:nvSpPr>
          <p:cNvPr id="35" name="文本框 34"/>
          <p:cNvSpPr txBox="1"/>
          <p:nvPr/>
        </p:nvSpPr>
        <p:spPr>
          <a:xfrm>
            <a:off x="2082103" y="3045197"/>
            <a:ext cx="7937500" cy="830262"/>
          </a:xfrm>
          <a:prstGeom prst="rect">
            <a:avLst/>
          </a:prstGeom>
          <a:noFill/>
        </p:spPr>
        <p:txBody>
          <a:bodyPr>
            <a:spAutoFit/>
          </a:bodyPr>
          <a:lstStyle/>
          <a:p>
            <a:pPr algn="ctr" fontAlgn="auto">
              <a:spcBef>
                <a:spcPct val="0"/>
              </a:spcBef>
              <a:spcAft>
                <a:spcPct val="0"/>
              </a:spcAft>
              <a:defRPr/>
            </a:pPr>
            <a:r>
              <a:rPr lang="zh-CN" altLang="en-US" sz="4800">
                <a:ea typeface="黑体" panose="02010609060101010101" pitchFamily="49" charset="-122"/>
                <a:cs typeface="Times New Roman" panose="02020603050405020304" pitchFamily="18" charset="0"/>
                <a:sym typeface="+mn-lt"/>
              </a:rPr>
              <a:t>感谢观看  下节课再会</a:t>
            </a:r>
            <a:endParaRPr lang="zh-CN" altLang="en-US" sz="4800">
              <a:ea typeface="黑体" panose="02010609060101010101" pitchFamily="49" charset="-122"/>
              <a:cs typeface="Times New Roman" panose="02020603050405020304" pitchFamily="18" charset="0"/>
              <a:sym typeface="+mn-lt"/>
            </a:endParaRPr>
          </a:p>
        </p:txBody>
      </p:sp>
      <p:sp>
        <p:nvSpPr>
          <p:cNvPr id="36" name="直接连接符 13"/>
          <p:cNvSpPr/>
          <p:nvPr/>
        </p:nvSpPr>
        <p:spPr>
          <a:xfrm>
            <a:off x="2711624" y="2708920"/>
            <a:ext cx="6594476" cy="0"/>
          </a:xfrm>
          <a:prstGeom prst="line">
            <a:avLst/>
          </a:prstGeom>
          <a:ln w="57150">
            <a:solidFill>
              <a:srgbClr val="00B050"/>
            </a:solidFill>
            <a:headEnd type="oval"/>
            <a:tailEnd type="oval"/>
          </a:ln>
        </p:spPr>
        <p:txBody>
          <a:bodyPr lIns="45719" rIns="45719"/>
          <a:lstStyle/>
          <a:p/>
        </p:txBody>
      </p:sp>
      <p:pic>
        <p:nvPicPr>
          <p:cNvPr id="37" name="New picture"/>
          <p:cNvPicPr/>
          <p:nvPr/>
        </p:nvPicPr>
        <p:blipFill>
          <a:blip r:embed="rId24"/>
          <a:stretch>
            <a:fillRect/>
          </a:stretch>
        </p:blipFill>
        <p:spPr>
          <a:xfrm>
            <a:off x="10642600" y="11176000"/>
            <a:ext cx="330200" cy="241300"/>
          </a:xfrm>
          <a:prstGeom prst="cube">
            <a:avLst/>
          </a:prstGeom>
        </p:spPr>
      </p:pic>
    </p:spTree>
  </p:cSld>
  <p:clrMapOvr>
    <a:masterClrMapping/>
  </p:clrMapOvr>
  <p:transition spd="slow" advTm="7441"/>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r>
              <a:rPr lang="en-US" dirty="0"/>
              <a:t>1.</a:t>
            </a:r>
            <a:r>
              <a:rPr lang="zh-CN" altLang="en-US" dirty="0"/>
              <a:t>了解计算工具的演变过程，体会数学的文化价值。</a:t>
            </a:r>
            <a:endParaRPr lang="zh-CN" altLang="en-US" dirty="0"/>
          </a:p>
          <a:p>
            <a:r>
              <a:rPr lang="en-US" dirty="0"/>
              <a:t>2.</a:t>
            </a:r>
            <a:r>
              <a:rPr lang="zh-CN" altLang="en-US" dirty="0"/>
              <a:t>初步认识计算器，能正确使用计算器进行较大数目的四则混合运算。</a:t>
            </a:r>
            <a:endParaRPr lang="zh-CN" altLang="en-US" dirty="0"/>
          </a:p>
          <a:p>
            <a:r>
              <a:rPr lang="en-US" dirty="0"/>
              <a:t>3.</a:t>
            </a:r>
            <a:r>
              <a:rPr lang="zh-CN" altLang="en-US" dirty="0"/>
              <a:t>积极参加数学活动，激发对数学的好奇心和求知欲。</a:t>
            </a:r>
            <a:endParaRPr lang="zh-CN" alt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t>计算：</a:t>
            </a:r>
            <a:r>
              <a:rPr lang="en-US" dirty="0"/>
              <a:t>1358642×989</a:t>
            </a:r>
            <a:r>
              <a:rPr lang="zh-CN" altLang="en-US" dirty="0"/>
              <a:t>。</a:t>
            </a:r>
            <a:endParaRPr lang="zh-CN" altLang="en-US" dirty="0"/>
          </a:p>
          <a:p>
            <a:r>
              <a:rPr lang="en-US" dirty="0"/>
              <a:t>1.</a:t>
            </a:r>
            <a:r>
              <a:rPr lang="zh-CN" altLang="en-US" dirty="0"/>
              <a:t>交流在计算过程中遇到的困难。</a:t>
            </a:r>
            <a:endParaRPr lang="zh-CN" altLang="en-US" dirty="0"/>
          </a:p>
          <a:p>
            <a:r>
              <a:rPr lang="en-US" dirty="0"/>
              <a:t>2.</a:t>
            </a:r>
            <a:r>
              <a:rPr lang="zh-CN" altLang="en-US" dirty="0"/>
              <a:t>你有什么好办法来计算这道题呢？</a:t>
            </a:r>
            <a:endParaRPr lang="zh-CN" altLang="en-US" dirty="0"/>
          </a:p>
        </p:txBody>
      </p:sp>
      <p:sp>
        <p:nvSpPr>
          <p:cNvPr id="3" name="文本占位符 2"/>
          <p:cNvSpPr>
            <a:spLocks noGrp="1"/>
          </p:cNvSpPr>
          <p:nvPr>
            <p:ph type="body" sz="quarter" idx="11"/>
          </p:nvPr>
        </p:nvSpPr>
        <p:spPr>
          <a:xfrm>
            <a:off x="1452530" y="3429000"/>
            <a:ext cx="7786742" cy="642942"/>
          </a:xfrm>
        </p:spPr>
        <p:txBody>
          <a:bodyPr/>
          <a:lstStyle/>
          <a:p>
            <a:r>
              <a:rPr lang="en-US"/>
              <a:t>(</a:t>
            </a:r>
            <a:r>
              <a:rPr lang="zh-CN" altLang="en-US"/>
              <a:t>用计算器</a:t>
            </a:r>
            <a:r>
              <a:rPr lang="en-US"/>
              <a:t>)</a:t>
            </a:r>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en-US" altLang="zh-CN" dirty="0">
                <a:solidFill>
                  <a:srgbClr val="0000FF"/>
                </a:solidFill>
              </a:rPr>
              <a:t>★</a:t>
            </a:r>
            <a:r>
              <a:rPr lang="zh-CN" altLang="en-US" dirty="0">
                <a:solidFill>
                  <a:srgbClr val="0000FF"/>
                </a:solidFill>
              </a:rPr>
              <a:t>任务驱动 </a:t>
            </a:r>
            <a:endParaRPr lang="en-US" altLang="zh-CN" dirty="0">
              <a:solidFill>
                <a:srgbClr val="0000FF"/>
              </a:solidFill>
            </a:endParaRPr>
          </a:p>
          <a:p>
            <a:r>
              <a:rPr lang="en-US" dirty="0"/>
              <a:t>1.</a:t>
            </a:r>
            <a:r>
              <a:rPr lang="zh-CN" altLang="en-US" dirty="0"/>
              <a:t>观察教材主题图，你知道了哪些信息？</a:t>
            </a:r>
            <a:endParaRPr lang="zh-CN" altLang="en-US" dirty="0"/>
          </a:p>
        </p:txBody>
      </p:sp>
      <p:sp>
        <p:nvSpPr>
          <p:cNvPr id="5" name="文本占位符 4"/>
          <p:cNvSpPr>
            <a:spLocks noGrp="1"/>
          </p:cNvSpPr>
          <p:nvPr>
            <p:ph type="body" sz="quarter" idx="12"/>
          </p:nvPr>
        </p:nvSpPr>
        <p:spPr>
          <a:xfrm>
            <a:off x="1381092" y="2643182"/>
            <a:ext cx="9787006" cy="642942"/>
          </a:xfrm>
        </p:spPr>
        <p:txBody>
          <a:bodyPr/>
          <a:lstStyle/>
          <a:p>
            <a:r>
              <a:rPr lang="zh-CN" altLang="en-US" dirty="0"/>
              <a:t>计算工具的发明与不断进步无论对数学学科还是对人类文明的发展都起着重要的作用。如今，计算器的使用已经十分普遍，计算器在我们身边无处不在，与我们的生活密切相关。</a:t>
            </a: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en-US" dirty="0"/>
              <a:t>2.</a:t>
            </a:r>
            <a:r>
              <a:rPr lang="zh-CN" altLang="en-US" dirty="0"/>
              <a:t>认识计算器，了解计算器各部分的功能。</a:t>
            </a:r>
            <a:endParaRPr lang="zh-CN" altLang="en-US" dirty="0"/>
          </a:p>
        </p:txBody>
      </p:sp>
      <p:sp>
        <p:nvSpPr>
          <p:cNvPr id="5" name="文本占位符 4"/>
          <p:cNvSpPr>
            <a:spLocks noGrp="1"/>
          </p:cNvSpPr>
          <p:nvPr>
            <p:ph type="body" sz="quarter" idx="12"/>
          </p:nvPr>
        </p:nvSpPr>
        <p:spPr>
          <a:xfrm>
            <a:off x="1381092" y="1571612"/>
            <a:ext cx="9929882" cy="714380"/>
          </a:xfrm>
        </p:spPr>
        <p:txBody>
          <a:bodyPr/>
          <a:lstStyle/>
          <a:p>
            <a:r>
              <a:rPr lang="zh-CN" altLang="en-US" dirty="0"/>
              <a:t>学生小组操作计算器，在小组内相互介绍计算器，先从计算器的面板、显示器、键盘和功能等方面进行介绍，再介绍计算器各个按键的名称和作用。</a:t>
            </a:r>
            <a:endParaRPr lang="zh-CN" altLang="en-US" dirty="0"/>
          </a:p>
          <a:p>
            <a:r>
              <a:rPr lang="zh-CN" altLang="en-US" dirty="0"/>
              <a:t>反馈时注意说说计算器的功能和使用方法。</a:t>
            </a: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a:t>3.</a:t>
            </a:r>
            <a:r>
              <a:rPr lang="zh-CN" altLang="en-US" dirty="0"/>
              <a:t>计算器的简单计算。同伴互相出几道计算题，两人一起用计算器算一算。</a:t>
            </a:r>
            <a:endParaRPr lang="zh-CN" altLang="en-US" dirty="0"/>
          </a:p>
        </p:txBody>
      </p:sp>
      <p:sp>
        <p:nvSpPr>
          <p:cNvPr id="3" name="文本占位符 2"/>
          <p:cNvSpPr>
            <a:spLocks noGrp="1"/>
          </p:cNvSpPr>
          <p:nvPr>
            <p:ph type="body" sz="quarter" idx="12"/>
          </p:nvPr>
        </p:nvSpPr>
        <p:spPr>
          <a:xfrm>
            <a:off x="1381092" y="2214554"/>
            <a:ext cx="9215502" cy="642942"/>
          </a:xfrm>
        </p:spPr>
        <p:txBody>
          <a:bodyPr/>
          <a:lstStyle/>
          <a:p>
            <a:r>
              <a:rPr lang="zh-CN" altLang="en-US" dirty="0"/>
              <a:t>学生反馈，可以让一个学生出题，全班一起做。如果出的数字简单，告知学生直接口算，不需要用计算器。</a:t>
            </a: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a:t>4.</a:t>
            </a:r>
            <a:r>
              <a:rPr lang="zh-CN" altLang="en-US" dirty="0"/>
              <a:t>用计算器算一算。</a:t>
            </a:r>
            <a:endParaRPr lang="zh-CN" altLang="en-US" dirty="0"/>
          </a:p>
        </p:txBody>
      </p:sp>
      <p:graphicFrame>
        <p:nvGraphicFramePr>
          <p:cNvPr id="17411" name="Object 3"/>
          <p:cNvGraphicFramePr>
            <a:graphicFrameLocks noChangeAspect="1"/>
          </p:cNvGraphicFramePr>
          <p:nvPr/>
        </p:nvGraphicFramePr>
        <p:xfrm>
          <a:off x="168275" y="1643063"/>
          <a:ext cx="13298488" cy="2005012"/>
        </p:xfrm>
        <a:graphic>
          <a:graphicData uri="http://schemas.openxmlformats.org/presentationml/2006/ole">
            <mc:AlternateContent xmlns:mc="http://schemas.openxmlformats.org/markup-compatibility/2006">
              <mc:Choice xmlns:v="urn:schemas-microsoft-com:vml" Requires="v">
                <p:oleObj spid="_x0000_s1042" name="Document" r:id="rId1" imgW="11798935" imgH="1784985" progId="Word.Document.12">
                  <p:embed/>
                </p:oleObj>
              </mc:Choice>
              <mc:Fallback>
                <p:oleObj name="Document" r:id="rId1" imgW="11798935" imgH="1784985" progId="Word.Document.12">
                  <p:embed/>
                  <p:pic>
                    <p:nvPicPr>
                      <p:cNvPr id="0" name="OLE substitute image"/>
                      <p:cNvPicPr/>
                      <p:nvPr/>
                    </p:nvPicPr>
                    <p:blipFill>
                      <a:blip r:embed="rId2"/>
                      <a:stretch>
                        <a:fillRect/>
                      </a:stretch>
                    </p:blipFill>
                    <p:spPr>
                      <a:xfrm>
                        <a:off x="168275" y="1643063"/>
                        <a:ext cx="13298488" cy="2005012"/>
                      </a:xfrm>
                      <a:prstGeom prst="rect">
                        <a:avLst/>
                      </a:prstGeom>
                      <a:noFill/>
                      <a:ln>
                        <a:noFill/>
                      </a:ln>
                      <a:effectLst/>
                    </p:spPr>
                  </p:pic>
                </p:oleObj>
              </mc:Fallback>
            </mc:AlternateContent>
          </a:graphicData>
        </a:graphic>
      </p:graphicFrame>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a:t>5.</a:t>
            </a:r>
            <a:r>
              <a:rPr lang="zh-CN" altLang="en-US" dirty="0"/>
              <a:t>小组活动，通过计算，你发现了什么？</a:t>
            </a:r>
            <a:endParaRPr lang="zh-CN" altLang="en-US" dirty="0"/>
          </a:p>
        </p:txBody>
      </p:sp>
      <p:sp>
        <p:nvSpPr>
          <p:cNvPr id="3" name="文本占位符 2"/>
          <p:cNvSpPr>
            <a:spLocks noGrp="1"/>
          </p:cNvSpPr>
          <p:nvPr>
            <p:ph type="body" sz="quarter" idx="12"/>
          </p:nvPr>
        </p:nvSpPr>
        <p:spPr>
          <a:xfrm>
            <a:off x="1595406" y="1571612"/>
            <a:ext cx="9215502" cy="642942"/>
          </a:xfrm>
        </p:spPr>
        <p:txBody>
          <a:bodyPr/>
          <a:lstStyle/>
          <a:p>
            <a:r>
              <a:rPr lang="zh-CN" altLang="en-US" dirty="0"/>
              <a:t>任何一个自然数这样计算下来得到的值还是这个数。</a:t>
            </a: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en-US" dirty="0">
                <a:solidFill>
                  <a:srgbClr val="0000FF"/>
                </a:solidFill>
              </a:rPr>
              <a:t>➡</a:t>
            </a:r>
            <a:r>
              <a:rPr lang="zh-CN" altLang="en-US" dirty="0">
                <a:solidFill>
                  <a:srgbClr val="0000FF"/>
                </a:solidFill>
              </a:rPr>
              <a:t>归纳总结</a:t>
            </a:r>
            <a:endParaRPr lang="zh-CN" altLang="en-US" dirty="0">
              <a:solidFill>
                <a:srgbClr val="0000FF"/>
              </a:solidFill>
            </a:endParaRPr>
          </a:p>
          <a:p>
            <a:r>
              <a:rPr lang="en-US" dirty="0"/>
              <a:t>1.</a:t>
            </a:r>
            <a:r>
              <a:rPr lang="zh-CN" altLang="en-US" dirty="0"/>
              <a:t>了解计算工具的演变历程。计算工具的发明与不断进步无论对数学学科还是对人类文明的发展都起着重要的作用。</a:t>
            </a:r>
            <a:endParaRPr lang="zh-CN" altLang="en-US" dirty="0"/>
          </a:p>
          <a:p>
            <a:r>
              <a:rPr lang="en-US" dirty="0"/>
              <a:t>2.</a:t>
            </a:r>
            <a:r>
              <a:rPr lang="zh-CN" altLang="en-US" dirty="0"/>
              <a:t>学会使用计算器，并且能用计算器探索规律。</a:t>
            </a:r>
            <a:endParaRPr lang="zh-CN" altLang="en-US" dirty="0"/>
          </a:p>
        </p:txBody>
      </p:sp>
    </p:spTree>
  </p:cSld>
  <p:clrMapOvr>
    <a:masterClrMapping/>
  </p:clrMapOvr>
  <p:transition/>
</p:sld>
</file>

<file path=ppt/tags/tag1.xml><?xml version="1.0" encoding="utf-8"?>
<p:tagLst xmlns:p="http://schemas.openxmlformats.org/presentationml/2006/main">
  <p:tag name="AS_OS" val="Unix 3.10 unknown"/>
  <p:tag name="AS_RELEASE_DATE" val="2020.11.30"/>
  <p:tag name="AS_TITLE" val="Aspose.Slides for Java"/>
  <p:tag name="AS_VERSION" val="20.11"/>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暗香扑面">
      <a:majorFont>
        <a:latin typeface="Franklin Gothic Medium"/>
        <a:ea typeface="Arial"/>
        <a:cs typeface="Arial"/>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Arial"/>
        <a:cs typeface="Arial"/>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lnDef>
      <a:spPr/>
      <a:bodyPr/>
      <a:lstStyle/>
      <a:style>
        <a:lnRef idx="1">
          <a:schemeClr val="accent6"/>
        </a:lnRef>
        <a:fillRef idx="0">
          <a:schemeClr val="accent6"/>
        </a:fillRef>
        <a:effectRef idx="0">
          <a:schemeClr val="accent6"/>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1922</Words>
  <Application>WPS 演示</Application>
  <PresentationFormat>自定义</PresentationFormat>
  <Paragraphs>109</Paragraphs>
  <Slides>15</Slides>
  <Notes>1</Notes>
  <HiddenSlides>0</HiddenSlides>
  <MMClips>0</MMClips>
  <ScaleCrop>false</ScaleCrop>
  <HeadingPairs>
    <vt:vector size="8" baseType="variant">
      <vt:variant>
        <vt:lpstr>已用的字体</vt:lpstr>
      </vt:variant>
      <vt:variant>
        <vt:i4>15</vt:i4>
      </vt:variant>
      <vt:variant>
        <vt:lpstr>主题</vt:lpstr>
      </vt:variant>
      <vt:variant>
        <vt:i4>1</vt:i4>
      </vt:variant>
      <vt:variant>
        <vt:lpstr>嵌入 OLE 服务器</vt:lpstr>
      </vt:variant>
      <vt:variant>
        <vt:i4>1</vt:i4>
      </vt:variant>
      <vt:variant>
        <vt:lpstr>幻灯片标题</vt:lpstr>
      </vt:variant>
      <vt:variant>
        <vt:i4>15</vt:i4>
      </vt:variant>
    </vt:vector>
  </HeadingPairs>
  <TitlesOfParts>
    <vt:vector size="32" baseType="lpstr">
      <vt:lpstr>Arial</vt:lpstr>
      <vt:lpstr>宋体</vt:lpstr>
      <vt:lpstr>Wingdings</vt:lpstr>
      <vt:lpstr>Times New Roman</vt:lpstr>
      <vt:lpstr>微软雅黑</vt:lpstr>
      <vt:lpstr>黑体</vt:lpstr>
      <vt:lpstr>Calibri</vt:lpstr>
      <vt:lpstr>Times New Roman</vt:lpstr>
      <vt:lpstr>NEU-BZ-S92</vt:lpstr>
      <vt:lpstr>RomanS</vt:lpstr>
      <vt:lpstr>方正书宋_GBK</vt:lpstr>
      <vt:lpstr>微软雅黑 Light</vt:lpstr>
      <vt:lpstr>Arial</vt:lpstr>
      <vt:lpstr>Franklin Gothic Book</vt:lpstr>
      <vt:lpstr>Arial Unicode MS</vt:lpstr>
      <vt:lpstr>第一PPT模板网-WWW.1PPT.COM</vt:lpstr>
      <vt:lpstr>Word.Document.12</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2023-02-19T19:14:00Z</cp:lastPrinted>
  <dcterms:created xsi:type="dcterms:W3CDTF">2023-02-19T19:14:00Z</dcterms:created>
  <dcterms:modified xsi:type="dcterms:W3CDTF">2023-10-31T07:00:59Z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697C994D8D1F443687E3B50E1554D0E5_12</vt:lpwstr>
  </property>
  <property fmtid="{D5CDD505-2E9C-101B-9397-08002B2CF9AE}" pid="3" name="KSOProductBuildVer">
    <vt:lpwstr>2052-12.1.0.15712</vt:lpwstr>
  </property>
</Properties>
</file>