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71" r:id="rId3"/>
    <p:sldId id="264" r:id="rId4"/>
    <p:sldId id="315" r:id="rId5"/>
    <p:sldId id="422" r:id="rId6"/>
    <p:sldId id="398" r:id="rId7"/>
    <p:sldId id="399" r:id="rId8"/>
    <p:sldId id="400" r:id="rId9"/>
    <p:sldId id="405" r:id="rId10"/>
    <p:sldId id="325" r:id="rId11"/>
    <p:sldId id="407" r:id="rId12"/>
    <p:sldId id="408" r:id="rId13"/>
    <p:sldId id="410" r:id="rId14"/>
    <p:sldId id="411" r:id="rId15"/>
    <p:sldId id="412" r:id="rId16"/>
    <p:sldId id="390" r:id="rId17"/>
    <p:sldId id="413" r:id="rId19"/>
    <p:sldId id="401" r:id="rId20"/>
    <p:sldId id="402" r:id="rId21"/>
    <p:sldId id="414" r:id="rId22"/>
    <p:sldId id="415" r:id="rId23"/>
    <p:sldId id="416" r:id="rId24"/>
    <p:sldId id="300" r:id="rId25"/>
  </p:sldIdLst>
  <p:sldSz cx="9144000" cy="6858000" type="screen4x3"/>
  <p:notesSz cx="6858000" cy="9144000"/>
  <p:custDataLst>
    <p:tags r:id="rId2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4" userDrawn="1">
          <p15:clr>
            <a:srgbClr val="A4A3A4"/>
          </p15:clr>
        </p15:guide>
        <p15:guide id="2" pos="297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09" d="100"/>
          <a:sy n="109" d="100"/>
        </p:scale>
        <p:origin x="-1674" y="-90"/>
      </p:cViewPr>
      <p:guideLst>
        <p:guide orient="horz" pos="2134"/>
        <p:guide pos="297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gs" Target="tags/tag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>
              <a:defRPr sz="1200" noProof="1">
                <a:ea typeface="宋体" panose="02010600030101010101" pitchFamily="2" charset="-122"/>
              </a:defRPr>
            </a:lvl1pPr>
          </a:lstStyle>
          <a:p/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 algn="r">
              <a:defRPr sz="1200" noProof="1" dirty="0">
                <a:ea typeface="宋体" panose="0201060003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2052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buFontTx/>
              <a:buNone/>
            </a:pPr>
            <a:r>
              <a:rPr lang="zh-CN" altLang="en-US" sz="1200"/>
              <a:t>单击此处编辑母版文本样式</a:t>
            </a:r>
            <a:endParaRPr lang="zh-CN" altLang="en-US" sz="1200"/>
          </a:p>
          <a:p>
            <a:pPr>
              <a:buFontTx/>
              <a:buNone/>
            </a:pPr>
            <a:r>
              <a:rPr lang="zh-CN" altLang="en-US" sz="1200"/>
              <a:t>第二级</a:t>
            </a:r>
            <a:endParaRPr lang="zh-CN" altLang="en-US" sz="1200"/>
          </a:p>
          <a:p>
            <a:pPr>
              <a:buFontTx/>
              <a:buNone/>
            </a:pPr>
            <a:r>
              <a:rPr lang="zh-CN" altLang="en-US" sz="1200"/>
              <a:t>第三级</a:t>
            </a:r>
            <a:endParaRPr lang="zh-CN" altLang="en-US" sz="1200"/>
          </a:p>
          <a:p>
            <a:pPr>
              <a:buFontTx/>
              <a:buNone/>
            </a:pPr>
            <a:r>
              <a:rPr lang="zh-CN" altLang="en-US" sz="1200"/>
              <a:t>第四级</a:t>
            </a:r>
            <a:endParaRPr lang="zh-CN" altLang="en-US" sz="1200"/>
          </a:p>
          <a:p>
            <a:pPr>
              <a:buFontTx/>
              <a:buNone/>
            </a:pPr>
            <a:r>
              <a:rPr lang="zh-CN" altLang="en-US" sz="1200"/>
              <a:t>第五级</a:t>
            </a:r>
            <a:endParaRPr lang="zh-CN" altLang="en-US" sz="1200"/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b"/>
          <a:lstStyle>
            <a:lvl1pPr>
              <a:defRPr sz="1200" noProof="1">
                <a:ea typeface="宋体" panose="02010600030101010101" pitchFamily="2" charset="-122"/>
              </a:defRPr>
            </a:lvl1pPr>
          </a:lstStyle>
          <a:p/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defRPr/>
            </a:lvl1pPr>
          </a:lstStyle>
          <a:p>
            <a:fld id="{4AD1DAFF-0A00-4571-B115-ECBFD7F63B62}" type="slidenum">
              <a:rPr lang="zh-CN" altLang="en-US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lvl="1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lvl="2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lvl="3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lvl="4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>
      <a:defRPr sz="1200" kern="1200">
        <a:latin typeface="+mn-lt"/>
        <a:ea typeface="+mn-ea"/>
        <a:cs typeface="+mn-cs"/>
      </a:defRPr>
    </a:lvl6pPr>
    <a:lvl7pPr marL="2743200" lvl="6" indent="0">
      <a:defRPr sz="1200" kern="1200">
        <a:latin typeface="+mn-lt"/>
        <a:ea typeface="+mn-ea"/>
        <a:cs typeface="+mn-cs"/>
      </a:defRPr>
    </a:lvl7pPr>
    <a:lvl8pPr marL="3200400" lvl="7" indent="0">
      <a:defRPr sz="1200" kern="1200">
        <a:latin typeface="+mn-lt"/>
        <a:ea typeface="+mn-ea"/>
        <a:cs typeface="+mn-cs"/>
      </a:defRPr>
    </a:lvl8pPr>
    <a:lvl9pPr marL="3657600" lvl="8" indent="0">
      <a:defRPr sz="1200" kern="1200"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solidFill>
              <a:srgbClr val="000000"/>
            </a:solidFill>
            <a:miter lim="800000"/>
          </a:ln>
        </p:spPr>
      </p:sp>
      <p:sp>
        <p:nvSpPr>
          <p:cNvPr id="20482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2048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1B222748-A5A2-4CD0-8FA5-70CDBD5F270E}" type="slidenum">
              <a:rPr lang="zh-CN" altLang="en-US" sz="1200">
                <a:latin typeface="Calibri" panose="020F0502020204030204" pitchFamily="34" charset="0"/>
              </a:rPr>
            </a:fld>
            <a:endParaRPr lang="en-US" altLang="zh-CN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直接连接符 3"/>
          <p:cNvSpPr>
            <a:spLocks noChangeShapeType="1"/>
          </p:cNvSpPr>
          <p:nvPr/>
        </p:nvSpPr>
        <p:spPr bwMode="auto">
          <a:xfrm>
            <a:off x="428625" y="714375"/>
            <a:ext cx="8286750" cy="1588"/>
          </a:xfrm>
          <a:prstGeom prst="line">
            <a:avLst/>
          </a:prstGeom>
          <a:noFill/>
          <a:ln w="31750">
            <a:solidFill>
              <a:schemeClr val="accent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8" name="直接连接符 11"/>
          <p:cNvSpPr>
            <a:spLocks noChangeShapeType="1"/>
          </p:cNvSpPr>
          <p:nvPr/>
        </p:nvSpPr>
        <p:spPr bwMode="auto">
          <a:xfrm>
            <a:off x="428625" y="6356350"/>
            <a:ext cx="8286750" cy="1588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lvl="1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B0F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华文楷体" panose="02010600040101010101" pitchFamily="2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pitchFamily="2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pitchFamily="2" charset="-122"/>
              <a:sym typeface="Candara" panose="020E0502030303020204" pitchFamily="34" charset="0"/>
            </a:endParaRPr>
          </a:p>
        </p:txBody>
      </p:sp>
      <p:sp>
        <p:nvSpPr>
          <p:cNvPr id="5123" name="TextBox 1"/>
          <p:cNvSpPr>
            <a:spLocks noChangeArrowheads="1"/>
          </p:cNvSpPr>
          <p:nvPr/>
        </p:nvSpPr>
        <p:spPr bwMode="auto">
          <a:xfrm>
            <a:off x="395288" y="935038"/>
            <a:ext cx="6488112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600" b="1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华文楷体" panose="02010600040101010101" pitchFamily="2" charset="-122"/>
              </a:rPr>
              <a:t>第</a:t>
            </a:r>
            <a:r>
              <a:rPr lang="en-US" altLang="zh-CN" sz="3600" b="1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华文楷体" panose="02010600040101010101" pitchFamily="2" charset="-122"/>
              </a:rPr>
              <a:t>3</a:t>
            </a:r>
            <a:r>
              <a:rPr lang="zh-CN" altLang="en-US" sz="3600" b="1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华文楷体" panose="02010600040101010101" pitchFamily="2" charset="-122"/>
              </a:rPr>
              <a:t>单元   乘法</a:t>
            </a:r>
            <a:endParaRPr lang="en-US" altLang="zh-CN" sz="3600" b="1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  <a:sym typeface="华文楷体" panose="02010600040101010101" pitchFamily="2" charset="-122"/>
            </a:endParaRPr>
          </a:p>
        </p:txBody>
      </p:sp>
      <p:sp>
        <p:nvSpPr>
          <p:cNvPr id="5126" name="矩形 4"/>
          <p:cNvSpPr>
            <a:spLocks noChangeArrowheads="1"/>
          </p:cNvSpPr>
          <p:nvPr/>
        </p:nvSpPr>
        <p:spPr bwMode="auto">
          <a:xfrm>
            <a:off x="516731" y="2420930"/>
            <a:ext cx="812720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sz="60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2" charset="-122"/>
              </a:rPr>
              <a:t>有</a:t>
            </a:r>
            <a:r>
              <a:rPr lang="zh-CN" sz="6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2" charset="-122"/>
              </a:rPr>
              <a:t>趣的算式</a:t>
            </a:r>
            <a:endParaRPr lang="zh-CN" altLang="en-US" sz="60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1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ldLvl="0"/>
      <p:bldP spid="5126" grpId="0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900113" y="2349500"/>
            <a:ext cx="2651125" cy="18319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None/>
              <a:defRPr/>
            </a:pPr>
            <a:r>
              <a:rPr lang="zh-CN" altLang="en-US" sz="3600" kern="0" dirty="0"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r>
              <a:rPr lang="en-US" altLang="zh-CN" sz="3600" kern="0" dirty="0"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r>
              <a:rPr lang="zh-CN" altLang="en-US" sz="3600" kern="0" dirty="0">
                <a:latin typeface="华文新魏" panose="02010800040101010101" pitchFamily="2" charset="-122"/>
                <a:ea typeface="华文新魏" panose="02010800040101010101" pitchFamily="2" charset="-122"/>
              </a:rPr>
              <a:t>  </a:t>
            </a:r>
            <a:r>
              <a:rPr lang="en-US" altLang="zh-CN" sz="3600" kern="0" dirty="0">
                <a:latin typeface="华文新魏" panose="02010800040101010101" pitchFamily="2" charset="-122"/>
                <a:ea typeface="华文新魏" panose="02010800040101010101" pitchFamily="2" charset="-122"/>
              </a:rPr>
              <a:t>×4</a:t>
            </a:r>
            <a:r>
              <a:rPr lang="zh-CN" altLang="en-US" sz="3600" kern="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zh-CN" altLang="en-US" sz="3600" kern="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marL="342900" indent="-342900">
              <a:spcBef>
                <a:spcPct val="20000"/>
              </a:spcBef>
              <a:buFontTx/>
              <a:buNone/>
              <a:defRPr/>
            </a:pPr>
            <a:r>
              <a:rPr lang="en-US" altLang="zh-CN" sz="3600" kern="0" dirty="0">
                <a:latin typeface="华文新魏" panose="02010800040101010101" pitchFamily="2" charset="-122"/>
                <a:ea typeface="华文新魏" panose="02010800040101010101" pitchFamily="2" charset="-122"/>
              </a:rPr>
              <a:t>60×4</a:t>
            </a:r>
            <a:r>
              <a:rPr lang="zh-CN" altLang="en-US" sz="3600" kern="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zh-CN" altLang="en-US" sz="3600" kern="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marL="342900" indent="-342900">
              <a:spcBef>
                <a:spcPct val="20000"/>
              </a:spcBef>
              <a:buFontTx/>
              <a:buNone/>
              <a:defRPr/>
            </a:pPr>
            <a:r>
              <a:rPr lang="en-US" altLang="zh-CN" sz="3600" kern="0" dirty="0">
                <a:latin typeface="华文新魏" panose="02010800040101010101" pitchFamily="2" charset="-122"/>
                <a:ea typeface="华文新魏" panose="02010800040101010101" pitchFamily="2" charset="-122"/>
              </a:rPr>
              <a:t>600×4</a:t>
            </a:r>
            <a:r>
              <a:rPr lang="zh-CN" altLang="en-US" sz="3600" kern="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sz="3600" noProof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5" name="Text Box 22"/>
          <p:cNvSpPr txBox="1">
            <a:spLocks noChangeArrowheads="1"/>
          </p:cNvSpPr>
          <p:nvPr/>
        </p:nvSpPr>
        <p:spPr bwMode="auto">
          <a:xfrm>
            <a:off x="2843213" y="2420938"/>
            <a:ext cx="1071562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24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6" name="Text Box 23"/>
          <p:cNvSpPr txBox="1">
            <a:spLocks noChangeArrowheads="1"/>
          </p:cNvSpPr>
          <p:nvPr/>
        </p:nvSpPr>
        <p:spPr bwMode="auto">
          <a:xfrm>
            <a:off x="2771775" y="3068638"/>
            <a:ext cx="128587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240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7" name="Text Box 24"/>
          <p:cNvSpPr txBox="1">
            <a:spLocks noChangeArrowheads="1"/>
          </p:cNvSpPr>
          <p:nvPr/>
        </p:nvSpPr>
        <p:spPr bwMode="auto">
          <a:xfrm>
            <a:off x="3132138" y="3789363"/>
            <a:ext cx="1566862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2400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14341" name="组合 1"/>
          <p:cNvGrpSpPr/>
          <p:nvPr/>
        </p:nvGrpSpPr>
        <p:grpSpPr bwMode="auto">
          <a:xfrm>
            <a:off x="466725" y="966788"/>
            <a:ext cx="2073275" cy="661987"/>
            <a:chOff x="735" y="1523"/>
            <a:chExt cx="3264" cy="1042"/>
          </a:xfrm>
        </p:grpSpPr>
        <p:sp>
          <p:nvSpPr>
            <p:cNvPr id="14342" name="同侧圆角矩形 1"/>
            <p:cNvSpPr>
              <a:spLocks noChangeArrowheads="1"/>
            </p:cNvSpPr>
            <p:nvPr/>
          </p:nvSpPr>
          <p:spPr bwMode="auto">
            <a:xfrm>
              <a:off x="735" y="1523"/>
              <a:ext cx="3153" cy="812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2" charset="-122"/>
                </a:rPr>
                <a:t>典题精讲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2" charset="-122"/>
              </a:endParaRPr>
            </a:p>
          </p:txBody>
        </p:sp>
        <p:sp>
          <p:nvSpPr>
            <p:cNvPr id="14343" name="直线连接符 21"/>
            <p:cNvSpPr>
              <a:spLocks noChangeShapeType="1"/>
            </p:cNvSpPr>
            <p:nvPr/>
          </p:nvSpPr>
          <p:spPr bwMode="auto">
            <a:xfrm flipV="1">
              <a:off x="735" y="2555"/>
              <a:ext cx="3265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900113" y="1773238"/>
            <a:ext cx="4818062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找规律，填一填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434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B0F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华文楷体" panose="02010600040101010101" pitchFamily="2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pitchFamily="2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pitchFamily="2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116013" y="2349500"/>
            <a:ext cx="2484437" cy="3097213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80×4</a:t>
            </a:r>
            <a:r>
              <a:rPr lang="zh-CN" altLang="en-US" sz="36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zh-CN" altLang="en-US" sz="3600" dirty="0" smtClean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sz="3600" dirty="0" smtClean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40×4</a:t>
            </a:r>
            <a:r>
              <a:rPr lang="zh-CN" altLang="en-US" sz="36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zh-CN" altLang="en-US" sz="3600" dirty="0" smtClean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sz="3600" dirty="0" smtClean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20×4</a:t>
            </a:r>
            <a:r>
              <a:rPr lang="zh-CN" altLang="en-US" sz="36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zh-CN" altLang="en-US" sz="3600" dirty="0" smtClean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2916238" y="2420938"/>
            <a:ext cx="1008062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320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119" name="Text Box 23"/>
          <p:cNvSpPr txBox="1">
            <a:spLocks noChangeArrowheads="1"/>
          </p:cNvSpPr>
          <p:nvPr/>
        </p:nvSpPr>
        <p:spPr bwMode="auto">
          <a:xfrm>
            <a:off x="2987675" y="3717925"/>
            <a:ext cx="1008063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160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684213" y="1701800"/>
            <a:ext cx="5402262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r>
              <a:rPr 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找规律，填一填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15365" name="组合 1"/>
          <p:cNvGrpSpPr/>
          <p:nvPr/>
        </p:nvGrpSpPr>
        <p:grpSpPr bwMode="auto">
          <a:xfrm>
            <a:off x="466725" y="966788"/>
            <a:ext cx="2073275" cy="661987"/>
            <a:chOff x="735" y="1523"/>
            <a:chExt cx="3264" cy="1042"/>
          </a:xfrm>
        </p:grpSpPr>
        <p:sp>
          <p:nvSpPr>
            <p:cNvPr id="15366" name="同侧圆角矩形 1"/>
            <p:cNvSpPr>
              <a:spLocks noChangeArrowheads="1"/>
            </p:cNvSpPr>
            <p:nvPr/>
          </p:nvSpPr>
          <p:spPr bwMode="auto">
            <a:xfrm>
              <a:off x="735" y="1523"/>
              <a:ext cx="3153" cy="812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2" charset="-122"/>
                </a:rPr>
                <a:t>典题精讲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2" charset="-122"/>
              </a:endParaRPr>
            </a:p>
          </p:txBody>
        </p:sp>
        <p:sp>
          <p:nvSpPr>
            <p:cNvPr id="15367" name="直线连接符 21"/>
            <p:cNvSpPr>
              <a:spLocks noChangeShapeType="1"/>
            </p:cNvSpPr>
            <p:nvPr/>
          </p:nvSpPr>
          <p:spPr bwMode="auto">
            <a:xfrm flipV="1">
              <a:off x="735" y="2555"/>
              <a:ext cx="3265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5368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B0F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华文楷体" panose="02010600040101010101" pitchFamily="2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pitchFamily="2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pitchFamily="2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8" grpId="0"/>
      <p:bldP spid="41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978400" y="5654675"/>
            <a:ext cx="184150" cy="52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endParaRPr lang="zh-CN" altLang="zh-CN" sz="2800">
              <a:latin typeface="+mn-ea"/>
              <a:ea typeface="+mn-ea"/>
            </a:endParaRPr>
          </a:p>
        </p:txBody>
      </p:sp>
      <p:grpSp>
        <p:nvGrpSpPr>
          <p:cNvPr id="16386" name="组合 1"/>
          <p:cNvGrpSpPr/>
          <p:nvPr/>
        </p:nvGrpSpPr>
        <p:grpSpPr bwMode="auto">
          <a:xfrm>
            <a:off x="466725" y="966788"/>
            <a:ext cx="2073275" cy="661987"/>
            <a:chOff x="735" y="1523"/>
            <a:chExt cx="3264" cy="1042"/>
          </a:xfrm>
        </p:grpSpPr>
        <p:sp>
          <p:nvSpPr>
            <p:cNvPr id="16387" name="同侧圆角矩形 1"/>
            <p:cNvSpPr>
              <a:spLocks noChangeArrowheads="1"/>
            </p:cNvSpPr>
            <p:nvPr/>
          </p:nvSpPr>
          <p:spPr bwMode="auto">
            <a:xfrm>
              <a:off x="735" y="1523"/>
              <a:ext cx="3153" cy="812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2" charset="-122"/>
                </a:rPr>
                <a:t>典题精讲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2" charset="-122"/>
              </a:endParaRPr>
            </a:p>
          </p:txBody>
        </p:sp>
        <p:sp>
          <p:nvSpPr>
            <p:cNvPr id="16388" name="直线连接符 21"/>
            <p:cNvSpPr>
              <a:spLocks noChangeShapeType="1"/>
            </p:cNvSpPr>
            <p:nvPr/>
          </p:nvSpPr>
          <p:spPr bwMode="auto">
            <a:xfrm flipV="1">
              <a:off x="735" y="2555"/>
              <a:ext cx="3265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638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B0F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华文楷体" panose="02010600040101010101" pitchFamily="2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pitchFamily="2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pitchFamily="2" charset="-122"/>
              <a:sym typeface="Candara" panose="020E0502030303020204" pitchFamily="34" charset="0"/>
            </a:endParaRPr>
          </a:p>
        </p:txBody>
      </p:sp>
      <p:sp>
        <p:nvSpPr>
          <p:cNvPr id="3" name="TextBox 11"/>
          <p:cNvSpPr>
            <a:spLocks noChangeArrowheads="1"/>
          </p:cNvSpPr>
          <p:nvPr/>
        </p:nvSpPr>
        <p:spPr bwMode="auto">
          <a:xfrm>
            <a:off x="755650" y="2565400"/>
            <a:ext cx="23764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5" name="TextBox 11"/>
          <p:cNvSpPr>
            <a:spLocks noChangeArrowheads="1"/>
          </p:cNvSpPr>
          <p:nvPr/>
        </p:nvSpPr>
        <p:spPr bwMode="auto">
          <a:xfrm>
            <a:off x="755650" y="3502025"/>
            <a:ext cx="789622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两个因数相乘，其中一个因数不变，另一个因数除以几，积也随着除以几。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/>
      <p:bldP spid="5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2843213" y="2565400"/>
            <a:ext cx="1008062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320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119" name="Text Box 23"/>
          <p:cNvSpPr txBox="1">
            <a:spLocks noChangeArrowheads="1"/>
          </p:cNvSpPr>
          <p:nvPr/>
        </p:nvSpPr>
        <p:spPr bwMode="auto">
          <a:xfrm>
            <a:off x="2916238" y="3717925"/>
            <a:ext cx="1008062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160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684213" y="1701800"/>
            <a:ext cx="5402262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r>
              <a:rPr 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找规律，填一填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17412" name="组合 1"/>
          <p:cNvGrpSpPr/>
          <p:nvPr/>
        </p:nvGrpSpPr>
        <p:grpSpPr bwMode="auto">
          <a:xfrm>
            <a:off x="466725" y="966788"/>
            <a:ext cx="2073275" cy="661987"/>
            <a:chOff x="735" y="1523"/>
            <a:chExt cx="3264" cy="1042"/>
          </a:xfrm>
        </p:grpSpPr>
        <p:sp>
          <p:nvSpPr>
            <p:cNvPr id="17413" name="同侧圆角矩形 1"/>
            <p:cNvSpPr>
              <a:spLocks noChangeArrowheads="1"/>
            </p:cNvSpPr>
            <p:nvPr/>
          </p:nvSpPr>
          <p:spPr bwMode="auto">
            <a:xfrm>
              <a:off x="735" y="1523"/>
              <a:ext cx="3153" cy="812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2" charset="-122"/>
                </a:rPr>
                <a:t>典题精讲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2" charset="-122"/>
              </a:endParaRPr>
            </a:p>
          </p:txBody>
        </p:sp>
        <p:sp>
          <p:nvSpPr>
            <p:cNvPr id="17414" name="直线连接符 21"/>
            <p:cNvSpPr>
              <a:spLocks noChangeShapeType="1"/>
            </p:cNvSpPr>
            <p:nvPr/>
          </p:nvSpPr>
          <p:spPr bwMode="auto">
            <a:xfrm flipV="1">
              <a:off x="735" y="2555"/>
              <a:ext cx="3265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Text Box 23"/>
          <p:cNvSpPr txBox="1">
            <a:spLocks noChangeArrowheads="1"/>
          </p:cNvSpPr>
          <p:nvPr/>
        </p:nvSpPr>
        <p:spPr bwMode="auto">
          <a:xfrm>
            <a:off x="2916238" y="4868863"/>
            <a:ext cx="1008062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80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7416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B0F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华文楷体" panose="02010600040101010101" pitchFamily="2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pitchFamily="2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pitchFamily="2" charset="-122"/>
              <a:sym typeface="Candara" panose="020E0502030303020204" pitchFamily="34" charset="0"/>
            </a:endParaRPr>
          </a:p>
        </p:txBody>
      </p:sp>
      <p:sp>
        <p:nvSpPr>
          <p:cNvPr id="17417" name="文本框 4"/>
          <p:cNvSpPr txBox="1">
            <a:spLocks noChangeArrowheads="1"/>
          </p:cNvSpPr>
          <p:nvPr/>
        </p:nvSpPr>
        <p:spPr bwMode="auto">
          <a:xfrm>
            <a:off x="971550" y="2565400"/>
            <a:ext cx="2216150" cy="283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80×4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＝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40×4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＝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20×4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＝</a:t>
            </a:r>
            <a:endParaRPr lang="zh-CN" altLang="en-US" sz="36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8" grpId="0"/>
      <p:bldP spid="4119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2060575"/>
            <a:ext cx="8229600" cy="922338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algn="l"/>
            <a:r>
              <a:rPr lang="en-US" altLang="zh-CN" sz="36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       </a:t>
            </a:r>
            <a:r>
              <a:rPr lang="zh-CN" altLang="en-US" sz="36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根据</a:t>
            </a:r>
            <a:r>
              <a:rPr lang="en-US" altLang="zh-CN" sz="36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8×50</a:t>
            </a:r>
            <a:r>
              <a:rPr lang="zh-CN" altLang="en-US" sz="36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6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400</a:t>
            </a:r>
            <a:r>
              <a:rPr lang="zh-CN" altLang="en-US" sz="36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，直接写出下面各题的积。</a:t>
            </a:r>
            <a:endParaRPr lang="zh-CN" altLang="en-US" sz="3600" smtClean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18434" name="组合 2"/>
          <p:cNvGrpSpPr/>
          <p:nvPr/>
        </p:nvGrpSpPr>
        <p:grpSpPr bwMode="auto">
          <a:xfrm>
            <a:off x="466725" y="966788"/>
            <a:ext cx="2073275" cy="661987"/>
            <a:chOff x="735" y="1523"/>
            <a:chExt cx="3264" cy="1042"/>
          </a:xfrm>
        </p:grpSpPr>
        <p:sp>
          <p:nvSpPr>
            <p:cNvPr id="18435" name="同侧圆角矩形 11"/>
            <p:cNvSpPr>
              <a:spLocks noChangeArrowheads="1"/>
            </p:cNvSpPr>
            <p:nvPr/>
          </p:nvSpPr>
          <p:spPr bwMode="auto">
            <a:xfrm>
              <a:off x="735" y="1523"/>
              <a:ext cx="3153" cy="812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2" charset="-122"/>
                </a:rPr>
                <a:t>易错提醒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2" charset="-122"/>
              </a:endParaRPr>
            </a:p>
          </p:txBody>
        </p:sp>
        <p:sp>
          <p:nvSpPr>
            <p:cNvPr id="18436" name="直线连接符 21"/>
            <p:cNvSpPr>
              <a:spLocks noChangeShapeType="1"/>
            </p:cNvSpPr>
            <p:nvPr/>
          </p:nvSpPr>
          <p:spPr bwMode="auto">
            <a:xfrm flipV="1">
              <a:off x="735" y="2555"/>
              <a:ext cx="3265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37" name="文本框 3"/>
          <p:cNvSpPr txBox="1">
            <a:spLocks noChangeArrowheads="1"/>
          </p:cNvSpPr>
          <p:nvPr/>
        </p:nvSpPr>
        <p:spPr bwMode="auto">
          <a:xfrm>
            <a:off x="1476375" y="3502025"/>
            <a:ext cx="3719513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16×50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＝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18438" name="例.eps" descr="id:2147501035;FounderCES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900113" y="1989138"/>
            <a:ext cx="5080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23"/>
          <p:cNvSpPr txBox="1">
            <a:spLocks noChangeArrowheads="1"/>
          </p:cNvSpPr>
          <p:nvPr/>
        </p:nvSpPr>
        <p:spPr bwMode="auto">
          <a:xfrm>
            <a:off x="3419475" y="3573463"/>
            <a:ext cx="1008063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200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 rot="-3301957">
            <a:off x="3016250" y="3690938"/>
            <a:ext cx="2238375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844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B0F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华文楷体" panose="02010600040101010101" pitchFamily="2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pitchFamily="2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pitchFamily="2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组合 2"/>
          <p:cNvGrpSpPr/>
          <p:nvPr/>
        </p:nvGrpSpPr>
        <p:grpSpPr bwMode="auto">
          <a:xfrm>
            <a:off x="466725" y="966788"/>
            <a:ext cx="2073275" cy="661987"/>
            <a:chOff x="735" y="1523"/>
            <a:chExt cx="3264" cy="1042"/>
          </a:xfrm>
        </p:grpSpPr>
        <p:sp>
          <p:nvSpPr>
            <p:cNvPr id="19458" name="同侧圆角矩形 11"/>
            <p:cNvSpPr>
              <a:spLocks noChangeArrowheads="1"/>
            </p:cNvSpPr>
            <p:nvPr/>
          </p:nvSpPr>
          <p:spPr bwMode="auto">
            <a:xfrm>
              <a:off x="735" y="1523"/>
              <a:ext cx="3153" cy="812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2" charset="-122"/>
                </a:rPr>
                <a:t>易错提醒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2" charset="-122"/>
              </a:endParaRPr>
            </a:p>
          </p:txBody>
        </p:sp>
        <p:sp>
          <p:nvSpPr>
            <p:cNvPr id="19459" name="直线连接符 21"/>
            <p:cNvSpPr>
              <a:spLocks noChangeShapeType="1"/>
            </p:cNvSpPr>
            <p:nvPr/>
          </p:nvSpPr>
          <p:spPr bwMode="auto">
            <a:xfrm flipV="1">
              <a:off x="735" y="2555"/>
              <a:ext cx="3265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3" name="矩形 10"/>
          <p:cNvSpPr>
            <a:spLocks noChangeArrowheads="1"/>
          </p:cNvSpPr>
          <p:nvPr/>
        </p:nvSpPr>
        <p:spPr bwMode="auto">
          <a:xfrm>
            <a:off x="684213" y="2060575"/>
            <a:ext cx="25336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错解分析：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" name="TextBox 11"/>
          <p:cNvSpPr>
            <a:spLocks noChangeArrowheads="1"/>
          </p:cNvSpPr>
          <p:nvPr/>
        </p:nvSpPr>
        <p:spPr bwMode="auto">
          <a:xfrm>
            <a:off x="1044575" y="2997200"/>
            <a:ext cx="6997700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两个因数相乘，其中一个因数不变，另一个因数由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8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变成了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16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，因此积应该乘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，此题算成了除以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9462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B0F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华文楷体" panose="02010600040101010101" pitchFamily="2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pitchFamily="2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pitchFamily="2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  <p:bldP spid="3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5" name="组合 2"/>
          <p:cNvGrpSpPr/>
          <p:nvPr/>
        </p:nvGrpSpPr>
        <p:grpSpPr bwMode="auto">
          <a:xfrm>
            <a:off x="466725" y="966788"/>
            <a:ext cx="2073275" cy="661987"/>
            <a:chOff x="735" y="1523"/>
            <a:chExt cx="3264" cy="1042"/>
          </a:xfrm>
        </p:grpSpPr>
        <p:sp>
          <p:nvSpPr>
            <p:cNvPr id="21506" name="同侧圆角矩形 11"/>
            <p:cNvSpPr>
              <a:spLocks noChangeArrowheads="1"/>
            </p:cNvSpPr>
            <p:nvPr/>
          </p:nvSpPr>
          <p:spPr bwMode="auto">
            <a:xfrm>
              <a:off x="735" y="1523"/>
              <a:ext cx="3153" cy="812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2" charset="-122"/>
                </a:rPr>
                <a:t>易错提醒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2" charset="-122"/>
              </a:endParaRPr>
            </a:p>
          </p:txBody>
        </p:sp>
        <p:sp>
          <p:nvSpPr>
            <p:cNvPr id="21507" name="直线连接符 21"/>
            <p:cNvSpPr>
              <a:spLocks noChangeShapeType="1"/>
            </p:cNvSpPr>
            <p:nvPr/>
          </p:nvSpPr>
          <p:spPr bwMode="auto">
            <a:xfrm flipV="1">
              <a:off x="735" y="2555"/>
              <a:ext cx="3265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508" name="文本框 3"/>
          <p:cNvSpPr txBox="1">
            <a:spLocks noChangeArrowheads="1"/>
          </p:cNvSpPr>
          <p:nvPr/>
        </p:nvSpPr>
        <p:spPr bwMode="auto">
          <a:xfrm>
            <a:off x="1044575" y="3429000"/>
            <a:ext cx="3719513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16×50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＝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21509" name="例.eps" descr="id:2147501035;FounderCES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900113" y="1989138"/>
            <a:ext cx="5080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23"/>
          <p:cNvSpPr txBox="1">
            <a:spLocks noChangeArrowheads="1"/>
          </p:cNvSpPr>
          <p:nvPr/>
        </p:nvSpPr>
        <p:spPr bwMode="auto">
          <a:xfrm>
            <a:off x="3132138" y="3502025"/>
            <a:ext cx="1008062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200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7414" name="矩形 1"/>
          <p:cNvSpPr>
            <a:spLocks noChangeArrowheads="1"/>
          </p:cNvSpPr>
          <p:nvPr/>
        </p:nvSpPr>
        <p:spPr bwMode="auto">
          <a:xfrm rot="-3301957">
            <a:off x="1360488" y="3762375"/>
            <a:ext cx="2238375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419475" y="4365625"/>
            <a:ext cx="3721100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16×50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＝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800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" name="矩形 1"/>
          <p:cNvSpPr>
            <a:spLocks noChangeArrowheads="1"/>
          </p:cNvSpPr>
          <p:nvPr/>
        </p:nvSpPr>
        <p:spPr bwMode="auto">
          <a:xfrm rot="-3301957">
            <a:off x="4456113" y="4483100"/>
            <a:ext cx="2214562" cy="70008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正确解答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1514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B0F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华文楷体" panose="02010600040101010101" pitchFamily="2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pitchFamily="2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pitchFamily="2" charset="-122"/>
              <a:sym typeface="Candara" panose="020E0502030303020204" pitchFamily="34" charset="0"/>
            </a:endParaRPr>
          </a:p>
        </p:txBody>
      </p:sp>
      <p:sp>
        <p:nvSpPr>
          <p:cNvPr id="21515" name="文本框 5"/>
          <p:cNvSpPr txBox="1">
            <a:spLocks noChangeArrowheads="1"/>
          </p:cNvSpPr>
          <p:nvPr/>
        </p:nvSpPr>
        <p:spPr bwMode="auto">
          <a:xfrm>
            <a:off x="1547813" y="1917700"/>
            <a:ext cx="7134225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根据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8×50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＝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400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，直接写出下面各题的积。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endParaRPr lang="zh-CN" altLang="en-US" sz="36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414" grpId="0" bldLvl="0" animBg="1"/>
      <p:bldP spid="2" grpId="0"/>
      <p:bldP spid="3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8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659563" y="3141663"/>
            <a:ext cx="2160587" cy="296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530" name="组合 12298"/>
          <p:cNvGrpSpPr/>
          <p:nvPr/>
        </p:nvGrpSpPr>
        <p:grpSpPr bwMode="auto">
          <a:xfrm>
            <a:off x="466725" y="836613"/>
            <a:ext cx="2000250" cy="647700"/>
            <a:chOff x="0" y="0"/>
            <a:chExt cx="3150" cy="1020"/>
          </a:xfrm>
        </p:grpSpPr>
        <p:sp>
          <p:nvSpPr>
            <p:cNvPr id="22531" name="同侧圆角矩形 21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 sz="3000" b="1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2" charset="-122"/>
                </a:rPr>
                <a:t>学以致用</a:t>
              </a:r>
              <a:endPara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2" charset="-122"/>
              </a:endParaRPr>
            </a:p>
          </p:txBody>
        </p:sp>
        <p:sp>
          <p:nvSpPr>
            <p:cNvPr id="22532" name="直线连接符 21"/>
            <p:cNvSpPr>
              <a:spLocks noChangeShapeType="1"/>
            </p:cNvSpPr>
            <p:nvPr/>
          </p:nvSpPr>
          <p:spPr bwMode="auto">
            <a:xfrm>
              <a:off x="27" y="1020"/>
              <a:ext cx="3037" cy="1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3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B0F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华文楷体" panose="02010600040101010101" pitchFamily="2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pitchFamily="2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pitchFamily="2" charset="-122"/>
              <a:sym typeface="Candara" panose="020E0502030303020204" pitchFamily="34" charset="0"/>
            </a:endParaRPr>
          </a:p>
        </p:txBody>
      </p:sp>
      <p:sp>
        <p:nvSpPr>
          <p:cNvPr id="22534" name="文本框 1"/>
          <p:cNvSpPr txBox="1">
            <a:spLocks noChangeArrowheads="1"/>
          </p:cNvSpPr>
          <p:nvPr/>
        </p:nvSpPr>
        <p:spPr bwMode="auto">
          <a:xfrm>
            <a:off x="755650" y="1628775"/>
            <a:ext cx="7947025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dirty="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200" dirty="0">
                <a:latin typeface="华文新魏" panose="02010800040101010101" pitchFamily="2" charset="-122"/>
                <a:ea typeface="华文新魏" panose="02010800040101010101" pitchFamily="2" charset="-122"/>
              </a:rPr>
              <a:t>奇怪的</a:t>
            </a:r>
            <a:r>
              <a:rPr lang="en-US" altLang="zh-CN" sz="3200" dirty="0">
                <a:latin typeface="华文新魏" panose="02010800040101010101" pitchFamily="2" charset="-122"/>
                <a:ea typeface="华文新魏" panose="02010800040101010101" pitchFamily="2" charset="-122"/>
              </a:rPr>
              <a:t>142857.</a:t>
            </a:r>
            <a:endParaRPr lang="en-US" altLang="zh-CN" sz="32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r>
              <a:rPr lang="zh-CN" altLang="en-US" sz="3200" dirty="0">
                <a:latin typeface="华文新魏" panose="02010800040101010101" pitchFamily="2" charset="-122"/>
                <a:ea typeface="华文新魏" panose="02010800040101010101" pitchFamily="2" charset="-122"/>
              </a:rPr>
              <a:t>计算并观察下面算式得数的特点，你能直接写出宝盒上算式的得数并找到密码吗？</a:t>
            </a:r>
            <a:endParaRPr lang="zh-CN" altLang="en-US" sz="32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22535" name="Picture 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288" y="3286125"/>
            <a:ext cx="6426200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Picture 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6725" y="1917700"/>
            <a:ext cx="360363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900113" y="5661025"/>
            <a:ext cx="72532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结果中的数都有</a:t>
            </a:r>
            <a:r>
              <a:rPr lang="en-US" altLang="zh-CN" sz="32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1,4,2,8,5,7</a:t>
            </a:r>
            <a:r>
              <a:rPr lang="zh-CN" altLang="en-US" sz="32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这几个数。</a:t>
            </a:r>
            <a:endParaRPr lang="zh-CN" altLang="en-US" sz="32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827088" y="2133600"/>
            <a:ext cx="3222625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4" name="图片 8" descr="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5" y="3375025"/>
            <a:ext cx="6540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图片 9" descr="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463" y="1125538"/>
            <a:ext cx="3189287" cy="365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图片 10" descr="3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19925" y="5013325"/>
            <a:ext cx="1262063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图片 11" descr="4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32363" y="5157788"/>
            <a:ext cx="1620837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图片 12" descr="5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19088" y="4278313"/>
            <a:ext cx="3676650" cy="181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559" name="组合 12298"/>
          <p:cNvGrpSpPr/>
          <p:nvPr/>
        </p:nvGrpSpPr>
        <p:grpSpPr bwMode="auto">
          <a:xfrm>
            <a:off x="466725" y="836613"/>
            <a:ext cx="2000250" cy="647700"/>
            <a:chOff x="0" y="0"/>
            <a:chExt cx="3150" cy="1020"/>
          </a:xfrm>
        </p:grpSpPr>
        <p:sp>
          <p:nvSpPr>
            <p:cNvPr id="23560" name="同侧圆角矩形 21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2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2" charset="-122"/>
              </a:endParaRPr>
            </a:p>
          </p:txBody>
        </p:sp>
        <p:sp>
          <p:nvSpPr>
            <p:cNvPr id="23561" name="直线连接符 21"/>
            <p:cNvSpPr>
              <a:spLocks noChangeShapeType="1"/>
            </p:cNvSpPr>
            <p:nvPr/>
          </p:nvSpPr>
          <p:spPr bwMode="auto">
            <a:xfrm>
              <a:off x="27" y="1020"/>
              <a:ext cx="3037" cy="1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562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B0F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华文楷体" panose="02010600040101010101" pitchFamily="2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pitchFamily="2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pitchFamily="2" charset="-122"/>
              <a:sym typeface="Candara" panose="020E0502030303020204" pitchFamily="34" charset="0"/>
            </a:endParaRPr>
          </a:p>
        </p:txBody>
      </p:sp>
      <p:sp>
        <p:nvSpPr>
          <p:cNvPr id="23563" name="文本框 1"/>
          <p:cNvSpPr txBox="1">
            <a:spLocks noChangeArrowheads="1"/>
          </p:cNvSpPr>
          <p:nvPr/>
        </p:nvSpPr>
        <p:spPr bwMode="auto">
          <a:xfrm>
            <a:off x="434975" y="1557338"/>
            <a:ext cx="4344988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寻找神秘的四位数。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2987675" y="1916113"/>
            <a:ext cx="1871663" cy="3816350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24×6=</a:t>
            </a:r>
            <a:endParaRPr lang="en-US" altLang="zh-CN" sz="3600" dirty="0" smtClean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zh-CN" sz="3600" dirty="0" smtClean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8×6=</a:t>
            </a:r>
            <a:endParaRPr lang="en-US" altLang="zh-CN" sz="3600" dirty="0" smtClean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zh-CN" sz="3600" dirty="0" smtClean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4×6=</a:t>
            </a:r>
            <a:endParaRPr lang="en-US" altLang="zh-CN" sz="3600" dirty="0" smtClean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4500563" y="1916113"/>
            <a:ext cx="129540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144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4500563" y="3211513"/>
            <a:ext cx="129540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48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4356100" y="4508500"/>
            <a:ext cx="1295400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24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581" name="Line 9"/>
          <p:cNvSpPr>
            <a:spLocks noChangeShapeType="1"/>
          </p:cNvSpPr>
          <p:nvPr/>
        </p:nvSpPr>
        <p:spPr bwMode="auto">
          <a:xfrm>
            <a:off x="4572000" y="2492375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2" name="Line 10"/>
          <p:cNvSpPr>
            <a:spLocks noChangeShapeType="1"/>
          </p:cNvSpPr>
          <p:nvPr/>
        </p:nvSpPr>
        <p:spPr bwMode="auto">
          <a:xfrm>
            <a:off x="4429125" y="3787775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3" name="Line 11"/>
          <p:cNvSpPr>
            <a:spLocks noChangeShapeType="1"/>
          </p:cNvSpPr>
          <p:nvPr/>
        </p:nvSpPr>
        <p:spPr bwMode="auto">
          <a:xfrm>
            <a:off x="4356100" y="5156200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4" name="Line 12"/>
          <p:cNvSpPr>
            <a:spLocks noChangeShapeType="1"/>
          </p:cNvSpPr>
          <p:nvPr/>
        </p:nvSpPr>
        <p:spPr bwMode="auto">
          <a:xfrm>
            <a:off x="2844800" y="2203450"/>
            <a:ext cx="1588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5" name="Line 13"/>
          <p:cNvSpPr>
            <a:spLocks noChangeShapeType="1"/>
          </p:cNvSpPr>
          <p:nvPr/>
        </p:nvSpPr>
        <p:spPr bwMode="auto">
          <a:xfrm>
            <a:off x="2844800" y="3716338"/>
            <a:ext cx="0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6" name="Line 14"/>
          <p:cNvSpPr>
            <a:spLocks noChangeShapeType="1"/>
          </p:cNvSpPr>
          <p:nvPr/>
        </p:nvSpPr>
        <p:spPr bwMode="auto">
          <a:xfrm>
            <a:off x="2844800" y="371633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7" name="Line 15"/>
          <p:cNvSpPr>
            <a:spLocks noChangeShapeType="1"/>
          </p:cNvSpPr>
          <p:nvPr/>
        </p:nvSpPr>
        <p:spPr bwMode="auto">
          <a:xfrm>
            <a:off x="2844800" y="220345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8" name="Line 17"/>
          <p:cNvSpPr>
            <a:spLocks noChangeShapeType="1"/>
          </p:cNvSpPr>
          <p:nvPr/>
        </p:nvSpPr>
        <p:spPr bwMode="auto">
          <a:xfrm>
            <a:off x="2844800" y="49403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9" name="Line 18"/>
          <p:cNvSpPr>
            <a:spLocks noChangeShapeType="1"/>
          </p:cNvSpPr>
          <p:nvPr/>
        </p:nvSpPr>
        <p:spPr bwMode="auto">
          <a:xfrm>
            <a:off x="2844800" y="357187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90" name="Text Box 21"/>
          <p:cNvSpPr txBox="1">
            <a:spLocks noChangeArrowheads="1"/>
          </p:cNvSpPr>
          <p:nvPr/>
        </p:nvSpPr>
        <p:spPr bwMode="auto">
          <a:xfrm>
            <a:off x="539750" y="2636838"/>
            <a:ext cx="24479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latin typeface="华文新魏" panose="02010800040101010101" pitchFamily="2" charset="-122"/>
                <a:ea typeface="华文新魏" panose="02010800040101010101" pitchFamily="2" charset="-122"/>
              </a:rPr>
              <a:t>扩大（      ）倍</a:t>
            </a:r>
            <a:endParaRPr lang="zh-CN" altLang="en-US" sz="24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591" name="Text Box 22"/>
          <p:cNvSpPr txBox="1">
            <a:spLocks noChangeArrowheads="1"/>
          </p:cNvSpPr>
          <p:nvPr/>
        </p:nvSpPr>
        <p:spPr bwMode="auto">
          <a:xfrm>
            <a:off x="539750" y="4076700"/>
            <a:ext cx="24479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latin typeface="华文新魏" panose="02010800040101010101" pitchFamily="2" charset="-122"/>
                <a:ea typeface="华文新魏" panose="02010800040101010101" pitchFamily="2" charset="-122"/>
              </a:rPr>
              <a:t>扩大（      ）倍</a:t>
            </a:r>
            <a:endParaRPr lang="zh-CN" altLang="en-US" sz="24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592" name="Line 23"/>
          <p:cNvSpPr>
            <a:spLocks noChangeShapeType="1"/>
          </p:cNvSpPr>
          <p:nvPr/>
        </p:nvSpPr>
        <p:spPr bwMode="auto">
          <a:xfrm>
            <a:off x="5795963" y="49403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93" name="Line 24"/>
          <p:cNvSpPr>
            <a:spLocks noChangeShapeType="1"/>
          </p:cNvSpPr>
          <p:nvPr/>
        </p:nvSpPr>
        <p:spPr bwMode="auto">
          <a:xfrm>
            <a:off x="5795963" y="357187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94" name="Line 25"/>
          <p:cNvSpPr>
            <a:spLocks noChangeShapeType="1"/>
          </p:cNvSpPr>
          <p:nvPr/>
        </p:nvSpPr>
        <p:spPr bwMode="auto">
          <a:xfrm>
            <a:off x="6011863" y="2203450"/>
            <a:ext cx="1587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95" name="Line 26"/>
          <p:cNvSpPr>
            <a:spLocks noChangeShapeType="1"/>
          </p:cNvSpPr>
          <p:nvPr/>
        </p:nvSpPr>
        <p:spPr bwMode="auto">
          <a:xfrm flipH="1">
            <a:off x="5795963" y="36449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96" name="Line 27"/>
          <p:cNvSpPr>
            <a:spLocks noChangeShapeType="1"/>
          </p:cNvSpPr>
          <p:nvPr/>
        </p:nvSpPr>
        <p:spPr bwMode="auto">
          <a:xfrm flipH="1">
            <a:off x="5795963" y="220345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97" name="Line 28"/>
          <p:cNvSpPr>
            <a:spLocks noChangeShapeType="1"/>
          </p:cNvSpPr>
          <p:nvPr/>
        </p:nvSpPr>
        <p:spPr bwMode="auto">
          <a:xfrm>
            <a:off x="6011863" y="36449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98" name="Text Box 29"/>
          <p:cNvSpPr txBox="1">
            <a:spLocks noChangeArrowheads="1"/>
          </p:cNvSpPr>
          <p:nvPr/>
        </p:nvSpPr>
        <p:spPr bwMode="auto">
          <a:xfrm>
            <a:off x="5940425" y="2636838"/>
            <a:ext cx="24479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latin typeface="华文新魏" panose="02010800040101010101" pitchFamily="2" charset="-122"/>
                <a:ea typeface="华文新魏" panose="02010800040101010101" pitchFamily="2" charset="-122"/>
              </a:rPr>
              <a:t>扩大（      ）倍</a:t>
            </a:r>
            <a:endParaRPr lang="zh-CN" altLang="en-US" sz="24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222" name="Text Box 30"/>
          <p:cNvSpPr txBox="1">
            <a:spLocks noChangeArrowheads="1"/>
          </p:cNvSpPr>
          <p:nvPr/>
        </p:nvSpPr>
        <p:spPr bwMode="auto">
          <a:xfrm>
            <a:off x="5940425" y="4148138"/>
            <a:ext cx="24479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latin typeface="华文新魏" panose="02010800040101010101" pitchFamily="2" charset="-122"/>
                <a:ea typeface="华文新魏" panose="02010800040101010101" pitchFamily="2" charset="-122"/>
              </a:rPr>
              <a:t>扩大（      ）倍</a:t>
            </a:r>
            <a:endParaRPr lang="zh-CN" altLang="en-US" sz="24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223" name="Text Box 31"/>
          <p:cNvSpPr txBox="1">
            <a:spLocks noChangeArrowheads="1"/>
          </p:cNvSpPr>
          <p:nvPr/>
        </p:nvSpPr>
        <p:spPr bwMode="auto">
          <a:xfrm>
            <a:off x="1547813" y="2636838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/>
              <a:t>3</a:t>
            </a:r>
            <a:endParaRPr lang="en-US" altLang="zh-CN" sz="2400" b="1"/>
          </a:p>
        </p:txBody>
      </p:sp>
      <p:sp>
        <p:nvSpPr>
          <p:cNvPr id="8224" name="Text Box 32"/>
          <p:cNvSpPr txBox="1">
            <a:spLocks noChangeArrowheads="1"/>
          </p:cNvSpPr>
          <p:nvPr/>
        </p:nvSpPr>
        <p:spPr bwMode="auto">
          <a:xfrm>
            <a:off x="1547813" y="4076700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/>
              <a:t>2</a:t>
            </a:r>
            <a:endParaRPr lang="en-US" altLang="zh-CN" sz="2400" b="1"/>
          </a:p>
        </p:txBody>
      </p:sp>
      <p:sp>
        <p:nvSpPr>
          <p:cNvPr id="24602" name="Text Box 33"/>
          <p:cNvSpPr txBox="1">
            <a:spLocks noChangeArrowheads="1"/>
          </p:cNvSpPr>
          <p:nvPr/>
        </p:nvSpPr>
        <p:spPr bwMode="auto">
          <a:xfrm>
            <a:off x="6948488" y="4148138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/>
              <a:t>2</a:t>
            </a:r>
            <a:endParaRPr lang="en-US" altLang="zh-CN" sz="2400" b="1"/>
          </a:p>
        </p:txBody>
      </p:sp>
      <p:sp>
        <p:nvSpPr>
          <p:cNvPr id="8226" name="Text Box 34"/>
          <p:cNvSpPr txBox="1">
            <a:spLocks noChangeArrowheads="1"/>
          </p:cNvSpPr>
          <p:nvPr/>
        </p:nvSpPr>
        <p:spPr bwMode="auto">
          <a:xfrm>
            <a:off x="6948488" y="2636838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/>
              <a:t>3</a:t>
            </a:r>
            <a:endParaRPr lang="en-US" altLang="zh-CN" sz="2400" b="1"/>
          </a:p>
        </p:txBody>
      </p:sp>
      <p:grpSp>
        <p:nvGrpSpPr>
          <p:cNvPr id="24604" name="组合 12298"/>
          <p:cNvGrpSpPr/>
          <p:nvPr/>
        </p:nvGrpSpPr>
        <p:grpSpPr bwMode="auto">
          <a:xfrm>
            <a:off x="466725" y="836613"/>
            <a:ext cx="2000250" cy="647700"/>
            <a:chOff x="0" y="0"/>
            <a:chExt cx="3150" cy="1020"/>
          </a:xfrm>
        </p:grpSpPr>
        <p:sp>
          <p:nvSpPr>
            <p:cNvPr id="24605" name="同侧圆角矩形 21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2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2" charset="-122"/>
              </a:endParaRPr>
            </a:p>
          </p:txBody>
        </p:sp>
        <p:sp>
          <p:nvSpPr>
            <p:cNvPr id="24606" name="直线连接符 21"/>
            <p:cNvSpPr>
              <a:spLocks noChangeShapeType="1"/>
            </p:cNvSpPr>
            <p:nvPr/>
          </p:nvSpPr>
          <p:spPr bwMode="auto">
            <a:xfrm>
              <a:off x="27" y="1020"/>
              <a:ext cx="3037" cy="1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607" name="文本框 4"/>
          <p:cNvSpPr txBox="1">
            <a:spLocks noChangeArrowheads="1"/>
          </p:cNvSpPr>
          <p:nvPr/>
        </p:nvSpPr>
        <p:spPr bwMode="auto">
          <a:xfrm>
            <a:off x="2771775" y="1052513"/>
            <a:ext cx="4570413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3.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想一想，议一议。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608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B0F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华文楷体" panose="02010600040101010101" pitchFamily="2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pitchFamily="2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pitchFamily="2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/>
      <p:bldP spid="8199" grpId="0"/>
      <p:bldP spid="8200" grpId="0"/>
      <p:bldP spid="8222" grpId="0"/>
      <p:bldP spid="8223" grpId="0"/>
      <p:bldP spid="8224" grpId="0"/>
      <p:bldP spid="82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B0F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华文楷体" panose="02010600040101010101" pitchFamily="2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pitchFamily="2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pitchFamily="2" charset="-122"/>
              <a:sym typeface="Candara" panose="020E0502030303020204" pitchFamily="34" charset="0"/>
            </a:endParaRPr>
          </a:p>
        </p:txBody>
      </p:sp>
      <p:sp>
        <p:nvSpPr>
          <p:cNvPr id="6146" name="同侧圆角矩形 23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2" charset="-122"/>
              </a:rPr>
              <a:t>学习目标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2" charset="-122"/>
            </a:endParaRPr>
          </a:p>
        </p:txBody>
      </p:sp>
      <p:sp>
        <p:nvSpPr>
          <p:cNvPr id="6149" name="TextBox 7"/>
          <p:cNvSpPr>
            <a:spLocks noChangeArrowheads="1"/>
          </p:cNvSpPr>
          <p:nvPr/>
        </p:nvSpPr>
        <p:spPr bwMode="auto">
          <a:xfrm>
            <a:off x="827088" y="3789363"/>
            <a:ext cx="7561262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使学生在探索过程中体会探索的方法。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6150" name="矩形 1"/>
          <p:cNvSpPr>
            <a:spLocks noChangeArrowheads="1"/>
          </p:cNvSpPr>
          <p:nvPr/>
        </p:nvSpPr>
        <p:spPr bwMode="auto">
          <a:xfrm>
            <a:off x="827088" y="1773238"/>
            <a:ext cx="7632700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通过有趣的探索活动</a:t>
            </a:r>
            <a:r>
              <a:rPr lang="zh-CN" altLang="en-US" sz="3600" dirty="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，巩固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计算器的使用方法。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ldLvl="0"/>
      <p:bldP spid="6150" grpId="0" bldLvl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4"/>
          <p:cNvSpPr>
            <a:spLocks noChangeArrowheads="1"/>
          </p:cNvSpPr>
          <p:nvPr/>
        </p:nvSpPr>
        <p:spPr bwMode="auto">
          <a:xfrm>
            <a:off x="3132138" y="1052513"/>
            <a:ext cx="424815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4.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找出规律再填空。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5602" name="Text Box 5"/>
          <p:cNvSpPr txBox="1">
            <a:spLocks noChangeArrowheads="1"/>
          </p:cNvSpPr>
          <p:nvPr/>
        </p:nvSpPr>
        <p:spPr bwMode="auto">
          <a:xfrm>
            <a:off x="755650" y="2205038"/>
            <a:ext cx="288131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/>
              <a:t>16×17=272</a:t>
            </a:r>
            <a:endParaRPr lang="en-US" altLang="zh-CN" sz="3200" b="1"/>
          </a:p>
        </p:txBody>
      </p:sp>
      <p:sp>
        <p:nvSpPr>
          <p:cNvPr id="25603" name="Text Box 6"/>
          <p:cNvSpPr txBox="1">
            <a:spLocks noChangeArrowheads="1"/>
          </p:cNvSpPr>
          <p:nvPr/>
        </p:nvSpPr>
        <p:spPr bwMode="auto">
          <a:xfrm>
            <a:off x="755650" y="3500438"/>
            <a:ext cx="187166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/>
              <a:t>16×34=</a:t>
            </a:r>
            <a:endParaRPr lang="en-US" altLang="zh-CN" sz="3200" b="1"/>
          </a:p>
        </p:txBody>
      </p:sp>
      <p:sp>
        <p:nvSpPr>
          <p:cNvPr id="25604" name="Text Box 7"/>
          <p:cNvSpPr txBox="1">
            <a:spLocks noChangeArrowheads="1"/>
          </p:cNvSpPr>
          <p:nvPr/>
        </p:nvSpPr>
        <p:spPr bwMode="auto">
          <a:xfrm>
            <a:off x="755650" y="4797425"/>
            <a:ext cx="18716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/>
              <a:t>16×51=</a:t>
            </a:r>
            <a:endParaRPr lang="en-US" altLang="zh-CN" sz="3200" b="1"/>
          </a:p>
        </p:txBody>
      </p:sp>
      <p:sp>
        <p:nvSpPr>
          <p:cNvPr id="25605" name="Text Box 8"/>
          <p:cNvSpPr txBox="1">
            <a:spLocks noChangeArrowheads="1"/>
          </p:cNvSpPr>
          <p:nvPr/>
        </p:nvSpPr>
        <p:spPr bwMode="auto">
          <a:xfrm>
            <a:off x="3995738" y="2205038"/>
            <a:ext cx="18716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/>
              <a:t>16×68=</a:t>
            </a:r>
            <a:endParaRPr lang="en-US" altLang="zh-CN" sz="3200" b="1"/>
          </a:p>
        </p:txBody>
      </p:sp>
      <p:sp>
        <p:nvSpPr>
          <p:cNvPr id="25606" name="Text Box 9"/>
          <p:cNvSpPr txBox="1">
            <a:spLocks noChangeArrowheads="1"/>
          </p:cNvSpPr>
          <p:nvPr/>
        </p:nvSpPr>
        <p:spPr bwMode="auto">
          <a:xfrm>
            <a:off x="3995738" y="3500438"/>
            <a:ext cx="18716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/>
              <a:t>16×85=</a:t>
            </a:r>
            <a:endParaRPr lang="en-US" altLang="zh-CN" sz="3200" b="1"/>
          </a:p>
        </p:txBody>
      </p:sp>
      <p:sp>
        <p:nvSpPr>
          <p:cNvPr id="25607" name="Text Box 10"/>
          <p:cNvSpPr txBox="1">
            <a:spLocks noChangeArrowheads="1"/>
          </p:cNvSpPr>
          <p:nvPr/>
        </p:nvSpPr>
        <p:spPr bwMode="auto">
          <a:xfrm>
            <a:off x="3995738" y="4797425"/>
            <a:ext cx="23764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/>
              <a:t>16×102=</a:t>
            </a:r>
            <a:endParaRPr lang="en-US" altLang="zh-CN" sz="3200" b="1"/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1476375" y="4149725"/>
            <a:ext cx="14398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/>
              <a:t>扩大</a:t>
            </a:r>
            <a:r>
              <a:rPr lang="en-US" altLang="zh-CN" sz="2400" b="1"/>
              <a:t>2</a:t>
            </a:r>
            <a:r>
              <a:rPr lang="zh-CN" altLang="en-US" sz="2400" b="1"/>
              <a:t>倍</a:t>
            </a:r>
            <a:endParaRPr lang="zh-CN" altLang="en-US" sz="2400" b="1"/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1476375" y="5373688"/>
            <a:ext cx="14398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/>
              <a:t>扩大</a:t>
            </a:r>
            <a:r>
              <a:rPr lang="en-US" altLang="zh-CN" sz="2400" b="1"/>
              <a:t>3</a:t>
            </a:r>
            <a:r>
              <a:rPr lang="zh-CN" altLang="en-US" sz="2400" b="1"/>
              <a:t>倍</a:t>
            </a:r>
            <a:endParaRPr lang="zh-CN" altLang="en-US" sz="2400" b="1"/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4859338" y="2781300"/>
            <a:ext cx="1439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latin typeface="华文新魏" panose="02010800040101010101" pitchFamily="2" charset="-122"/>
                <a:ea typeface="华文新魏" panose="02010800040101010101" pitchFamily="2" charset="-122"/>
              </a:rPr>
              <a:t>扩大</a:t>
            </a:r>
            <a:r>
              <a:rPr lang="en-US" altLang="zh-CN" sz="2400"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altLang="en-US" sz="2400">
                <a:latin typeface="华文新魏" panose="02010800040101010101" pitchFamily="2" charset="-122"/>
                <a:ea typeface="华文新魏" panose="02010800040101010101" pitchFamily="2" charset="-122"/>
              </a:rPr>
              <a:t>倍</a:t>
            </a:r>
            <a:endParaRPr lang="zh-CN" altLang="en-US" sz="24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4859338" y="4149725"/>
            <a:ext cx="1439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latin typeface="华文新魏" panose="02010800040101010101" pitchFamily="2" charset="-122"/>
                <a:ea typeface="华文新魏" panose="02010800040101010101" pitchFamily="2" charset="-122"/>
              </a:rPr>
              <a:t>扩大</a:t>
            </a:r>
            <a:r>
              <a:rPr lang="en-US" altLang="zh-CN" sz="2400"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2400">
                <a:latin typeface="华文新魏" panose="02010800040101010101" pitchFamily="2" charset="-122"/>
                <a:ea typeface="华文新魏" panose="02010800040101010101" pitchFamily="2" charset="-122"/>
              </a:rPr>
              <a:t>倍</a:t>
            </a:r>
            <a:endParaRPr lang="zh-CN" altLang="en-US" sz="24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4932363" y="5373688"/>
            <a:ext cx="1439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latin typeface="华文新魏" panose="02010800040101010101" pitchFamily="2" charset="-122"/>
                <a:ea typeface="华文新魏" panose="02010800040101010101" pitchFamily="2" charset="-122"/>
              </a:rPr>
              <a:t>扩大</a:t>
            </a:r>
            <a:r>
              <a:rPr lang="en-US" altLang="zh-CN" sz="2400"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r>
              <a:rPr lang="zh-CN" altLang="en-US" sz="2400">
                <a:latin typeface="华文新魏" panose="02010800040101010101" pitchFamily="2" charset="-122"/>
                <a:ea typeface="华文新魏" panose="02010800040101010101" pitchFamily="2" charset="-122"/>
              </a:rPr>
              <a:t>倍</a:t>
            </a:r>
            <a:endParaRPr lang="zh-CN" altLang="en-US" sz="24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2484438" y="3500438"/>
            <a:ext cx="12239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/>
              <a:t>544</a:t>
            </a:r>
            <a:endParaRPr lang="en-US" altLang="zh-CN" sz="3600" b="1"/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2484438" y="4797425"/>
            <a:ext cx="12239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/>
              <a:t>816</a:t>
            </a:r>
            <a:endParaRPr lang="en-US" altLang="zh-CN" sz="3600" b="1"/>
          </a:p>
        </p:txBody>
      </p:sp>
      <p:sp>
        <p:nvSpPr>
          <p:cNvPr id="12306" name="Text Box 18"/>
          <p:cNvSpPr txBox="1">
            <a:spLocks noChangeArrowheads="1"/>
          </p:cNvSpPr>
          <p:nvPr/>
        </p:nvSpPr>
        <p:spPr bwMode="auto">
          <a:xfrm>
            <a:off x="5651500" y="2205038"/>
            <a:ext cx="12239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/>
              <a:t>1088</a:t>
            </a:r>
            <a:endParaRPr lang="en-US" altLang="zh-CN" sz="3600" b="1"/>
          </a:p>
        </p:txBody>
      </p:sp>
      <p:sp>
        <p:nvSpPr>
          <p:cNvPr id="12307" name="Text Box 19"/>
          <p:cNvSpPr txBox="1">
            <a:spLocks noChangeArrowheads="1"/>
          </p:cNvSpPr>
          <p:nvPr/>
        </p:nvSpPr>
        <p:spPr bwMode="auto">
          <a:xfrm>
            <a:off x="5651500" y="3500438"/>
            <a:ext cx="12239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/>
              <a:t>1356</a:t>
            </a:r>
            <a:endParaRPr lang="en-US" altLang="zh-CN" sz="3600" b="1"/>
          </a:p>
        </p:txBody>
      </p:sp>
      <p:sp>
        <p:nvSpPr>
          <p:cNvPr id="12308" name="Text Box 20"/>
          <p:cNvSpPr txBox="1">
            <a:spLocks noChangeArrowheads="1"/>
          </p:cNvSpPr>
          <p:nvPr/>
        </p:nvSpPr>
        <p:spPr bwMode="auto">
          <a:xfrm>
            <a:off x="5940425" y="4724400"/>
            <a:ext cx="12239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/>
              <a:t>1632</a:t>
            </a:r>
            <a:endParaRPr lang="en-US" altLang="zh-CN" sz="3600" b="1"/>
          </a:p>
        </p:txBody>
      </p:sp>
      <p:grpSp>
        <p:nvGrpSpPr>
          <p:cNvPr id="25618" name="组合 12298"/>
          <p:cNvGrpSpPr/>
          <p:nvPr/>
        </p:nvGrpSpPr>
        <p:grpSpPr bwMode="auto">
          <a:xfrm>
            <a:off x="466725" y="836613"/>
            <a:ext cx="2000250" cy="647700"/>
            <a:chOff x="0" y="0"/>
            <a:chExt cx="3150" cy="1020"/>
          </a:xfrm>
        </p:grpSpPr>
        <p:sp>
          <p:nvSpPr>
            <p:cNvPr id="25619" name="同侧圆角矩形 21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2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2" charset="-122"/>
              </a:endParaRPr>
            </a:p>
          </p:txBody>
        </p:sp>
        <p:sp>
          <p:nvSpPr>
            <p:cNvPr id="25620" name="直线连接符 21"/>
            <p:cNvSpPr>
              <a:spLocks noChangeShapeType="1"/>
            </p:cNvSpPr>
            <p:nvPr/>
          </p:nvSpPr>
          <p:spPr bwMode="auto">
            <a:xfrm>
              <a:off x="27" y="1020"/>
              <a:ext cx="3037" cy="1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621" name="Text Box 5"/>
          <p:cNvSpPr txBox="1">
            <a:spLocks noChangeArrowheads="1"/>
          </p:cNvSpPr>
          <p:nvPr/>
        </p:nvSpPr>
        <p:spPr bwMode="auto">
          <a:xfrm>
            <a:off x="755650" y="2205038"/>
            <a:ext cx="288131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/>
              <a:t>16×17=272</a:t>
            </a:r>
            <a:endParaRPr lang="en-US" altLang="zh-CN" sz="3200" b="1"/>
          </a:p>
        </p:txBody>
      </p:sp>
      <p:sp>
        <p:nvSpPr>
          <p:cNvPr id="25622" name="Text Box 6"/>
          <p:cNvSpPr txBox="1">
            <a:spLocks noChangeArrowheads="1"/>
          </p:cNvSpPr>
          <p:nvPr/>
        </p:nvSpPr>
        <p:spPr bwMode="auto">
          <a:xfrm>
            <a:off x="755650" y="3500438"/>
            <a:ext cx="187166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/>
              <a:t>16×34=</a:t>
            </a:r>
            <a:endParaRPr lang="en-US" altLang="zh-CN" sz="3200" b="1"/>
          </a:p>
        </p:txBody>
      </p:sp>
      <p:sp>
        <p:nvSpPr>
          <p:cNvPr id="25623" name="Text Box 7"/>
          <p:cNvSpPr txBox="1">
            <a:spLocks noChangeArrowheads="1"/>
          </p:cNvSpPr>
          <p:nvPr/>
        </p:nvSpPr>
        <p:spPr bwMode="auto">
          <a:xfrm>
            <a:off x="755650" y="4797425"/>
            <a:ext cx="18716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/>
              <a:t>16×51=</a:t>
            </a:r>
            <a:endParaRPr lang="en-US" altLang="zh-CN" sz="3200" b="1"/>
          </a:p>
        </p:txBody>
      </p:sp>
      <p:sp>
        <p:nvSpPr>
          <p:cNvPr id="25624" name="Text Box 8"/>
          <p:cNvSpPr txBox="1">
            <a:spLocks noChangeArrowheads="1"/>
          </p:cNvSpPr>
          <p:nvPr/>
        </p:nvSpPr>
        <p:spPr bwMode="auto">
          <a:xfrm>
            <a:off x="3995738" y="2205038"/>
            <a:ext cx="18716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/>
              <a:t>16×68=</a:t>
            </a:r>
            <a:endParaRPr lang="en-US" altLang="zh-CN" sz="3200" b="1"/>
          </a:p>
        </p:txBody>
      </p:sp>
      <p:sp>
        <p:nvSpPr>
          <p:cNvPr id="25625" name="Text Box 9"/>
          <p:cNvSpPr txBox="1">
            <a:spLocks noChangeArrowheads="1"/>
          </p:cNvSpPr>
          <p:nvPr/>
        </p:nvSpPr>
        <p:spPr bwMode="auto">
          <a:xfrm>
            <a:off x="3995738" y="3500438"/>
            <a:ext cx="18716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/>
              <a:t>16×85=</a:t>
            </a:r>
            <a:endParaRPr lang="en-US" altLang="zh-CN" sz="3200" b="1"/>
          </a:p>
        </p:txBody>
      </p:sp>
      <p:sp>
        <p:nvSpPr>
          <p:cNvPr id="25626" name="Text Box 10"/>
          <p:cNvSpPr txBox="1">
            <a:spLocks noChangeArrowheads="1"/>
          </p:cNvSpPr>
          <p:nvPr/>
        </p:nvSpPr>
        <p:spPr bwMode="auto">
          <a:xfrm>
            <a:off x="3995738" y="4797425"/>
            <a:ext cx="23764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/>
              <a:t>16×102=</a:t>
            </a:r>
            <a:endParaRPr lang="en-US" altLang="zh-CN" sz="3200" b="1"/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1476375" y="4149725"/>
            <a:ext cx="14398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/>
              <a:t>扩大</a:t>
            </a:r>
            <a:r>
              <a:rPr lang="en-US" altLang="zh-CN" sz="2400" b="1"/>
              <a:t>2</a:t>
            </a:r>
            <a:r>
              <a:rPr lang="zh-CN" altLang="en-US" sz="2400" b="1"/>
              <a:t>倍</a:t>
            </a:r>
            <a:endParaRPr lang="zh-CN" altLang="en-US" sz="2400" b="1"/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1476375" y="5373688"/>
            <a:ext cx="14398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/>
              <a:t>扩大</a:t>
            </a:r>
            <a:r>
              <a:rPr lang="en-US" altLang="zh-CN" sz="2400" b="1"/>
              <a:t>3</a:t>
            </a:r>
            <a:r>
              <a:rPr lang="zh-CN" altLang="en-US" sz="2400" b="1"/>
              <a:t>倍</a:t>
            </a:r>
            <a:endParaRPr lang="zh-CN" altLang="en-US" sz="2400" b="1"/>
          </a:p>
        </p:txBody>
      </p:sp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2482850" y="3500438"/>
            <a:ext cx="12239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/>
              <a:t>544</a:t>
            </a:r>
            <a:endParaRPr lang="en-US" altLang="zh-CN" sz="3600" b="1"/>
          </a:p>
        </p:txBody>
      </p:sp>
      <p:sp>
        <p:nvSpPr>
          <p:cNvPr id="25630" name="Text Box 5"/>
          <p:cNvSpPr txBox="1">
            <a:spLocks noChangeArrowheads="1"/>
          </p:cNvSpPr>
          <p:nvPr/>
        </p:nvSpPr>
        <p:spPr bwMode="auto">
          <a:xfrm>
            <a:off x="754063" y="2205038"/>
            <a:ext cx="288131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/>
              <a:t>16×17=272</a:t>
            </a:r>
            <a:endParaRPr lang="en-US" altLang="zh-CN" sz="3200" b="1"/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1476375" y="4149725"/>
            <a:ext cx="14398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/>
              <a:t>扩大</a:t>
            </a:r>
            <a:r>
              <a:rPr lang="en-US" altLang="zh-CN" sz="2400" b="1" dirty="0"/>
              <a:t>2</a:t>
            </a:r>
            <a:r>
              <a:rPr lang="zh-CN" altLang="en-US" sz="2400" b="1" dirty="0"/>
              <a:t>倍</a:t>
            </a:r>
            <a:endParaRPr lang="zh-CN" altLang="en-US" sz="2400" b="1" dirty="0"/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2482850" y="3500438"/>
            <a:ext cx="12239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/>
              <a:t>544</a:t>
            </a:r>
            <a:endParaRPr lang="en-US" altLang="zh-CN" sz="3600" b="1"/>
          </a:p>
        </p:txBody>
      </p:sp>
      <p:sp>
        <p:nvSpPr>
          <p:cNvPr id="25633" name="Text Box 5"/>
          <p:cNvSpPr txBox="1">
            <a:spLocks noChangeArrowheads="1"/>
          </p:cNvSpPr>
          <p:nvPr/>
        </p:nvSpPr>
        <p:spPr bwMode="auto">
          <a:xfrm>
            <a:off x="754063" y="2205038"/>
            <a:ext cx="288131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/>
              <a:t>16×17=272</a:t>
            </a:r>
            <a:endParaRPr lang="en-US" altLang="zh-CN" sz="3200" b="1"/>
          </a:p>
        </p:txBody>
      </p:sp>
      <p:sp>
        <p:nvSpPr>
          <p:cNvPr id="25634" name="Text Box 6"/>
          <p:cNvSpPr txBox="1">
            <a:spLocks noChangeArrowheads="1"/>
          </p:cNvSpPr>
          <p:nvPr/>
        </p:nvSpPr>
        <p:spPr bwMode="auto">
          <a:xfrm>
            <a:off x="755650" y="3500438"/>
            <a:ext cx="187166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/>
              <a:t>16×34=</a:t>
            </a:r>
            <a:endParaRPr lang="en-US" altLang="zh-CN" sz="3200" b="1"/>
          </a:p>
        </p:txBody>
      </p:sp>
      <p:sp>
        <p:nvSpPr>
          <p:cNvPr id="25635" name="Text Box 7"/>
          <p:cNvSpPr txBox="1">
            <a:spLocks noChangeArrowheads="1"/>
          </p:cNvSpPr>
          <p:nvPr/>
        </p:nvSpPr>
        <p:spPr bwMode="auto">
          <a:xfrm>
            <a:off x="755650" y="4797425"/>
            <a:ext cx="18716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/>
              <a:t>16×51=</a:t>
            </a:r>
            <a:endParaRPr lang="en-US" altLang="zh-CN" sz="3200" b="1" dirty="0"/>
          </a:p>
        </p:txBody>
      </p:sp>
      <p:sp>
        <p:nvSpPr>
          <p:cNvPr id="19" name="Text Box 16"/>
          <p:cNvSpPr txBox="1">
            <a:spLocks noChangeArrowheads="1"/>
          </p:cNvSpPr>
          <p:nvPr/>
        </p:nvSpPr>
        <p:spPr bwMode="auto">
          <a:xfrm>
            <a:off x="2482850" y="3500438"/>
            <a:ext cx="12239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/>
              <a:t>544</a:t>
            </a:r>
            <a:endParaRPr lang="en-US" altLang="zh-CN" sz="3600" b="1"/>
          </a:p>
        </p:txBody>
      </p:sp>
      <p:sp>
        <p:nvSpPr>
          <p:cNvPr id="25639" name="Text Box 5"/>
          <p:cNvSpPr txBox="1">
            <a:spLocks noChangeArrowheads="1"/>
          </p:cNvSpPr>
          <p:nvPr/>
        </p:nvSpPr>
        <p:spPr bwMode="auto">
          <a:xfrm>
            <a:off x="754063" y="2205038"/>
            <a:ext cx="288131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/>
              <a:t>16×17=272</a:t>
            </a:r>
            <a:endParaRPr lang="en-US" altLang="zh-CN" sz="3200" b="1" dirty="0"/>
          </a:p>
        </p:txBody>
      </p:sp>
      <p:sp>
        <p:nvSpPr>
          <p:cNvPr id="25640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B0F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华文楷体" panose="02010600040101010101" pitchFamily="2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pitchFamily="2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pitchFamily="2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/>
      <p:bldP spid="12300" grpId="0"/>
      <p:bldP spid="12301" grpId="0"/>
      <p:bldP spid="12302" grpId="0"/>
      <p:bldP spid="12303" grpId="0"/>
      <p:bldP spid="12304" grpId="0"/>
      <p:bldP spid="12305" grpId="0"/>
      <p:bldP spid="12306" grpId="0"/>
      <p:bldP spid="12307" grpId="0"/>
      <p:bldP spid="12308" grpId="0"/>
      <p:bldP spid="8" grpId="0"/>
      <p:bldP spid="9" grpId="0"/>
      <p:bldP spid="10" grpId="0"/>
      <p:bldP spid="12" grpId="0"/>
      <p:bldP spid="13" grpId="0"/>
      <p:bldP spid="1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1331913" y="2492260"/>
            <a:ext cx="5329237" cy="720725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>
            <a:off x="6661150" y="2492260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>
            <a:off x="6661150" y="3212985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6732588" y="2632405"/>
            <a:ext cx="7921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000099"/>
                </a:solidFill>
              </a:rPr>
              <a:t>8</a:t>
            </a:r>
            <a:r>
              <a:rPr lang="zh-CN" altLang="en-US" sz="2400" b="1" dirty="0">
                <a:solidFill>
                  <a:srgbClr val="000099"/>
                </a:solidFill>
              </a:rPr>
              <a:t>米</a:t>
            </a:r>
            <a:endParaRPr lang="zh-CN" altLang="en-US" sz="2400" b="1" dirty="0">
              <a:solidFill>
                <a:srgbClr val="000099"/>
              </a:solidFill>
            </a:endParaRPr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>
            <a:off x="7019925" y="2992545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3" name="Line 9"/>
          <p:cNvSpPr>
            <a:spLocks noChangeShapeType="1"/>
          </p:cNvSpPr>
          <p:nvPr/>
        </p:nvSpPr>
        <p:spPr bwMode="auto">
          <a:xfrm flipV="1">
            <a:off x="7019925" y="249226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2916238" y="2563698"/>
            <a:ext cx="1871662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560</a:t>
            </a:r>
            <a:r>
              <a:rPr lang="zh-CN" altLang="en-US" sz="28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平方米</a:t>
            </a:r>
            <a:endParaRPr lang="zh-CN" altLang="en-US" sz="28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2627313" y="3154363"/>
            <a:ext cx="2952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000099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（长）</a:t>
            </a:r>
            <a:r>
              <a:rPr lang="en-US" altLang="zh-CN" sz="2400" dirty="0">
                <a:solidFill>
                  <a:srgbClr val="000099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×8=560</a:t>
            </a:r>
            <a:endParaRPr lang="en-US" altLang="zh-CN" sz="2400" dirty="0">
              <a:solidFill>
                <a:srgbClr val="000099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2627313" y="5746750"/>
            <a:ext cx="34559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000099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（长）</a:t>
            </a:r>
            <a:r>
              <a:rPr lang="en-US" altLang="zh-CN" sz="2400">
                <a:solidFill>
                  <a:srgbClr val="000099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×24=</a:t>
            </a:r>
            <a:endParaRPr lang="en-US" altLang="zh-CN" sz="2400">
              <a:solidFill>
                <a:srgbClr val="000099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277" name="Line 13"/>
          <p:cNvSpPr>
            <a:spLocks noChangeShapeType="1"/>
          </p:cNvSpPr>
          <p:nvPr/>
        </p:nvSpPr>
        <p:spPr bwMode="auto">
          <a:xfrm>
            <a:off x="4643438" y="3586163"/>
            <a:ext cx="0" cy="2232025"/>
          </a:xfrm>
          <a:prstGeom prst="line">
            <a:avLst/>
          </a:prstGeom>
          <a:noFill/>
          <a:ln w="22225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8" name="Line 14"/>
          <p:cNvSpPr>
            <a:spLocks noChangeShapeType="1"/>
          </p:cNvSpPr>
          <p:nvPr/>
        </p:nvSpPr>
        <p:spPr bwMode="auto">
          <a:xfrm>
            <a:off x="3995738" y="3586163"/>
            <a:ext cx="0" cy="2232025"/>
          </a:xfrm>
          <a:prstGeom prst="line">
            <a:avLst/>
          </a:prstGeom>
          <a:noFill/>
          <a:ln w="22225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4714875" y="3586163"/>
            <a:ext cx="54927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000099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扩大（       ）倍</a:t>
            </a:r>
            <a:endParaRPr lang="zh-CN" altLang="en-US" sz="2400">
              <a:solidFill>
                <a:srgbClr val="000099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280" name="Text Box 16"/>
          <p:cNvSpPr txBox="1">
            <a:spLocks noChangeArrowheads="1"/>
          </p:cNvSpPr>
          <p:nvPr/>
        </p:nvSpPr>
        <p:spPr bwMode="auto">
          <a:xfrm>
            <a:off x="3346450" y="3586163"/>
            <a:ext cx="549275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000099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扩大（       ）倍</a:t>
            </a:r>
            <a:endParaRPr lang="zh-CN" altLang="en-US" sz="2400">
              <a:solidFill>
                <a:srgbClr val="000099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281" name="Text Box 17"/>
          <p:cNvSpPr txBox="1">
            <a:spLocks noChangeArrowheads="1"/>
          </p:cNvSpPr>
          <p:nvPr/>
        </p:nvSpPr>
        <p:spPr bwMode="auto">
          <a:xfrm>
            <a:off x="3463925" y="4594225"/>
            <a:ext cx="360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99"/>
                </a:solidFill>
              </a:rPr>
              <a:t>3</a:t>
            </a:r>
            <a:endParaRPr lang="en-US" altLang="zh-CN" sz="2400" b="1">
              <a:solidFill>
                <a:srgbClr val="000099"/>
              </a:solidFill>
            </a:endParaRPr>
          </a:p>
        </p:txBody>
      </p:sp>
      <p:sp>
        <p:nvSpPr>
          <p:cNvPr id="11282" name="Text Box 18"/>
          <p:cNvSpPr txBox="1">
            <a:spLocks noChangeArrowheads="1"/>
          </p:cNvSpPr>
          <p:nvPr/>
        </p:nvSpPr>
        <p:spPr bwMode="auto">
          <a:xfrm>
            <a:off x="4787900" y="4594225"/>
            <a:ext cx="360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99"/>
                </a:solidFill>
              </a:rPr>
              <a:t>3</a:t>
            </a:r>
            <a:endParaRPr lang="en-US" altLang="zh-CN" sz="2400" b="1">
              <a:solidFill>
                <a:srgbClr val="000099"/>
              </a:solidFill>
            </a:endParaRPr>
          </a:p>
        </p:txBody>
      </p:sp>
      <p:sp>
        <p:nvSpPr>
          <p:cNvPr id="11283" name="Text Box 19"/>
          <p:cNvSpPr txBox="1">
            <a:spLocks noChangeArrowheads="1"/>
          </p:cNvSpPr>
          <p:nvPr/>
        </p:nvSpPr>
        <p:spPr bwMode="auto">
          <a:xfrm>
            <a:off x="4354513" y="5746750"/>
            <a:ext cx="15128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000099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1680</a:t>
            </a:r>
            <a:endParaRPr lang="en-US" altLang="zh-CN" sz="2400">
              <a:solidFill>
                <a:srgbClr val="000099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466725" y="1485900"/>
            <a:ext cx="85105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altLang="zh-CN" sz="3200" dirty="0">
                <a:latin typeface="华文新魏" panose="02010800040101010101" pitchFamily="2" charset="-122"/>
                <a:ea typeface="华文新魏" panose="02010800040101010101" pitchFamily="2" charset="-122"/>
              </a:rPr>
              <a:t>5.</a:t>
            </a:r>
            <a:r>
              <a:rPr lang="zh-CN" altLang="en-US" sz="3200" dirty="0">
                <a:latin typeface="华文新魏" panose="02010800040101010101" pitchFamily="2" charset="-122"/>
                <a:ea typeface="华文新魏" panose="02010800040101010101" pitchFamily="2" charset="-122"/>
              </a:rPr>
              <a:t>下面这块长方形绿地的宽要增加到</a:t>
            </a:r>
            <a:r>
              <a:rPr lang="en-US" altLang="zh-CN" sz="3200" dirty="0">
                <a:latin typeface="华文新魏" panose="02010800040101010101" pitchFamily="2" charset="-122"/>
                <a:ea typeface="华文新魏" panose="02010800040101010101" pitchFamily="2" charset="-122"/>
              </a:rPr>
              <a:t>24</a:t>
            </a:r>
            <a:r>
              <a:rPr lang="zh-CN" altLang="en-US" sz="3200" dirty="0">
                <a:latin typeface="华文新魏" panose="02010800040101010101" pitchFamily="2" charset="-122"/>
                <a:ea typeface="华文新魏" panose="02010800040101010101" pitchFamily="2" charset="-122"/>
              </a:rPr>
              <a:t>米，长不变。扩大后的绿地面积是多少？</a:t>
            </a:r>
            <a:endParaRPr lang="zh-CN" altLang="en-US" sz="32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6642" name="组合 12298"/>
          <p:cNvGrpSpPr/>
          <p:nvPr/>
        </p:nvGrpSpPr>
        <p:grpSpPr bwMode="auto">
          <a:xfrm>
            <a:off x="466725" y="836613"/>
            <a:ext cx="2000250" cy="647700"/>
            <a:chOff x="0" y="0"/>
            <a:chExt cx="3150" cy="1020"/>
          </a:xfrm>
        </p:grpSpPr>
        <p:sp>
          <p:nvSpPr>
            <p:cNvPr id="26643" name="同侧圆角矩形 21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2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2" charset="-122"/>
              </a:endParaRPr>
            </a:p>
          </p:txBody>
        </p:sp>
        <p:sp>
          <p:nvSpPr>
            <p:cNvPr id="26644" name="直线连接符 21"/>
            <p:cNvSpPr>
              <a:spLocks noChangeShapeType="1"/>
            </p:cNvSpPr>
            <p:nvPr/>
          </p:nvSpPr>
          <p:spPr bwMode="auto">
            <a:xfrm>
              <a:off x="27" y="1020"/>
              <a:ext cx="3037" cy="1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64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B0F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华文楷体" panose="02010600040101010101" pitchFamily="2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pitchFamily="2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pitchFamily="2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9" dur="5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bldLvl="0" animBg="1"/>
      <p:bldP spid="11271" grpId="0"/>
      <p:bldP spid="11274" grpId="0"/>
      <p:bldP spid="11275" grpId="0"/>
      <p:bldP spid="11276" grpId="0"/>
      <p:bldP spid="11279" grpId="0"/>
      <p:bldP spid="11280" grpId="0"/>
      <p:bldP spid="11281" grpId="0"/>
      <p:bldP spid="11282" grpId="0"/>
      <p:bldP spid="11283" grpId="0"/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B0F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华文楷体" panose="02010600040101010101" pitchFamily="2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pitchFamily="2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pitchFamily="2" charset="-122"/>
              <a:sym typeface="Candara" panose="020E0502030303020204" pitchFamily="34" charset="0"/>
            </a:endParaRPr>
          </a:p>
        </p:txBody>
      </p:sp>
      <p:sp>
        <p:nvSpPr>
          <p:cNvPr id="27650" name="同侧圆角矩形 12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2" charset="-122"/>
              </a:rPr>
              <a:t>课堂小结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2" charset="-122"/>
            </a:endParaRPr>
          </a:p>
        </p:txBody>
      </p:sp>
      <p:sp>
        <p:nvSpPr>
          <p:cNvPr id="27651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57" name="Rectangle 13"/>
          <p:cNvSpPr>
            <a:spLocks noChangeArrowheads="1"/>
          </p:cNvSpPr>
          <p:nvPr/>
        </p:nvSpPr>
        <p:spPr bwMode="auto">
          <a:xfrm>
            <a:off x="539750" y="4977660"/>
            <a:ext cx="8281988" cy="757130"/>
          </a:xfrm>
          <a:prstGeom prst="rect">
            <a:avLst/>
          </a:prstGeom>
          <a:solidFill>
            <a:srgbClr val="B6DD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 运</a:t>
            </a:r>
            <a:r>
              <a:rPr lang="zh-CN" altLang="en-US" sz="3600" dirty="0" smtClean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用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算式中的规律进行计算更加简单。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grpSp>
        <p:nvGrpSpPr>
          <p:cNvPr id="23558" name="Group 24"/>
          <p:cNvGrpSpPr/>
          <p:nvPr/>
        </p:nvGrpSpPr>
        <p:grpSpPr bwMode="auto">
          <a:xfrm>
            <a:off x="612775" y="1771650"/>
            <a:ext cx="2519363" cy="1152525"/>
            <a:chOff x="0" y="0"/>
            <a:chExt cx="1587" cy="726"/>
          </a:xfrm>
        </p:grpSpPr>
        <p:sp>
          <p:nvSpPr>
            <p:cNvPr id="27654" name="AutoShape 27"/>
            <p:cNvSpPr>
              <a:spLocks noChangeArrowheads="1"/>
            </p:cNvSpPr>
            <p:nvPr/>
          </p:nvSpPr>
          <p:spPr bwMode="auto">
            <a:xfrm>
              <a:off x="0" y="12"/>
              <a:ext cx="1542" cy="714"/>
            </a:xfrm>
            <a:prstGeom prst="wedgeRoundRectCallout">
              <a:avLst>
                <a:gd name="adj1" fmla="val 64014"/>
                <a:gd name="adj2" fmla="val -7806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 algn="just"/>
              <a:endParaRPr lang="en-US" altLang="zh-CN" sz="2000">
                <a:solidFill>
                  <a:srgbClr val="1C1C1C"/>
                </a:solidFill>
                <a:latin typeface="楷体_GB2312" pitchFamily="49" charset="-122"/>
                <a:ea typeface="楷体_GB2312" pitchFamily="49" charset="-122"/>
                <a:sym typeface="楷体_GB2312" pitchFamily="49" charset="-122"/>
              </a:endParaRPr>
            </a:p>
            <a:p>
              <a:endParaRPr lang="en-US" altLang="zh-CN"/>
            </a:p>
          </p:txBody>
        </p:sp>
        <p:sp>
          <p:nvSpPr>
            <p:cNvPr id="27655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1587" cy="7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    大家有什么收获？</a:t>
              </a:r>
              <a:endParaRPr lang="zh-CN" altLang="en-US"/>
            </a:p>
          </p:txBody>
        </p:sp>
      </p:grpSp>
      <p:grpSp>
        <p:nvGrpSpPr>
          <p:cNvPr id="27656" name="Group 23"/>
          <p:cNvGrpSpPr>
            <a:grpSpLocks noChangeAspect="1"/>
          </p:cNvGrpSpPr>
          <p:nvPr/>
        </p:nvGrpSpPr>
        <p:grpSpPr bwMode="auto">
          <a:xfrm>
            <a:off x="3276600" y="1557338"/>
            <a:ext cx="2447925" cy="1871662"/>
            <a:chOff x="0" y="0"/>
            <a:chExt cx="1950" cy="1406"/>
          </a:xfrm>
        </p:grpSpPr>
        <p:pic>
          <p:nvPicPr>
            <p:cNvPr id="27657" name="Picture 10" descr="76副本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919" y="0"/>
              <a:ext cx="1031" cy="1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658" name="Picture 22" descr="95副本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97"/>
              <a:ext cx="1024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567" name="矩形 21"/>
          <p:cNvSpPr>
            <a:spLocks noChangeArrowheads="1"/>
          </p:cNvSpPr>
          <p:nvPr/>
        </p:nvSpPr>
        <p:spPr bwMode="auto">
          <a:xfrm>
            <a:off x="539750" y="3500438"/>
            <a:ext cx="8281988" cy="639762"/>
          </a:xfrm>
          <a:prstGeom prst="rect">
            <a:avLst/>
          </a:prstGeom>
          <a:solidFill>
            <a:srgbClr val="F2DA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仔细观察，我发现了很多算式中的规律。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edge">
                                      <p:cBhvr>
                                        <p:cTn id="13" dur="20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8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bldLvl="0" animBg="1"/>
      <p:bldP spid="23567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B0F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华文楷体" panose="02010600040101010101" pitchFamily="2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pitchFamily="2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pitchFamily="2" charset="-122"/>
              <a:sym typeface="Candara" panose="020E0502030303020204" pitchFamily="34" charset="0"/>
            </a:endParaRPr>
          </a:p>
        </p:txBody>
      </p:sp>
      <p:sp>
        <p:nvSpPr>
          <p:cNvPr id="7170" name="同侧圆角矩形 23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2" charset="-122"/>
              </a:rPr>
              <a:t>学习目标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2" charset="-122"/>
            </a:endParaRPr>
          </a:p>
        </p:txBody>
      </p:sp>
      <p:sp>
        <p:nvSpPr>
          <p:cNvPr id="6150" name="矩形 1"/>
          <p:cNvSpPr>
            <a:spLocks noChangeArrowheads="1"/>
          </p:cNvSpPr>
          <p:nvPr/>
        </p:nvSpPr>
        <p:spPr bwMode="auto">
          <a:xfrm>
            <a:off x="682625" y="1989138"/>
            <a:ext cx="7632700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通过活动，提高学习数学的积极性。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 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7173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Box 36"/>
          <p:cNvSpPr txBox="1">
            <a:spLocks noChangeArrowheads="1"/>
          </p:cNvSpPr>
          <p:nvPr/>
        </p:nvSpPr>
        <p:spPr bwMode="auto">
          <a:xfrm>
            <a:off x="1042988" y="2636838"/>
            <a:ext cx="27241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>
                <a:latin typeface="华文新魏" panose="02010800040101010101" pitchFamily="2" charset="-122"/>
                <a:ea typeface="华文新魏" panose="02010800040101010101" pitchFamily="2" charset="-122"/>
              </a:rPr>
              <a:t>11×1</a:t>
            </a:r>
            <a:r>
              <a: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zh-CN" altLang="en-US" sz="32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8199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8200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2" charset="-122"/>
                </a:rPr>
                <a:t>复习导入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2" charset="-122"/>
              </a:endParaRPr>
            </a:p>
          </p:txBody>
        </p:sp>
        <p:sp>
          <p:nvSpPr>
            <p:cNvPr id="8201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202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B0F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华文楷体" panose="02010600040101010101" pitchFamily="2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pitchFamily="2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pitchFamily="2" charset="-122"/>
              <a:sym typeface="Candara" panose="020E0502030303020204" pitchFamily="34" charset="0"/>
            </a:endParaRPr>
          </a:p>
        </p:txBody>
      </p:sp>
      <p:sp>
        <p:nvSpPr>
          <p:cNvPr id="8203" name="文本框 1"/>
          <p:cNvSpPr txBox="1">
            <a:spLocks noChangeArrowheads="1"/>
          </p:cNvSpPr>
          <p:nvPr/>
        </p:nvSpPr>
        <p:spPr bwMode="auto">
          <a:xfrm>
            <a:off x="539750" y="1917700"/>
            <a:ext cx="7813675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计算下面各题，说一说有什么规律。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204" name="TextBox 36"/>
          <p:cNvSpPr txBox="1">
            <a:spLocks noChangeArrowheads="1"/>
          </p:cNvSpPr>
          <p:nvPr/>
        </p:nvSpPr>
        <p:spPr bwMode="auto">
          <a:xfrm>
            <a:off x="1042988" y="3286125"/>
            <a:ext cx="2724150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>
                <a:latin typeface="华文新魏" panose="02010800040101010101" pitchFamily="2" charset="-122"/>
                <a:ea typeface="华文新魏" panose="02010800040101010101" pitchFamily="2" charset="-122"/>
              </a:rPr>
              <a:t>11×10</a:t>
            </a:r>
            <a:r>
              <a: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zh-CN" altLang="en-US" sz="32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205" name="TextBox 36"/>
          <p:cNvSpPr txBox="1">
            <a:spLocks noChangeArrowheads="1"/>
          </p:cNvSpPr>
          <p:nvPr/>
        </p:nvSpPr>
        <p:spPr bwMode="auto">
          <a:xfrm>
            <a:off x="1116013" y="3933825"/>
            <a:ext cx="2724150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>
                <a:latin typeface="华文新魏" panose="02010800040101010101" pitchFamily="2" charset="-122"/>
                <a:ea typeface="华文新魏" panose="02010800040101010101" pitchFamily="2" charset="-122"/>
              </a:rPr>
              <a:t>11×100</a:t>
            </a:r>
            <a:r>
              <a: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zh-CN" altLang="en-US" sz="32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206" name="TextBox 36"/>
          <p:cNvSpPr txBox="1">
            <a:spLocks noChangeArrowheads="1"/>
          </p:cNvSpPr>
          <p:nvPr/>
        </p:nvSpPr>
        <p:spPr bwMode="auto">
          <a:xfrm>
            <a:off x="1116013" y="4581525"/>
            <a:ext cx="27241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>
                <a:latin typeface="华文新魏" panose="02010800040101010101" pitchFamily="2" charset="-122"/>
                <a:ea typeface="华文新魏" panose="02010800040101010101" pitchFamily="2" charset="-122"/>
              </a:rPr>
              <a:t>11×1000</a:t>
            </a:r>
            <a:r>
              <a: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zh-CN" altLang="en-US" sz="32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207" name="TextBox 36"/>
          <p:cNvSpPr txBox="1">
            <a:spLocks noChangeArrowheads="1"/>
          </p:cNvSpPr>
          <p:nvPr/>
        </p:nvSpPr>
        <p:spPr bwMode="auto">
          <a:xfrm>
            <a:off x="1116013" y="5229225"/>
            <a:ext cx="27241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>
                <a:latin typeface="华文新魏" panose="02010800040101010101" pitchFamily="2" charset="-122"/>
                <a:ea typeface="华文新魏" panose="02010800040101010101" pitchFamily="2" charset="-122"/>
              </a:rPr>
              <a:t>11×10000</a:t>
            </a:r>
            <a:r>
              <a: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zh-CN" altLang="en-US" sz="32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482850" y="2636838"/>
            <a:ext cx="57785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11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628900" y="3213100"/>
            <a:ext cx="1238250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110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2916238" y="3860800"/>
            <a:ext cx="15509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1100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3203575" y="4581525"/>
            <a:ext cx="2182813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11000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3421063" y="5229225"/>
            <a:ext cx="2370137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110000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Box 24"/>
          <p:cNvSpPr txBox="1">
            <a:spLocks noChangeArrowheads="1"/>
          </p:cNvSpPr>
          <p:nvPr/>
        </p:nvSpPr>
        <p:spPr bwMode="auto">
          <a:xfrm>
            <a:off x="3059113" y="1943100"/>
            <a:ext cx="13731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>
                <a:latin typeface="华文新魏" panose="02010800040101010101" pitchFamily="2" charset="-122"/>
                <a:ea typeface="华文新魏" panose="02010800040101010101" pitchFamily="2" charset="-122"/>
              </a:rPr>
              <a:t>1×1</a:t>
            </a:r>
            <a:r>
              <a: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rPr>
              <a:t>＝     </a:t>
            </a:r>
            <a:endParaRPr lang="zh-CN" altLang="en-US" sz="32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9218" name="TextBox 25"/>
          <p:cNvSpPr txBox="1">
            <a:spLocks noChangeArrowheads="1"/>
          </p:cNvSpPr>
          <p:nvPr/>
        </p:nvSpPr>
        <p:spPr bwMode="auto">
          <a:xfrm>
            <a:off x="2708275" y="2619375"/>
            <a:ext cx="23336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>
                <a:latin typeface="华文新魏" panose="02010800040101010101" pitchFamily="2" charset="-122"/>
                <a:ea typeface="华文新魏" panose="02010800040101010101" pitchFamily="2" charset="-122"/>
              </a:rPr>
              <a:t>11×11</a:t>
            </a:r>
            <a:r>
              <a: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zh-CN" altLang="en-US" sz="32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9219" name="TextBox 30"/>
          <p:cNvSpPr txBox="1">
            <a:spLocks noChangeArrowheads="1"/>
          </p:cNvSpPr>
          <p:nvPr/>
        </p:nvSpPr>
        <p:spPr bwMode="auto">
          <a:xfrm>
            <a:off x="2365375" y="3338513"/>
            <a:ext cx="23336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>
                <a:latin typeface="华文新魏" panose="02010800040101010101" pitchFamily="2" charset="-122"/>
                <a:ea typeface="华文新魏" panose="02010800040101010101" pitchFamily="2" charset="-122"/>
              </a:rPr>
              <a:t>111×111</a:t>
            </a:r>
            <a:r>
              <a: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zh-CN" altLang="en-US" sz="32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4210050" y="3141663"/>
            <a:ext cx="2374900" cy="0"/>
          </a:xfrm>
          <a:prstGeom prst="line">
            <a:avLst/>
          </a:prstGeom>
          <a:ln w="28575">
            <a:solidFill>
              <a:srgbClr val="D32D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4210050" y="3860800"/>
            <a:ext cx="2374900" cy="0"/>
          </a:xfrm>
          <a:prstGeom prst="line">
            <a:avLst/>
          </a:prstGeom>
          <a:ln w="28575">
            <a:solidFill>
              <a:srgbClr val="D32D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2" name="TextBox 36"/>
          <p:cNvSpPr txBox="1">
            <a:spLocks noChangeArrowheads="1"/>
          </p:cNvSpPr>
          <p:nvPr/>
        </p:nvSpPr>
        <p:spPr bwMode="auto">
          <a:xfrm>
            <a:off x="2020888" y="4089400"/>
            <a:ext cx="27241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>
                <a:latin typeface="华文新魏" panose="02010800040101010101" pitchFamily="2" charset="-122"/>
                <a:ea typeface="华文新魏" panose="02010800040101010101" pitchFamily="2" charset="-122"/>
              </a:rPr>
              <a:t>1111×1111</a:t>
            </a:r>
            <a:r>
              <a: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zh-CN" altLang="en-US" sz="32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5129213" y="4089400"/>
            <a:ext cx="6111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</a:rPr>
              <a:t>？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5137150" y="4797425"/>
            <a:ext cx="6111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</a:rPr>
              <a:t>？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4957763" y="2619375"/>
            <a:ext cx="10064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/>
              <a:t>121</a:t>
            </a:r>
            <a:endParaRPr lang="zh-CN" altLang="en-US" sz="2800"/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4764088" y="3338513"/>
            <a:ext cx="15113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/>
              <a:t>12321</a:t>
            </a:r>
            <a:endParaRPr lang="zh-CN" altLang="en-US" sz="2800"/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4564063" y="4089400"/>
            <a:ext cx="20081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/>
              <a:t>1234321</a:t>
            </a:r>
            <a:endParaRPr lang="zh-CN" altLang="en-US" sz="2800"/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4364038" y="4781550"/>
            <a:ext cx="20081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/>
              <a:t>123454321</a:t>
            </a:r>
            <a:endParaRPr lang="zh-CN" altLang="en-US" sz="2800"/>
          </a:p>
        </p:txBody>
      </p:sp>
      <p:sp>
        <p:nvSpPr>
          <p:cNvPr id="9229" name="TextBox 44"/>
          <p:cNvSpPr txBox="1">
            <a:spLocks noChangeArrowheads="1"/>
          </p:cNvSpPr>
          <p:nvPr/>
        </p:nvSpPr>
        <p:spPr bwMode="auto">
          <a:xfrm>
            <a:off x="5133975" y="1943100"/>
            <a:ext cx="10064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/>
              <a:t>1</a:t>
            </a:r>
            <a:endParaRPr lang="zh-CN" altLang="en-US" sz="2800"/>
          </a:p>
        </p:txBody>
      </p:sp>
      <p:cxnSp>
        <p:nvCxnSpPr>
          <p:cNvPr id="49" name="直接连接符 48"/>
          <p:cNvCxnSpPr/>
          <p:nvPr/>
        </p:nvCxnSpPr>
        <p:spPr>
          <a:xfrm>
            <a:off x="5348288" y="1943100"/>
            <a:ext cx="0" cy="3862388"/>
          </a:xfrm>
          <a:prstGeom prst="line">
            <a:avLst/>
          </a:prstGeom>
          <a:ln w="381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左大括号 49"/>
          <p:cNvSpPr/>
          <p:nvPr/>
        </p:nvSpPr>
        <p:spPr>
          <a:xfrm rot="16200000">
            <a:off x="2116137" y="4891088"/>
            <a:ext cx="180975" cy="863600"/>
          </a:xfrm>
          <a:prstGeom prst="leftBrace">
            <a:avLst>
              <a:gd name="adj1" fmla="val 39206"/>
              <a:gd name="adj2" fmla="val 50000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1774825" y="5413375"/>
            <a:ext cx="1090613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个</a:t>
            </a: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endParaRPr lang="zh-CN" altLang="en-US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2" name="左大括号 51"/>
          <p:cNvSpPr/>
          <p:nvPr/>
        </p:nvSpPr>
        <p:spPr>
          <a:xfrm rot="16200000">
            <a:off x="3402013" y="4886325"/>
            <a:ext cx="179388" cy="865187"/>
          </a:xfrm>
          <a:prstGeom prst="leftBrace">
            <a:avLst>
              <a:gd name="adj1" fmla="val 39206"/>
              <a:gd name="adj2" fmla="val 50000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3059113" y="5408613"/>
            <a:ext cx="1090612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个</a:t>
            </a: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endParaRPr lang="zh-CN" altLang="en-US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 rot="-1324141">
            <a:off x="6759575" y="4524375"/>
            <a:ext cx="1800225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600">
                <a:solidFill>
                  <a:srgbClr val="E97117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回文数</a:t>
            </a:r>
            <a:endParaRPr lang="zh-CN" altLang="en-US" sz="3600">
              <a:solidFill>
                <a:srgbClr val="E97117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9241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9242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2" charset="-122"/>
                </a:rPr>
                <a:t>情景导入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2" charset="-122"/>
              </a:endParaRPr>
            </a:p>
          </p:txBody>
        </p:sp>
        <p:sp>
          <p:nvSpPr>
            <p:cNvPr id="9243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244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B0F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华文楷体" panose="02010600040101010101" pitchFamily="2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pitchFamily="2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pitchFamily="2" charset="-122"/>
              <a:sym typeface="Candara" panose="020E0502030303020204" pitchFamily="34" charset="0"/>
            </a:endParaRPr>
          </a:p>
        </p:txBody>
      </p:sp>
      <p:sp>
        <p:nvSpPr>
          <p:cNvPr id="9245" name="文本框 1"/>
          <p:cNvSpPr txBox="1">
            <a:spLocks noChangeArrowheads="1"/>
          </p:cNvSpPr>
          <p:nvPr/>
        </p:nvSpPr>
        <p:spPr bwMode="auto">
          <a:xfrm>
            <a:off x="2771775" y="909638"/>
            <a:ext cx="5630863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rPr>
              <a:t>算一算，然后认真观察，说一说你发现了什么。</a:t>
            </a:r>
            <a:endParaRPr lang="zh-CN" altLang="en-US" sz="32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  <p:bldP spid="43" grpId="0"/>
      <p:bldP spid="44" grpId="0"/>
      <p:bldP spid="50" grpId="0" bldLvl="0" animBg="1"/>
      <p:bldP spid="51" grpId="0"/>
      <p:bldP spid="52" grpId="0" bldLvl="0" animBg="1"/>
      <p:bldP spid="53" grpId="0"/>
      <p:bldP spid="5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Box 45"/>
          <p:cNvSpPr txBox="1">
            <a:spLocks noChangeArrowheads="1"/>
          </p:cNvSpPr>
          <p:nvPr/>
        </p:nvSpPr>
        <p:spPr bwMode="auto">
          <a:xfrm>
            <a:off x="2051050" y="2205038"/>
            <a:ext cx="272415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99×99</a:t>
            </a:r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zh-CN" altLang="en-US" sz="2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0242" name="TextBox 46"/>
          <p:cNvSpPr txBox="1">
            <a:spLocks noChangeArrowheads="1"/>
          </p:cNvSpPr>
          <p:nvPr/>
        </p:nvSpPr>
        <p:spPr bwMode="auto">
          <a:xfrm>
            <a:off x="2051050" y="2852738"/>
            <a:ext cx="27241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999×999</a:t>
            </a:r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zh-CN" altLang="en-US" sz="2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0243" name="TextBox 47"/>
          <p:cNvSpPr txBox="1">
            <a:spLocks noChangeArrowheads="1"/>
          </p:cNvSpPr>
          <p:nvPr/>
        </p:nvSpPr>
        <p:spPr bwMode="auto">
          <a:xfrm>
            <a:off x="2051050" y="3481388"/>
            <a:ext cx="32416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9999×9999</a:t>
            </a:r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zh-CN" altLang="en-US" sz="2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0244" name="TextBox 54"/>
          <p:cNvSpPr txBox="1">
            <a:spLocks noChangeArrowheads="1"/>
          </p:cNvSpPr>
          <p:nvPr/>
        </p:nvSpPr>
        <p:spPr bwMode="auto">
          <a:xfrm>
            <a:off x="2051050" y="4149725"/>
            <a:ext cx="32416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99999×99999</a:t>
            </a:r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zh-CN" altLang="en-US" sz="2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0245" name="TextBox 55"/>
          <p:cNvSpPr txBox="1">
            <a:spLocks noChangeArrowheads="1"/>
          </p:cNvSpPr>
          <p:nvPr/>
        </p:nvSpPr>
        <p:spPr bwMode="auto">
          <a:xfrm>
            <a:off x="2051050" y="4824413"/>
            <a:ext cx="3451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999999×999999</a:t>
            </a:r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zh-CN" altLang="en-US" sz="2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3771900" y="2205038"/>
            <a:ext cx="2008188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9801</a:t>
            </a:r>
            <a:endParaRPr lang="en-US" altLang="zh-CN" sz="2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4084638" y="2857500"/>
            <a:ext cx="20097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998001</a:t>
            </a:r>
            <a:endParaRPr lang="en-US" altLang="zh-CN" sz="2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4440238" y="3481388"/>
            <a:ext cx="20081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99980001</a:t>
            </a:r>
            <a:endParaRPr lang="en-US" altLang="zh-CN" sz="2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4892675" y="4149725"/>
            <a:ext cx="244316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9999800001</a:t>
            </a:r>
            <a:endParaRPr lang="en-US" altLang="zh-CN" sz="2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5240338" y="4824413"/>
            <a:ext cx="28003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999998000001</a:t>
            </a:r>
            <a:endParaRPr lang="en-US" altLang="zh-CN" sz="2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10251" name="组合 12298"/>
          <p:cNvGrpSpPr/>
          <p:nvPr/>
        </p:nvGrpSpPr>
        <p:grpSpPr bwMode="auto">
          <a:xfrm>
            <a:off x="466725" y="836613"/>
            <a:ext cx="2000250" cy="647700"/>
            <a:chOff x="0" y="0"/>
            <a:chExt cx="3150" cy="1020"/>
          </a:xfrm>
        </p:grpSpPr>
        <p:sp>
          <p:nvSpPr>
            <p:cNvPr id="10252" name="同侧圆角矩形 21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 sz="3000" b="1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2" charset="-122"/>
                </a:rPr>
                <a:t>探究新知</a:t>
              </a:r>
              <a:endPara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2" charset="-122"/>
              </a:endParaRPr>
            </a:p>
          </p:txBody>
        </p:sp>
        <p:sp>
          <p:nvSpPr>
            <p:cNvPr id="10253" name="直线连接符 21"/>
            <p:cNvSpPr>
              <a:spLocks noChangeShapeType="1"/>
            </p:cNvSpPr>
            <p:nvPr/>
          </p:nvSpPr>
          <p:spPr bwMode="auto">
            <a:xfrm>
              <a:off x="27" y="1020"/>
              <a:ext cx="3037" cy="1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254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B0F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华文楷体" panose="02010600040101010101" pitchFamily="2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pitchFamily="2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pitchFamily="2" charset="-122"/>
              <a:sym typeface="Candara" panose="020E0502030303020204" pitchFamily="34" charset="0"/>
            </a:endParaRPr>
          </a:p>
        </p:txBody>
      </p:sp>
      <p:sp>
        <p:nvSpPr>
          <p:cNvPr id="10255" name="文本框 1"/>
          <p:cNvSpPr txBox="1">
            <a:spLocks noChangeArrowheads="1"/>
          </p:cNvSpPr>
          <p:nvPr/>
        </p:nvSpPr>
        <p:spPr bwMode="auto">
          <a:xfrm>
            <a:off x="2627313" y="765175"/>
            <a:ext cx="5916612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dirty="0">
                <a:latin typeface="华文新魏" panose="02010800040101010101" pitchFamily="2" charset="-122"/>
                <a:ea typeface="华文新魏" panose="02010800040101010101" pitchFamily="2" charset="-122"/>
              </a:rPr>
              <a:t>不计算，你能直接写出</a:t>
            </a:r>
            <a:r>
              <a:rPr lang="en-US" altLang="zh-CN" sz="3200" dirty="0">
                <a:latin typeface="华文新魏" panose="02010800040101010101" pitchFamily="2" charset="-122"/>
                <a:ea typeface="华文新魏" panose="02010800040101010101" pitchFamily="2" charset="-122"/>
              </a:rPr>
              <a:t>99999×99999,999999×999999</a:t>
            </a:r>
            <a:r>
              <a:rPr lang="zh-CN" altLang="en-US" sz="3200" dirty="0">
                <a:latin typeface="华文新魏" panose="02010800040101010101" pitchFamily="2" charset="-122"/>
                <a:ea typeface="华文新魏" panose="02010800040101010101" pitchFamily="2" charset="-122"/>
              </a:rPr>
              <a:t>的积吗？</a:t>
            </a:r>
            <a:endParaRPr lang="zh-CN" altLang="en-US" sz="32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59" grpId="0"/>
      <p:bldP spid="60" grpId="0"/>
      <p:bldP spid="6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Box 45"/>
          <p:cNvSpPr txBox="1">
            <a:spLocks noChangeArrowheads="1"/>
          </p:cNvSpPr>
          <p:nvPr/>
        </p:nvSpPr>
        <p:spPr bwMode="auto">
          <a:xfrm>
            <a:off x="2051050" y="2205038"/>
            <a:ext cx="272415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latin typeface="华文新魏" panose="02010800040101010101" pitchFamily="2" charset="-122"/>
                <a:ea typeface="华文新魏" panose="02010800040101010101" pitchFamily="2" charset="-122"/>
              </a:rPr>
              <a:t>1×9</a:t>
            </a:r>
            <a:r>
              <a:rPr lang="zh-CN" altLang="en-US" sz="2800">
                <a:latin typeface="华文新魏" panose="02010800040101010101" pitchFamily="2" charset="-122"/>
                <a:ea typeface="华文新魏" panose="02010800040101010101" pitchFamily="2" charset="-122"/>
              </a:rPr>
              <a:t>＋</a:t>
            </a:r>
            <a:r>
              <a:rPr lang="en-US" altLang="zh-CN" sz="2800"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280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zh-CN" altLang="en-US" sz="28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266" name="TextBox 46"/>
          <p:cNvSpPr txBox="1">
            <a:spLocks noChangeArrowheads="1"/>
          </p:cNvSpPr>
          <p:nvPr/>
        </p:nvSpPr>
        <p:spPr bwMode="auto">
          <a:xfrm>
            <a:off x="2051050" y="2852738"/>
            <a:ext cx="27241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latin typeface="华文新魏" panose="02010800040101010101" pitchFamily="2" charset="-122"/>
                <a:ea typeface="华文新魏" panose="02010800040101010101" pitchFamily="2" charset="-122"/>
              </a:rPr>
              <a:t>12×9</a:t>
            </a:r>
            <a:r>
              <a:rPr lang="zh-CN" altLang="en-US" sz="2800">
                <a:latin typeface="华文新魏" panose="02010800040101010101" pitchFamily="2" charset="-122"/>
                <a:ea typeface="华文新魏" panose="02010800040101010101" pitchFamily="2" charset="-122"/>
              </a:rPr>
              <a:t>＋</a:t>
            </a:r>
            <a:r>
              <a:rPr lang="en-US" altLang="zh-CN" sz="2800"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280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zh-CN" altLang="en-US" sz="28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267" name="TextBox 47"/>
          <p:cNvSpPr txBox="1">
            <a:spLocks noChangeArrowheads="1"/>
          </p:cNvSpPr>
          <p:nvPr/>
        </p:nvSpPr>
        <p:spPr bwMode="auto">
          <a:xfrm>
            <a:off x="2051050" y="3481388"/>
            <a:ext cx="32416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latin typeface="华文新魏" panose="02010800040101010101" pitchFamily="2" charset="-122"/>
                <a:ea typeface="华文新魏" panose="02010800040101010101" pitchFamily="2" charset="-122"/>
              </a:rPr>
              <a:t>123×9</a:t>
            </a:r>
            <a:r>
              <a:rPr lang="zh-CN" altLang="en-US" sz="2800">
                <a:latin typeface="华文新魏" panose="02010800040101010101" pitchFamily="2" charset="-122"/>
                <a:ea typeface="华文新魏" panose="02010800040101010101" pitchFamily="2" charset="-122"/>
              </a:rPr>
              <a:t>＋</a:t>
            </a:r>
            <a:r>
              <a:rPr lang="en-US" altLang="zh-CN" sz="2800"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altLang="en-US" sz="280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zh-CN" altLang="en-US" sz="28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268" name="TextBox 54"/>
          <p:cNvSpPr txBox="1">
            <a:spLocks noChangeArrowheads="1"/>
          </p:cNvSpPr>
          <p:nvPr/>
        </p:nvSpPr>
        <p:spPr bwMode="auto">
          <a:xfrm>
            <a:off x="2051050" y="4149725"/>
            <a:ext cx="32416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latin typeface="华文新魏" panose="02010800040101010101" pitchFamily="2" charset="-122"/>
                <a:ea typeface="华文新魏" panose="02010800040101010101" pitchFamily="2" charset="-122"/>
              </a:rPr>
              <a:t>1234×9</a:t>
            </a:r>
            <a:r>
              <a:rPr lang="zh-CN" altLang="en-US" sz="2800">
                <a:latin typeface="华文新魏" panose="02010800040101010101" pitchFamily="2" charset="-122"/>
                <a:ea typeface="华文新魏" panose="02010800040101010101" pitchFamily="2" charset="-122"/>
              </a:rPr>
              <a:t>＋</a:t>
            </a:r>
            <a:r>
              <a:rPr lang="en-US" altLang="zh-CN" sz="2800"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280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zh-CN" altLang="en-US" sz="28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269" name="TextBox 55"/>
          <p:cNvSpPr txBox="1">
            <a:spLocks noChangeArrowheads="1"/>
          </p:cNvSpPr>
          <p:nvPr/>
        </p:nvSpPr>
        <p:spPr bwMode="auto">
          <a:xfrm>
            <a:off x="2051050" y="4824413"/>
            <a:ext cx="3451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latin typeface="华文新魏" panose="02010800040101010101" pitchFamily="2" charset="-122"/>
                <a:ea typeface="华文新魏" panose="02010800040101010101" pitchFamily="2" charset="-122"/>
              </a:rPr>
              <a:t>12345×9</a:t>
            </a:r>
            <a:r>
              <a:rPr lang="zh-CN" altLang="en-US" sz="2800">
                <a:latin typeface="华文新魏" panose="02010800040101010101" pitchFamily="2" charset="-122"/>
                <a:ea typeface="华文新魏" panose="02010800040101010101" pitchFamily="2" charset="-122"/>
              </a:rPr>
              <a:t>＋      ＝</a:t>
            </a:r>
            <a:endParaRPr lang="zh-CN" altLang="en-US" sz="28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3771900" y="2205038"/>
            <a:ext cx="2008188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11</a:t>
            </a:r>
            <a:endParaRPr lang="en-US" altLang="zh-CN" sz="28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4019550" y="2857500"/>
            <a:ext cx="20097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111</a:t>
            </a:r>
            <a:endParaRPr lang="en-US" altLang="zh-CN" sz="28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4211638" y="3481388"/>
            <a:ext cx="20097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1111</a:t>
            </a:r>
            <a:endParaRPr lang="en-US" altLang="zh-CN" sz="28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273" name="TextBox 31"/>
          <p:cNvSpPr txBox="1">
            <a:spLocks noChangeArrowheads="1"/>
          </p:cNvSpPr>
          <p:nvPr/>
        </p:nvSpPr>
        <p:spPr bwMode="auto">
          <a:xfrm>
            <a:off x="2070100" y="5516563"/>
            <a:ext cx="3937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latin typeface="华文新魏" panose="02010800040101010101" pitchFamily="2" charset="-122"/>
                <a:ea typeface="华文新魏" panose="02010800040101010101" pitchFamily="2" charset="-122"/>
              </a:rPr>
              <a:t>123456×      </a:t>
            </a:r>
            <a:r>
              <a:rPr lang="zh-CN" altLang="en-US" sz="2800">
                <a:latin typeface="华文新魏" panose="02010800040101010101" pitchFamily="2" charset="-122"/>
                <a:ea typeface="华文新魏" panose="02010800040101010101" pitchFamily="2" charset="-122"/>
              </a:rPr>
              <a:t>＋      ＝</a:t>
            </a:r>
            <a:endParaRPr lang="zh-CN" altLang="en-US" sz="28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3" name="圆角矩形 32"/>
          <p:cNvSpPr/>
          <p:nvPr/>
        </p:nvSpPr>
        <p:spPr>
          <a:xfrm>
            <a:off x="4084638" y="4824413"/>
            <a:ext cx="520700" cy="523875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34" name="圆角矩形 33"/>
          <p:cNvSpPr/>
          <p:nvPr/>
        </p:nvSpPr>
        <p:spPr>
          <a:xfrm>
            <a:off x="3702050" y="5516563"/>
            <a:ext cx="519113" cy="523875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35" name="圆角矩形 34"/>
          <p:cNvSpPr/>
          <p:nvPr/>
        </p:nvSpPr>
        <p:spPr>
          <a:xfrm>
            <a:off x="4676775" y="5510213"/>
            <a:ext cx="519113" cy="522287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4498975" y="4149725"/>
            <a:ext cx="20081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11111</a:t>
            </a:r>
            <a:endParaRPr lang="en-US" altLang="zh-CN" sz="28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4125913" y="4824413"/>
            <a:ext cx="4794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endParaRPr lang="en-US" altLang="zh-CN" sz="28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5000625" y="4824413"/>
            <a:ext cx="20081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111111</a:t>
            </a:r>
            <a:endParaRPr lang="en-US" altLang="zh-CN" sz="28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3756025" y="5510213"/>
            <a:ext cx="4794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9</a:t>
            </a:r>
            <a:endParaRPr lang="en-US" altLang="zh-CN" sz="28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4741863" y="5521325"/>
            <a:ext cx="4778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endParaRPr lang="en-US" altLang="zh-CN" sz="28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5614988" y="5500688"/>
            <a:ext cx="20097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1111111</a:t>
            </a:r>
            <a:endParaRPr lang="en-US" altLang="zh-CN" sz="28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11288" name="组合 12298"/>
          <p:cNvGrpSpPr/>
          <p:nvPr/>
        </p:nvGrpSpPr>
        <p:grpSpPr bwMode="auto">
          <a:xfrm>
            <a:off x="466725" y="836613"/>
            <a:ext cx="2000250" cy="647700"/>
            <a:chOff x="0" y="0"/>
            <a:chExt cx="3150" cy="1020"/>
          </a:xfrm>
        </p:grpSpPr>
        <p:sp>
          <p:nvSpPr>
            <p:cNvPr id="11289" name="同侧圆角矩形 21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2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2" charset="-122"/>
              </a:endParaRPr>
            </a:p>
          </p:txBody>
        </p:sp>
        <p:sp>
          <p:nvSpPr>
            <p:cNvPr id="11290" name="直线连接符 21"/>
            <p:cNvSpPr>
              <a:spLocks noChangeShapeType="1"/>
            </p:cNvSpPr>
            <p:nvPr/>
          </p:nvSpPr>
          <p:spPr bwMode="auto">
            <a:xfrm>
              <a:off x="27" y="1020"/>
              <a:ext cx="3037" cy="1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29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B0F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华文楷体" panose="02010600040101010101" pitchFamily="2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pitchFamily="2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pitchFamily="2" charset="-122"/>
              <a:sym typeface="Candara" panose="020E0502030303020204" pitchFamily="34" charset="0"/>
            </a:endParaRPr>
          </a:p>
        </p:txBody>
      </p:sp>
      <p:sp>
        <p:nvSpPr>
          <p:cNvPr id="11292" name="文本框 1"/>
          <p:cNvSpPr txBox="1">
            <a:spLocks noChangeArrowheads="1"/>
          </p:cNvSpPr>
          <p:nvPr/>
        </p:nvSpPr>
        <p:spPr bwMode="auto">
          <a:xfrm>
            <a:off x="2555875" y="765175"/>
            <a:ext cx="6183313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rPr>
              <a:t>观察下面的算式和得数分别有什么特点，你能再写出几个这样的算式吗？用计算器验证结果。</a:t>
            </a:r>
            <a:endParaRPr lang="zh-CN" altLang="en-US" sz="32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59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900113" y="2349500"/>
            <a:ext cx="2651125" cy="18319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None/>
              <a:defRPr/>
            </a:pPr>
            <a:r>
              <a:rPr lang="zh-CN" altLang="en-US" sz="3600" kern="0" dirty="0"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r>
              <a:rPr lang="en-US" altLang="zh-CN" sz="3600" kern="0" dirty="0"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r>
              <a:rPr lang="zh-CN" altLang="en-US" sz="3600" kern="0" dirty="0">
                <a:latin typeface="华文新魏" panose="02010800040101010101" pitchFamily="2" charset="-122"/>
                <a:ea typeface="华文新魏" panose="02010800040101010101" pitchFamily="2" charset="-122"/>
              </a:rPr>
              <a:t>  </a:t>
            </a:r>
            <a:r>
              <a:rPr lang="en-US" altLang="zh-CN" sz="3600" kern="0" dirty="0">
                <a:latin typeface="华文新魏" panose="02010800040101010101" pitchFamily="2" charset="-122"/>
                <a:ea typeface="华文新魏" panose="02010800040101010101" pitchFamily="2" charset="-122"/>
              </a:rPr>
              <a:t>×4</a:t>
            </a:r>
            <a:r>
              <a:rPr lang="zh-CN" altLang="en-US" sz="3600" kern="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zh-CN" altLang="en-US" sz="3600" kern="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marL="342900" indent="-342900">
              <a:spcBef>
                <a:spcPct val="20000"/>
              </a:spcBef>
              <a:buFontTx/>
              <a:buNone/>
              <a:defRPr/>
            </a:pPr>
            <a:r>
              <a:rPr lang="en-US" altLang="zh-CN" sz="3600" kern="0" dirty="0">
                <a:latin typeface="华文新魏" panose="02010800040101010101" pitchFamily="2" charset="-122"/>
                <a:ea typeface="华文新魏" panose="02010800040101010101" pitchFamily="2" charset="-122"/>
              </a:rPr>
              <a:t>60×4</a:t>
            </a:r>
            <a:r>
              <a:rPr lang="zh-CN" altLang="en-US" sz="3600" kern="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zh-CN" altLang="en-US" sz="3600" kern="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marL="342900" indent="-342900">
              <a:spcBef>
                <a:spcPct val="20000"/>
              </a:spcBef>
              <a:buFontTx/>
              <a:buNone/>
              <a:defRPr/>
            </a:pPr>
            <a:r>
              <a:rPr lang="en-US" altLang="zh-CN" sz="3600" kern="0" dirty="0">
                <a:latin typeface="华文新魏" panose="02010800040101010101" pitchFamily="2" charset="-122"/>
                <a:ea typeface="华文新魏" panose="02010800040101010101" pitchFamily="2" charset="-122"/>
              </a:rPr>
              <a:t>600×4</a:t>
            </a:r>
            <a:r>
              <a:rPr lang="zh-CN" altLang="en-US" sz="3600" kern="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sz="3600" noProof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5" name="Text Box 22"/>
          <p:cNvSpPr txBox="1">
            <a:spLocks noChangeArrowheads="1"/>
          </p:cNvSpPr>
          <p:nvPr/>
        </p:nvSpPr>
        <p:spPr bwMode="auto">
          <a:xfrm>
            <a:off x="2843213" y="2420938"/>
            <a:ext cx="1071562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24</a:t>
            </a:r>
            <a:endParaRPr lang="en-US" altLang="zh-CN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6" name="Text Box 23"/>
          <p:cNvSpPr txBox="1">
            <a:spLocks noChangeArrowheads="1"/>
          </p:cNvSpPr>
          <p:nvPr/>
        </p:nvSpPr>
        <p:spPr bwMode="auto">
          <a:xfrm>
            <a:off x="2771775" y="3068638"/>
            <a:ext cx="128587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240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12292" name="组合 1"/>
          <p:cNvGrpSpPr/>
          <p:nvPr/>
        </p:nvGrpSpPr>
        <p:grpSpPr bwMode="auto">
          <a:xfrm>
            <a:off x="466725" y="966788"/>
            <a:ext cx="2073275" cy="661987"/>
            <a:chOff x="735" y="1523"/>
            <a:chExt cx="3264" cy="1042"/>
          </a:xfrm>
        </p:grpSpPr>
        <p:sp>
          <p:nvSpPr>
            <p:cNvPr id="12293" name="同侧圆角矩形 1"/>
            <p:cNvSpPr>
              <a:spLocks noChangeArrowheads="1"/>
            </p:cNvSpPr>
            <p:nvPr/>
          </p:nvSpPr>
          <p:spPr bwMode="auto">
            <a:xfrm>
              <a:off x="735" y="1523"/>
              <a:ext cx="3153" cy="812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 sz="3000" b="1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2" charset="-122"/>
                </a:rPr>
                <a:t>典题精讲</a:t>
              </a:r>
              <a:endPara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2" charset="-122"/>
              </a:endParaRPr>
            </a:p>
          </p:txBody>
        </p:sp>
        <p:sp>
          <p:nvSpPr>
            <p:cNvPr id="12294" name="直线连接符 21"/>
            <p:cNvSpPr>
              <a:spLocks noChangeShapeType="1"/>
            </p:cNvSpPr>
            <p:nvPr/>
          </p:nvSpPr>
          <p:spPr bwMode="auto">
            <a:xfrm flipV="1">
              <a:off x="735" y="2555"/>
              <a:ext cx="3265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96875" y="1701800"/>
            <a:ext cx="8302625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找规律，填一填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2296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B0F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华文楷体" panose="02010600040101010101" pitchFamily="2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pitchFamily="2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pitchFamily="2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978400" y="5654675"/>
            <a:ext cx="184150" cy="52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endParaRPr lang="zh-CN" altLang="zh-CN" sz="2800">
              <a:latin typeface="+mn-ea"/>
              <a:ea typeface="+mn-ea"/>
            </a:endParaRPr>
          </a:p>
        </p:txBody>
      </p:sp>
      <p:grpSp>
        <p:nvGrpSpPr>
          <p:cNvPr id="13314" name="组合 1"/>
          <p:cNvGrpSpPr/>
          <p:nvPr/>
        </p:nvGrpSpPr>
        <p:grpSpPr bwMode="auto">
          <a:xfrm>
            <a:off x="466725" y="966788"/>
            <a:ext cx="2073275" cy="661987"/>
            <a:chOff x="735" y="1523"/>
            <a:chExt cx="3264" cy="1042"/>
          </a:xfrm>
        </p:grpSpPr>
        <p:sp>
          <p:nvSpPr>
            <p:cNvPr id="13315" name="同侧圆角矩形 1"/>
            <p:cNvSpPr>
              <a:spLocks noChangeArrowheads="1"/>
            </p:cNvSpPr>
            <p:nvPr/>
          </p:nvSpPr>
          <p:spPr bwMode="auto">
            <a:xfrm>
              <a:off x="735" y="1523"/>
              <a:ext cx="3153" cy="812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2" charset="-122"/>
                </a:rPr>
                <a:t>典题精讲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2" charset="-122"/>
              </a:endParaRPr>
            </a:p>
          </p:txBody>
        </p:sp>
        <p:sp>
          <p:nvSpPr>
            <p:cNvPr id="13316" name="直线连接符 21"/>
            <p:cNvSpPr>
              <a:spLocks noChangeShapeType="1"/>
            </p:cNvSpPr>
            <p:nvPr/>
          </p:nvSpPr>
          <p:spPr bwMode="auto">
            <a:xfrm flipV="1">
              <a:off x="735" y="2555"/>
              <a:ext cx="3265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31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B0F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华文楷体" panose="02010600040101010101" pitchFamily="2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pitchFamily="2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pitchFamily="2" charset="-122"/>
              <a:sym typeface="Candara" panose="020E0502030303020204" pitchFamily="34" charset="0"/>
            </a:endParaRPr>
          </a:p>
        </p:txBody>
      </p:sp>
      <p:sp>
        <p:nvSpPr>
          <p:cNvPr id="3" name="TextBox 11"/>
          <p:cNvSpPr>
            <a:spLocks noChangeArrowheads="1"/>
          </p:cNvSpPr>
          <p:nvPr/>
        </p:nvSpPr>
        <p:spPr bwMode="auto">
          <a:xfrm>
            <a:off x="755650" y="2565400"/>
            <a:ext cx="23764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5" name="TextBox 11"/>
          <p:cNvSpPr>
            <a:spLocks noChangeArrowheads="1"/>
          </p:cNvSpPr>
          <p:nvPr/>
        </p:nvSpPr>
        <p:spPr bwMode="auto">
          <a:xfrm>
            <a:off x="755650" y="3502025"/>
            <a:ext cx="645318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两个因数相乘，其中一个因数不变，另一个因数</a:t>
            </a:r>
            <a:r>
              <a:rPr lang="zh-CN" altLang="en-US" sz="3600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乘几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，积也跟随着</a:t>
            </a:r>
            <a:r>
              <a:rPr lang="zh-CN" altLang="en-US" sz="3600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乘几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/>
      <p:bldP spid="5" grpId="0" bldLvl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1540</Words>
  <Application>WPS 演示</Application>
  <PresentationFormat>全屏显示(4:3)</PresentationFormat>
  <Paragraphs>418</Paragraphs>
  <Slides>22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7" baseType="lpstr">
      <vt:lpstr>Arial</vt:lpstr>
      <vt:lpstr>宋体</vt:lpstr>
      <vt:lpstr>Wingdings</vt:lpstr>
      <vt:lpstr>Calibri</vt:lpstr>
      <vt:lpstr>Calibri</vt:lpstr>
      <vt:lpstr>华文楷体</vt:lpstr>
      <vt:lpstr>Candara</vt:lpstr>
      <vt:lpstr>微软雅黑</vt:lpstr>
      <vt:lpstr>黑体</vt:lpstr>
      <vt:lpstr>华文新魏</vt:lpstr>
      <vt:lpstr>Arial Unicode MS</vt:lpstr>
      <vt:lpstr>楷体_GB2312</vt:lpstr>
      <vt:lpstr>Arial</vt:lpstr>
      <vt:lpstr>新宋体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    根据8×50＝400，直接写出下面各题的积。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  <Manager>第一PPT模板网-WWW.1PPT.COM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263</cp:revision>
  <dcterms:created xsi:type="dcterms:W3CDTF">2015-10-12T13:43:00Z</dcterms:created>
  <dcterms:modified xsi:type="dcterms:W3CDTF">2023-10-31T07:02:54Z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FDAD844E30A84EB3BB4151AF4971D31B_12</vt:lpwstr>
  </property>
</Properties>
</file>