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74" r:id="rId6"/>
    <p:sldId id="259" r:id="rId7"/>
    <p:sldId id="273" r:id="rId8"/>
    <p:sldId id="262" r:id="rId9"/>
    <p:sldId id="263" r:id="rId10"/>
    <p:sldId id="266" r:id="rId11"/>
    <p:sldId id="268" r:id="rId12"/>
    <p:sldId id="270" r:id="rId13"/>
    <p:sldId id="265" r:id="rId14"/>
    <p:sldId id="269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3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2" autoAdjust="0"/>
  </p:normalViewPr>
  <p:slideViewPr>
    <p:cSldViewPr showGuides="1">
      <p:cViewPr>
        <p:scale>
          <a:sx n="130" d="100"/>
          <a:sy n="130" d="100"/>
        </p:scale>
        <p:origin x="-1074" y="-342"/>
      </p:cViewPr>
      <p:guideLst>
        <p:guide orient="horz" pos="1613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5" y="-4022"/>
            <a:ext cx="9135744" cy="514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A133-08F2-40CE-B020-56EE20BEA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BB6CC-941F-4D0C-9F8B-1C6A8E4E782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207373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商不变的规律</a:t>
            </a:r>
            <a:endParaRPr lang="zh-CN" altLang="en-US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9542"/>
            <a:ext cx="561662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下面是淘气计算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400÷25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的过程，观察计算的每一步，你受到什么启发？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707654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400÷25</a:t>
            </a:r>
            <a:endParaRPr lang="en-US" altLang="zh-CN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=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400×4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÷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25×4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endParaRPr lang="zh-CN" altLang="en-US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  1600÷100</a:t>
            </a:r>
            <a:endParaRPr lang="en-US" altLang="zh-CN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=  16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4664" y="1667584"/>
            <a:ext cx="3219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看到“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25”</a:t>
            </a:r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，想到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……</a:t>
            </a:r>
            <a:endParaRPr lang="zh-CN" altLang="en-US" sz="20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88064" y="2104894"/>
            <a:ext cx="264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这一步的根据是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……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1470" y="2675890"/>
            <a:ext cx="26168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给我们的启发是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……</a:t>
            </a:r>
            <a:endParaRPr lang="zh-CN" altLang="en-US" sz="20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2627813" y="3580120"/>
            <a:ext cx="553887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当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除数是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时，根据商不变的规律，可以把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转化为整百的数，使运算更简便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38300" y="339725"/>
            <a:ext cx="45180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你能用这个方法计算下面各题吗？</a:t>
            </a:r>
            <a:endParaRPr lang="zh-CN" altLang="en-US" sz="2400" b="1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074098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150÷25</a:t>
            </a:r>
            <a:endParaRPr lang="en-US" altLang="zh-CN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150×4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÷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25×4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endParaRPr lang="zh-CN" altLang="en-US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  </a:t>
            </a:r>
            <a:r>
              <a:rPr lang="en-US" altLang="zh-CN" sz="24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600÷100</a:t>
            </a:r>
            <a:endParaRPr lang="en-US" altLang="zh-CN" sz="24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  6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1074098"/>
            <a:ext cx="4067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2000÷125</a:t>
            </a:r>
            <a:endParaRPr lang="en-US" altLang="zh-CN" sz="2400" b="1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</a:t>
            </a:r>
            <a:r>
              <a:rPr lang="en-US" altLang="zh-CN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</a:t>
            </a:r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2000×8</a:t>
            </a:r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÷</a:t>
            </a:r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（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125×8</a:t>
            </a:r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endParaRPr lang="zh-CN" altLang="en-US" sz="2400" b="1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r>
              <a:rPr lang="zh-CN" altLang="en-US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r>
              <a:rPr lang="en-US" altLang="zh-CN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  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16000÷1000</a:t>
            </a:r>
            <a:endParaRPr lang="en-US" altLang="zh-CN" sz="2400" b="1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</a:t>
            </a:r>
            <a:r>
              <a:rPr lang="en-US" altLang="zh-CN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=  </a:t>
            </a:r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16</a:t>
            </a:r>
            <a:endParaRPr lang="zh-CN" altLang="en-US" sz="24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699542"/>
            <a:ext cx="467368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</a:t>
            </a:r>
            <a:r>
              <a:rPr lang="en-US" altLang="zh-CN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下面的计算对吗？和同伴交流。</a:t>
            </a:r>
            <a:endParaRPr lang="zh-CN" altLang="en-US" sz="24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331640" y="1217303"/>
            <a:ext cx="1554814" cy="218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707904" y="1217304"/>
            <a:ext cx="1954470" cy="218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499024" y="1203598"/>
            <a:ext cx="2035694" cy="21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2197430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√</a:t>
            </a:r>
            <a:endParaRPr lang="zh-CN" altLang="en-US" sz="7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2225415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×</a:t>
            </a:r>
            <a:endParaRPr lang="zh-CN" altLang="en-US" sz="60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28384" y="2183164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√</a:t>
            </a:r>
            <a:endParaRPr lang="zh-CN" altLang="en-US" sz="7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77987" y="3635365"/>
            <a:ext cx="1442085" cy="518160"/>
            <a:chOff x="3777987" y="3635365"/>
            <a:chExt cx="1442085" cy="518160"/>
          </a:xfrm>
        </p:grpSpPr>
        <p:grpSp>
          <p:nvGrpSpPr>
            <p:cNvPr id="12" name="组合 11"/>
            <p:cNvGrpSpPr/>
            <p:nvPr/>
          </p:nvGrpSpPr>
          <p:grpSpPr>
            <a:xfrm>
              <a:off x="4202802" y="3635365"/>
              <a:ext cx="792480" cy="518160"/>
              <a:chOff x="9658" y="3741"/>
              <a:chExt cx="1248" cy="816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9886" y="3741"/>
                <a:ext cx="10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任意多边形 13"/>
              <p:cNvSpPr/>
              <p:nvPr/>
            </p:nvSpPr>
            <p:spPr>
              <a:xfrm>
                <a:off x="9658" y="3741"/>
                <a:ext cx="240" cy="816"/>
              </a:xfrm>
              <a:custGeom>
                <a:avLst/>
                <a:gdLst>
                  <a:gd name="connisteX0" fmla="*/ 152400 w 152400"/>
                  <a:gd name="connsiteY0" fmla="*/ 0 h 518160"/>
                  <a:gd name="connisteX1" fmla="*/ 121920 w 152400"/>
                  <a:gd name="connsiteY1" fmla="*/ 281940 h 518160"/>
                  <a:gd name="connisteX2" fmla="*/ 0 w 152400"/>
                  <a:gd name="connsiteY2" fmla="*/ 518160 h 51816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</a:cxnLst>
                <a:rect l="l" t="t" r="r" b="b"/>
                <a:pathLst>
                  <a:path w="152400" h="518159">
                    <a:moveTo>
                      <a:pt x="152400" y="0"/>
                    </a:moveTo>
                    <a:cubicBezTo>
                      <a:pt x="148590" y="51435"/>
                      <a:pt x="152400" y="178435"/>
                      <a:pt x="121920" y="281940"/>
                    </a:cubicBezTo>
                    <a:cubicBezTo>
                      <a:pt x="91440" y="385445"/>
                      <a:pt x="23495" y="476250"/>
                      <a:pt x="0" y="51816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4355202" y="3653780"/>
              <a:ext cx="864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6510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777987" y="3635365"/>
              <a:ext cx="6369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210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</p:grpSp>
      <p:cxnSp>
        <p:nvCxnSpPr>
          <p:cNvPr id="17" name="直接连接符 16"/>
          <p:cNvCxnSpPr>
            <a:endCxn id="14" idx="1"/>
          </p:cNvCxnSpPr>
          <p:nvPr/>
        </p:nvCxnSpPr>
        <p:spPr>
          <a:xfrm>
            <a:off x="4139952" y="3783712"/>
            <a:ext cx="184770" cy="13359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860032" y="3783712"/>
            <a:ext cx="151760" cy="16026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491092" y="3291830"/>
            <a:ext cx="504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3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30313" y="3927728"/>
            <a:ext cx="6864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63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320912" y="4240520"/>
            <a:ext cx="628650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477122" y="4177020"/>
            <a:ext cx="59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21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49186" y="4420069"/>
            <a:ext cx="59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21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307262" y="4778119"/>
            <a:ext cx="628650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577411" y="4709768"/>
            <a:ext cx="59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0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46032" y="3302158"/>
            <a:ext cx="504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1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9" grpId="2"/>
      <p:bldP spid="21" grpId="0"/>
      <p:bldP spid="23" grpId="0"/>
      <p:bldP spid="25" grpId="0"/>
      <p:bldP spid="27" grpId="0"/>
      <p:bldP spid="2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 11"/>
          <p:cNvSpPr/>
          <p:nvPr/>
        </p:nvSpPr>
        <p:spPr>
          <a:xfrm>
            <a:off x="1475656" y="411510"/>
            <a:ext cx="6912768" cy="3888432"/>
          </a:xfrm>
          <a:prstGeom prst="cloud">
            <a:avLst/>
          </a:prstGeom>
          <a:noFill/>
          <a:ln w="12700">
            <a:solidFill>
              <a:schemeClr val="tx1"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>
                <a:solidFill>
                  <a:srgbClr val="0000CC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</a:t>
            </a:r>
            <a:r>
              <a:rPr lang="zh-CN" altLang="en-US" sz="5400" b="1" smtClean="0">
                <a:solidFill>
                  <a:srgbClr val="0000CC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有什么收获 ？</a:t>
            </a:r>
            <a:endParaRPr lang="zh-CN" altLang="en-US" sz="5400" b="1">
              <a:solidFill>
                <a:srgbClr val="0000CC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1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88600" y="12687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95486"/>
            <a:ext cx="142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新课导入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771550"/>
            <a:ext cx="6552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</a:t>
            </a:r>
            <a:r>
              <a:rPr sz="2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花果山风景秀丽，气候宜人，那里住着一群猴子。有一天，猴王给小猴分桃子。猴王说：“给你</a:t>
            </a:r>
            <a:r>
              <a:rPr lang="en-US" sz="2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8</a:t>
            </a:r>
            <a:r>
              <a:rPr sz="2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个桃子，平均分给你们</a:t>
            </a:r>
            <a:r>
              <a:rPr lang="en-US" sz="2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</a:t>
            </a:r>
            <a:r>
              <a:rPr sz="2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只小猴吧。”</a:t>
            </a:r>
            <a:r>
              <a:rPr 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平均每只小猴分了几个桃子？</a:t>
            </a:r>
            <a:endParaRPr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endParaRPr lang="en-US" altLang="zh-CN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r>
              <a:rPr 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这时又来了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只小猴，猴王又拿出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80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个桃子，平均分给这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只小猴，每只小猴分得几个桃子？</a:t>
            </a:r>
            <a:endParaRPr lang="zh-CN" altLang="en-US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endParaRPr lang="en-US" altLang="zh-CN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过一会，</a:t>
            </a:r>
            <a:r>
              <a:rPr 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又来了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只小猴，猴王又拿出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800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个桃子，平均分给这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200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只小猴，每只小猴分得几个桃子？</a:t>
            </a:r>
            <a:endParaRPr lang="zh-CN" altLang="en-US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95486"/>
            <a:ext cx="142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探索新知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77155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观察这组算式，说一说你发现了什么。</a:t>
            </a:r>
            <a:endParaRPr lang="zh-CN" altLang="en-US" sz="24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19806" y="1419622"/>
            <a:ext cx="2565309" cy="151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2052"/>
          <p:cNvSpPr txBox="1"/>
          <p:nvPr/>
        </p:nvSpPr>
        <p:spPr>
          <a:xfrm>
            <a:off x="2987953" y="3940363"/>
            <a:ext cx="44900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被除数和除数</a:t>
            </a: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同时乘以相同的数，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71065" y="3405505"/>
            <a:ext cx="3686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你能照着样子再写一组吗？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95486"/>
            <a:ext cx="142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新课导入</a:t>
            </a:r>
            <a:endParaRPr lang="zh-CN" altLang="en-US" sz="2400" b="1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771550"/>
            <a:ext cx="6336704" cy="3269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刚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分完了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桃子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，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只见猪八戒兴高采烈背来了大袋香蕉， 拿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</a:t>
            </a:r>
            <a:r>
              <a:rPr lang="en-US" altLang="zh-CN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48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根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香蕉，平均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分给</a:t>
            </a:r>
            <a:r>
              <a:rPr lang="en-US" altLang="zh-CN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24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只小猴，每只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小猴又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可以分得几根香蕉呢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？</a:t>
            </a:r>
            <a:endParaRPr lang="en-US" altLang="zh-CN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r>
              <a:rPr lang="zh-CN" altLang="en-US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沙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僧也拿出</a:t>
            </a:r>
            <a:r>
              <a:rPr 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了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24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根香蕉，平均分给这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12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只小猴，每只小猴分得几根香蕉？</a:t>
            </a:r>
            <a:endParaRPr lang="zh-CN" altLang="en-US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唐僧也拿出</a:t>
            </a:r>
            <a:r>
              <a:rPr lang="en-US" altLang="zh-CN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6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根香蕉，平均分给这</a:t>
            </a:r>
            <a:r>
              <a:rPr lang="en-US" altLang="zh-CN" sz="2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</a:t>
            </a:r>
            <a:r>
              <a:rPr lang="zh-CN" altLang="en-US" sz="2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只小猴，每只小猴分得几根香蕉？</a:t>
            </a:r>
            <a:endParaRPr lang="zh-CN" altLang="en-US" sz="20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47495" y="1420495"/>
            <a:ext cx="261302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547664" y="77155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观察这组算式，说一说你发现了什么。</a:t>
            </a:r>
            <a:endParaRPr lang="zh-CN" altLang="en-US" sz="2400" b="1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31820" y="4011930"/>
            <a:ext cx="45554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被除数和除数</a:t>
            </a: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同时除以</a:t>
            </a:r>
            <a:r>
              <a:rPr lang="zh-CN" sz="2400" b="1" dirty="0" smtClean="0">
                <a:solidFill>
                  <a:schemeClr val="tx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相同的数</a:t>
            </a: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1950" y="3143885"/>
            <a:ext cx="3708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你能照着样子再写一组吗？</a:t>
            </a:r>
            <a:endParaRPr lang="zh-CN" altLang="en-US" sz="2400" b="1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71471" y="1059577"/>
            <a:ext cx="2565309" cy="151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004435" y="1034415"/>
            <a:ext cx="261302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755650" y="3075940"/>
            <a:ext cx="3157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被除数和除数同时乘以相同的数，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60290" y="3147695"/>
            <a:ext cx="32664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被除数和除数同时除以</a:t>
            </a:r>
            <a:r>
              <a:rPr 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相同的数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83568" y="397436"/>
            <a:ext cx="23526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1847108"/>
            <a:ext cx="55446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被除数和除数同时乘或除以相同的数（零除外），商不变。这就是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商不变的规律。 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350" y="756920"/>
            <a:ext cx="6162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请你来计算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350÷50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，有没有什么简便方法？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347614"/>
            <a:ext cx="1008112" cy="110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495" y="1627505"/>
            <a:ext cx="1690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350÷50=</a:t>
            </a:r>
            <a:endParaRPr lang="zh-CN" altLang="en-US" sz="2400" b="1" spc="3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3747685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发现：</a:t>
            </a:r>
            <a:endParaRPr lang="en-US" altLang="zh-CN" sz="2400" b="1" dirty="0" smtClean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都是将被除数和除数同时除以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10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或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100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、、、、商不变。使计算更简便。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3059430" y="1635760"/>
            <a:ext cx="1527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35÷5=</a:t>
            </a:r>
            <a:endParaRPr lang="zh-CN" altLang="en-US" sz="2400" b="1" spc="3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155690" y="1492885"/>
            <a:ext cx="792480" cy="518160"/>
            <a:chOff x="9658" y="3741"/>
            <a:chExt cx="1248" cy="81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9886" y="3741"/>
              <a:ext cx="1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任意多边形 6"/>
            <p:cNvSpPr/>
            <p:nvPr/>
          </p:nvSpPr>
          <p:spPr>
            <a:xfrm>
              <a:off x="9658" y="3741"/>
              <a:ext cx="240" cy="816"/>
            </a:xfrm>
            <a:custGeom>
              <a:avLst/>
              <a:gdLst>
                <a:gd name="connisteX0" fmla="*/ 152400 w 152400"/>
                <a:gd name="connsiteY0" fmla="*/ 0 h 518160"/>
                <a:gd name="connisteX1" fmla="*/ 121920 w 152400"/>
                <a:gd name="connsiteY1" fmla="*/ 281940 h 518160"/>
                <a:gd name="connisteX2" fmla="*/ 0 w 152400"/>
                <a:gd name="connsiteY2" fmla="*/ 518160 h 51816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52400" h="518159">
                  <a:moveTo>
                    <a:pt x="152400" y="0"/>
                  </a:moveTo>
                  <a:cubicBezTo>
                    <a:pt x="148590" y="51435"/>
                    <a:pt x="152400" y="178435"/>
                    <a:pt x="121920" y="281940"/>
                  </a:cubicBezTo>
                  <a:cubicBezTo>
                    <a:pt x="91440" y="385445"/>
                    <a:pt x="23495" y="476250"/>
                    <a:pt x="0" y="51816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308090" y="1511300"/>
            <a:ext cx="6864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350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67400" y="1492885"/>
            <a:ext cx="5003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50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101715" y="1511300"/>
            <a:ext cx="110490" cy="2882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701155" y="1548130"/>
            <a:ext cx="110490" cy="2882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443980" y="1149350"/>
            <a:ext cx="3727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7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273800" y="1781175"/>
            <a:ext cx="705485" cy="652145"/>
            <a:chOff x="9880" y="3257"/>
            <a:chExt cx="1111" cy="1027"/>
          </a:xfrm>
        </p:grpSpPr>
        <p:sp>
          <p:nvSpPr>
            <p:cNvPr id="13" name="文本框 12"/>
            <p:cNvSpPr txBox="1"/>
            <p:nvPr/>
          </p:nvSpPr>
          <p:spPr>
            <a:xfrm>
              <a:off x="9911" y="3257"/>
              <a:ext cx="10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35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9880" y="3756"/>
              <a:ext cx="990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10126" y="3656"/>
              <a:ext cx="58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0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</p:grpSp>
      <p:sp>
        <p:nvSpPr>
          <p:cNvPr id="21" name="TextBox 5"/>
          <p:cNvSpPr txBox="1"/>
          <p:nvPr/>
        </p:nvSpPr>
        <p:spPr>
          <a:xfrm>
            <a:off x="1468755" y="2744470"/>
            <a:ext cx="2185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3500÷500=</a:t>
            </a:r>
            <a:endParaRPr lang="zh-CN" altLang="en-US" sz="2400" b="1" spc="3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2" name="TextBox 5"/>
          <p:cNvSpPr txBox="1"/>
          <p:nvPr/>
        </p:nvSpPr>
        <p:spPr>
          <a:xfrm>
            <a:off x="3339465" y="2752725"/>
            <a:ext cx="1527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dirty="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35÷5=</a:t>
            </a:r>
            <a:endParaRPr lang="zh-CN" altLang="en-US" sz="2400" b="1" spc="3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067425" y="2983230"/>
            <a:ext cx="792480" cy="518160"/>
            <a:chOff x="9658" y="3741"/>
            <a:chExt cx="1248" cy="81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9886" y="3741"/>
              <a:ext cx="1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任意多边形 24"/>
            <p:cNvSpPr/>
            <p:nvPr/>
          </p:nvSpPr>
          <p:spPr>
            <a:xfrm>
              <a:off x="9658" y="3741"/>
              <a:ext cx="240" cy="816"/>
            </a:xfrm>
            <a:custGeom>
              <a:avLst/>
              <a:gdLst>
                <a:gd name="connisteX0" fmla="*/ 152400 w 152400"/>
                <a:gd name="connsiteY0" fmla="*/ 0 h 518160"/>
                <a:gd name="connisteX1" fmla="*/ 121920 w 152400"/>
                <a:gd name="connsiteY1" fmla="*/ 281940 h 518160"/>
                <a:gd name="connisteX2" fmla="*/ 0 w 152400"/>
                <a:gd name="connsiteY2" fmla="*/ 518160 h 51816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52400" h="518159">
                  <a:moveTo>
                    <a:pt x="152400" y="0"/>
                  </a:moveTo>
                  <a:cubicBezTo>
                    <a:pt x="148590" y="51435"/>
                    <a:pt x="152400" y="178435"/>
                    <a:pt x="121920" y="281940"/>
                  </a:cubicBezTo>
                  <a:cubicBezTo>
                    <a:pt x="91440" y="385445"/>
                    <a:pt x="23495" y="476250"/>
                    <a:pt x="0" y="51816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6219825" y="3001645"/>
            <a:ext cx="8648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3500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42610" y="2983230"/>
            <a:ext cx="6369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500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cxnSp>
        <p:nvCxnSpPr>
          <p:cNvPr id="28" name="直接连接符 27"/>
          <p:cNvCxnSpPr>
            <a:endCxn id="25" idx="1"/>
          </p:cNvCxnSpPr>
          <p:nvPr/>
        </p:nvCxnSpPr>
        <p:spPr>
          <a:xfrm>
            <a:off x="5868670" y="3075940"/>
            <a:ext cx="320675" cy="18923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588125" y="3148330"/>
            <a:ext cx="288290" cy="14351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6355715" y="2639695"/>
            <a:ext cx="3727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rPr>
              <a:t>7</a:t>
            </a:r>
            <a:endParaRPr lang="en-US" altLang="zh-CN" sz="2000">
              <a:latin typeface="Times New Roman" panose="02020603050405020304"/>
              <a:ea typeface="微软雅黑" panose="020B0503020204020204" charset="-122"/>
              <a:cs typeface="Arial" panose="020B0604020202020204" pitchFamily="34" charset="0"/>
              <a:sym typeface="Times New Roman" panose="02020603050405020304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185535" y="3271520"/>
            <a:ext cx="705485" cy="652145"/>
            <a:chOff x="9880" y="3257"/>
            <a:chExt cx="1111" cy="1027"/>
          </a:xfrm>
        </p:grpSpPr>
        <p:sp>
          <p:nvSpPr>
            <p:cNvPr id="32" name="文本框 31"/>
            <p:cNvSpPr txBox="1"/>
            <p:nvPr/>
          </p:nvSpPr>
          <p:spPr>
            <a:xfrm>
              <a:off x="9911" y="3257"/>
              <a:ext cx="10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35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9880" y="3756"/>
              <a:ext cx="990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10126" y="3656"/>
              <a:ext cx="58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latin typeface="Times New Roman" panose="02020603050405020304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/>
                </a:rPr>
                <a:t>0</a:t>
              </a:r>
              <a:endParaRPr lang="en-US" altLang="zh-CN" sz="2000">
                <a:latin typeface="Times New Roman" panose="02020603050405020304"/>
                <a:ea typeface="微软雅黑" panose="020B0503020204020204" charset="-122"/>
                <a:cs typeface="Arial" panose="020B0604020202020204" pitchFamily="34" charset="0"/>
                <a:sym typeface="Times New Roman" panose="02020603050405020304"/>
              </a:endParaRPr>
            </a:p>
          </p:txBody>
        </p:sp>
      </p:grpSp>
      <p:sp>
        <p:nvSpPr>
          <p:cNvPr id="35" name="TextBox 5"/>
          <p:cNvSpPr txBox="1"/>
          <p:nvPr/>
        </p:nvSpPr>
        <p:spPr>
          <a:xfrm>
            <a:off x="4178865" y="1669802"/>
            <a:ext cx="57105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7</a:t>
            </a:r>
            <a:endParaRPr lang="zh-CN" altLang="en-US" sz="2400" b="1" spc="3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6" name="TextBox 5"/>
          <p:cNvSpPr txBox="1"/>
          <p:nvPr/>
        </p:nvSpPr>
        <p:spPr>
          <a:xfrm>
            <a:off x="4413276" y="2769235"/>
            <a:ext cx="57105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300" smtClean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7</a:t>
            </a:r>
            <a:endParaRPr lang="zh-CN" altLang="en-US" sz="2400" b="1" spc="3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11" grpId="0"/>
      <p:bldP spid="12" grpId="0"/>
      <p:bldP spid="17" grpId="0"/>
      <p:bldP spid="21" grpId="0"/>
      <p:bldP spid="22" grpId="0"/>
      <p:bldP spid="26" grpId="0"/>
      <p:bldP spid="27" grpId="0"/>
      <p:bldP spid="30" grpId="0"/>
      <p:bldP spid="35" grpId="2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69954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</a:t>
            </a:r>
            <a:r>
              <a:rPr lang="en-US" altLang="zh-CN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计算下面各题，看谁算得又对又快。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3507854"/>
            <a:ext cx="5365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用我们今天学习的商不变的规律使计算快速、简便。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2670" y="1419860"/>
            <a:ext cx="6845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240÷30=                               80÷20=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r>
              <a:rPr lang="en-US" altLang="zh-CN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      </a:t>
            </a:r>
            <a:endParaRPr lang="en-US" altLang="zh-CN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5695" y="2715260"/>
            <a:ext cx="69907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9200÷400=                         120÷40=  </a:t>
            </a:r>
            <a:endParaRPr lang="en-US" altLang="zh-CN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2670" y="2100580"/>
            <a:ext cx="6969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360÷90=                              440÷20=  </a:t>
            </a:r>
            <a:endParaRPr lang="en-US" altLang="zh-CN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11730" y="1400810"/>
            <a:ext cx="1401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24÷3=8</a:t>
            </a:r>
            <a:r>
              <a:rPr lang="en-US" altLang="zh-CN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                   </a:t>
            </a:r>
            <a:endParaRPr lang="en-US" altLang="zh-CN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03315" y="1393825"/>
            <a:ext cx="1468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8÷2=4 </a:t>
            </a:r>
            <a:r>
              <a:rPr lang="en-US" altLang="zh-CN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      </a:t>
            </a:r>
            <a:endParaRPr lang="en-US" altLang="zh-CN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58085" y="2092960"/>
            <a:ext cx="1419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36÷9=4</a:t>
            </a:r>
            <a:r>
              <a:rPr lang="en-US" altLang="zh-CN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</a:t>
            </a:r>
            <a:endParaRPr lang="en-US" altLang="zh-CN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43955" y="2066925"/>
            <a:ext cx="16446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44÷2=22</a:t>
            </a:r>
            <a:r>
              <a:rPr lang="en-US" altLang="zh-CN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</a:t>
            </a:r>
            <a:endParaRPr lang="en-US" altLang="zh-CN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43530" y="2715260"/>
            <a:ext cx="1610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92÷4=23</a:t>
            </a:r>
            <a:endParaRPr lang="en-US" altLang="zh-CN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26810" y="2710180"/>
            <a:ext cx="1492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12÷4=3 </a:t>
            </a:r>
            <a:r>
              <a:rPr lang="en-US" altLang="zh-CN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</a:t>
            </a:r>
            <a:endParaRPr lang="en-US" altLang="zh-CN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380.24094488189,&quot;width&quot;:4039.856692913386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1200</Words>
  <Application>WPS 演示</Application>
  <PresentationFormat>全屏显示(16:9)</PresentationFormat>
  <Paragraphs>148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2022-05-19T16:47:00Z</cp:lastPrinted>
  <dcterms:created xsi:type="dcterms:W3CDTF">2022-05-19T16:47:00Z</dcterms:created>
  <dcterms:modified xsi:type="dcterms:W3CDTF">2023-10-31T07:06:04Z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259E8901246547FDB120E055B238CCC1_12</vt:lpwstr>
  </property>
  <property fmtid="{D5CDD505-2E9C-101B-9397-08002B2CF9AE}" pid="3" name="KSOProductBuildVer">
    <vt:lpwstr>2052-12.1.0.15712</vt:lpwstr>
  </property>
</Properties>
</file>