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532" r:id="rId4"/>
    <p:sldId id="519" r:id="rId5"/>
    <p:sldId id="520" r:id="rId6"/>
    <p:sldId id="521" r:id="rId7"/>
    <p:sldId id="547" r:id="rId8"/>
    <p:sldId id="533" r:id="rId9"/>
    <p:sldId id="534" r:id="rId10"/>
    <p:sldId id="535" r:id="rId11"/>
    <p:sldId id="536" r:id="rId12"/>
    <p:sldId id="537" r:id="rId13"/>
    <p:sldId id="522" r:id="rId14"/>
    <p:sldId id="523" r:id="rId15"/>
    <p:sldId id="538" r:id="rId16"/>
    <p:sldId id="539" r:id="rId17"/>
    <p:sldId id="525" r:id="rId18"/>
    <p:sldId id="540" r:id="rId19"/>
    <p:sldId id="542" r:id="rId20"/>
    <p:sldId id="543" r:id="rId21"/>
    <p:sldId id="544" r:id="rId22"/>
    <p:sldId id="545" r:id="rId23"/>
    <p:sldId id="546" r:id="rId24"/>
    <p:sldId id="530" r:id="rId25"/>
  </p:sldIdLst>
  <p:sldSz cx="9144000" cy="6858000" type="screen4x3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8764" autoAdjust="0"/>
  </p:normalViewPr>
  <p:slideViewPr>
    <p:cSldViewPr>
      <p:cViewPr varScale="1">
        <p:scale>
          <a:sx n="114" d="100"/>
          <a:sy n="114" d="100"/>
        </p:scale>
        <p:origin x="-1554" y="-108"/>
      </p:cViewPr>
      <p:guideLst>
        <p:guide orient="horz" pos="238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8F643-0E16-487C-9E2F-DDD2EB6874A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CA8F-FE8D-40AE-B9D2-13F1271F2F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D50EA-EA15-4FE9-9588-A554FE893C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9108F-2E5F-46C2-AF8E-1955F5CC90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721E-03AC-46D1-948A-6F5C701C94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85602-AFB1-47AF-8BDE-7576ACCB69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99F2-E310-4004-B0ED-255BFA9C8CA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E5504-C73A-43B3-A7BF-A19C27DA55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81FA4-37FB-4F30-8E51-F935AA5EDA7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C71D4-2BE2-44BB-A4AE-E1BCD4F04D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66644-3579-4492-85BA-5FC72EB4E9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>
              <a:defRPr/>
            </a:pPr>
            <a:fld id="{AA98C757-73C6-431B-98F3-AEFCF21BBDD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0" y="836820"/>
            <a:ext cx="9144000" cy="290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单元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除法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200000"/>
              </a:lnSpc>
            </a:pP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程、时间与速度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68400" y="836613"/>
            <a:ext cx="29718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304925" y="5426075"/>
            <a:ext cx="6435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光传播的速度大约为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万千米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秒。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663700"/>
            <a:ext cx="5822950" cy="342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88950" y="188913"/>
            <a:ext cx="865505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直接连接符 24"/>
          <p:cNvCxnSpPr/>
          <p:nvPr/>
        </p:nvCxnSpPr>
        <p:spPr>
          <a:xfrm>
            <a:off x="3059113" y="1701800"/>
            <a:ext cx="10080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494588" y="1701800"/>
            <a:ext cx="12239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059113" y="3689350"/>
            <a:ext cx="11525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432675" y="3675063"/>
            <a:ext cx="12239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813" y="4149725"/>
            <a:ext cx="1595437" cy="27225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0" name="图片 9" descr="2016062416065270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148263" y="4941888"/>
            <a:ext cx="4002087" cy="189071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11" name="圆角矩形标注 10"/>
          <p:cNvSpPr/>
          <p:nvPr/>
        </p:nvSpPr>
        <p:spPr>
          <a:xfrm>
            <a:off x="2051050" y="5589588"/>
            <a:ext cx="2665413" cy="992187"/>
          </a:xfrm>
          <a:prstGeom prst="wedgeRoundRectCallout">
            <a:avLst>
              <a:gd name="adj1" fmla="val 70075"/>
              <a:gd name="adj2" fmla="val 333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noProof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表示</a:t>
            </a:r>
            <a:r>
              <a:rPr lang="zh-CN" altLang="en-US" sz="2800" b="1" noProof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人</a:t>
            </a:r>
            <a:r>
              <a:rPr lang="en-US" altLang="zh-CN" sz="2800" b="1" noProof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800" b="1" noProof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小</a:t>
            </a:r>
            <a:r>
              <a:rPr lang="zh-CN" altLang="en-US" sz="2800" b="1" noProof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时大约步行4000米。</a:t>
            </a:r>
            <a:endParaRPr lang="en-US" altLang="zh-CN" sz="2800" b="1" noProof="1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211638" y="1341438"/>
            <a:ext cx="2889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标注 8"/>
          <p:cNvSpPr/>
          <p:nvPr/>
        </p:nvSpPr>
        <p:spPr>
          <a:xfrm>
            <a:off x="1763713" y="4365625"/>
            <a:ext cx="2736850" cy="1079500"/>
          </a:xfrm>
          <a:prstGeom prst="wedgeRoundRectCallout">
            <a:avLst>
              <a:gd name="adj1" fmla="val -69331"/>
              <a:gd name="adj2" fmla="val 3574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noProof="1">
                <a:sym typeface="+mn-ea"/>
              </a:rPr>
              <a:t>谁能说说这些速度表示什么？</a:t>
            </a:r>
            <a:endParaRPr lang="zh-CN" altLang="en-US" sz="2800" b="1" noProof="1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3" y="3179763"/>
            <a:ext cx="2171700" cy="37052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5" name="图片 4" descr="2016062416065270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810125" y="4868863"/>
            <a:ext cx="4298950" cy="1955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8" name="圆角矩形标注 7"/>
          <p:cNvSpPr/>
          <p:nvPr/>
        </p:nvSpPr>
        <p:spPr>
          <a:xfrm>
            <a:off x="106363" y="765175"/>
            <a:ext cx="4537075" cy="2303463"/>
          </a:xfrm>
          <a:prstGeom prst="wedgeRoundRectCallout">
            <a:avLst>
              <a:gd name="adj1" fmla="val -26058"/>
              <a:gd name="adj2" fmla="val 6054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noProof="1">
                <a:sym typeface="+mn-ea"/>
              </a:rPr>
              <a:t>在雷雨天，我们经常能看到电闪雷鸣的场景，你是先看见闪电，还是先听到雷声？为什么咱们总是先看到闪电呢？</a:t>
            </a:r>
            <a:endParaRPr lang="zh-CN" altLang="en-US" sz="2800" b="1" noProof="1">
              <a:sym typeface="+mn-ea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5364163" y="3284538"/>
            <a:ext cx="3492500" cy="1368425"/>
          </a:xfrm>
          <a:prstGeom prst="wedgeRoundRectCallout">
            <a:avLst>
              <a:gd name="adj1" fmla="val -21142"/>
              <a:gd name="adj2" fmla="val 6159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noProof="1">
                <a:sym typeface="+mn-ea"/>
              </a:rPr>
              <a:t>因为光的传播速度要远远快于声音的传播速度。</a:t>
            </a:r>
            <a:endParaRPr lang="zh-CN" altLang="en-US" sz="2800" b="1" noProof="1">
              <a:sym typeface="+mn-ea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1906588" y="3573463"/>
            <a:ext cx="3313112" cy="1584325"/>
          </a:xfrm>
          <a:prstGeom prst="wedgeRoundRectCallout">
            <a:avLst>
              <a:gd name="adj1" fmla="val -57983"/>
              <a:gd name="adj2" fmla="val 2740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noProof="1">
                <a:sym typeface="+mn-ea"/>
              </a:rPr>
              <a:t>同学们能用刚才的知识解释了自然现象，真是太厉害了。</a:t>
            </a:r>
            <a:endParaRPr lang="zh-CN" altLang="en-US" sz="2800" b="1" noProof="1">
              <a:sym typeface="+mn-ea"/>
            </a:endParaRPr>
          </a:p>
        </p:txBody>
      </p:sp>
      <p:pic>
        <p:nvPicPr>
          <p:cNvPr id="13319" name="图片 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217488"/>
            <a:ext cx="38100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内容占位符 2"/>
          <p:cNvSpPr>
            <a:spLocks noGrp="1" noChangeArrowheads="1"/>
          </p:cNvSpPr>
          <p:nvPr>
            <p:ph idx="1"/>
          </p:nvPr>
        </p:nvSpPr>
        <p:spPr>
          <a:xfrm>
            <a:off x="755650" y="1123950"/>
            <a:ext cx="3694113" cy="165735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怎样比较小兔和松鼠谁更快？</a:t>
            </a:r>
            <a:endParaRPr lang="zh-CN" altLang="en-US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47700" y="3429000"/>
            <a:ext cx="57896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小兔每分钟走：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240÷3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（米）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54050" y="4210050"/>
            <a:ext cx="5789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松鼠每分钟走：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280÷4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（米）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98513" y="4922838"/>
            <a:ext cx="57896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小兔走得快。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334" name="Picture 2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71550" y="5724525"/>
            <a:ext cx="333057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500563" y="909638"/>
          <a:ext cx="4319586" cy="2303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862"/>
                <a:gridCol w="1439862"/>
                <a:gridCol w="1439862"/>
              </a:tblGrid>
              <a:tr h="575866"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路程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米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58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松鼠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58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猴子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58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小兔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5" name="TextBox 25"/>
          <p:cNvSpPr txBox="1">
            <a:spLocks noChangeArrowheads="1"/>
          </p:cNvSpPr>
          <p:nvPr/>
        </p:nvSpPr>
        <p:spPr bwMode="auto">
          <a:xfrm>
            <a:off x="5156200" y="314325"/>
            <a:ext cx="31115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/>
              <a:t>竞走成绩表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://imgt5.bdstatic.com/it/u=518166827,2933410968&amp;fm=23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3" name="AutoShape 4" descr="http://imgt5.bdstatic.com/it/u=518166827,2933410968&amp;fm=23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64" name="Picture 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5650" y="549275"/>
            <a:ext cx="2847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1938" y="1916113"/>
            <a:ext cx="5561012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1116013" y="4149725"/>
            <a:ext cx="56165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从甲地到乙地需要多少时？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2124075" y="4797425"/>
            <a:ext cx="36004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140÷70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（时）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693863" y="2957513"/>
            <a:ext cx="260985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300538" y="2957513"/>
            <a:ext cx="260985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4303713" y="2813050"/>
            <a:ext cx="0" cy="1809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9"/>
          <p:cNvSpPr>
            <a:spLocks noChangeArrowheads="1"/>
          </p:cNvSpPr>
          <p:nvPr/>
        </p:nvSpPr>
        <p:spPr bwMode="auto">
          <a:xfrm>
            <a:off x="2124075" y="5541963"/>
            <a:ext cx="3600450" cy="576262"/>
          </a:xfrm>
          <a:prstGeom prst="roundRect">
            <a:avLst>
              <a:gd name="adj" fmla="val 25597"/>
            </a:avLst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时间＝路程</a:t>
            </a:r>
            <a:r>
              <a:rPr lang="en-US" altLang="zh-CN" sz="2800" b="1">
                <a:latin typeface="宋体" panose="02010600030101010101" pitchFamily="2" charset="-122"/>
              </a:rPr>
              <a:t>÷</a:t>
            </a:r>
            <a:r>
              <a:rPr lang="zh-CN" altLang="en-US" sz="2800" b="1">
                <a:latin typeface="宋体" panose="02010600030101010101" pitchFamily="2" charset="-122"/>
              </a:rPr>
              <a:t>速度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2" name="图文框 1"/>
          <p:cNvSpPr/>
          <p:nvPr/>
        </p:nvSpPr>
        <p:spPr>
          <a:xfrm>
            <a:off x="4865688" y="1773238"/>
            <a:ext cx="1362075" cy="647700"/>
          </a:xfrm>
          <a:prstGeom prst="fram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noProof="1">
              <a:solidFill>
                <a:srgbClr val="FFFF00"/>
              </a:solidFill>
            </a:endParaRPr>
          </a:p>
        </p:txBody>
      </p:sp>
      <p:sp>
        <p:nvSpPr>
          <p:cNvPr id="3" name="图文框 2"/>
          <p:cNvSpPr/>
          <p:nvPr/>
        </p:nvSpPr>
        <p:spPr>
          <a:xfrm>
            <a:off x="3548063" y="3057525"/>
            <a:ext cx="1512887" cy="647700"/>
          </a:xfrm>
          <a:prstGeom prst="fram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noProof="1">
              <a:solidFill>
                <a:srgbClr val="FFFF00"/>
              </a:solidFill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6594475" y="620713"/>
            <a:ext cx="1727200" cy="1008062"/>
          </a:xfrm>
          <a:prstGeom prst="cloudCallout">
            <a:avLst>
              <a:gd name="adj1" fmla="val -64626"/>
              <a:gd name="adj2" fmla="val 90088"/>
            </a:avLst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FF00"/>
                </a:solidFill>
              </a:rPr>
              <a:t>速度</a:t>
            </a:r>
            <a:endParaRPr lang="zh-CN" altLang="en-US" sz="2800" b="1" noProof="1">
              <a:solidFill>
                <a:srgbClr val="FFFF00"/>
              </a:solidFill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5651500" y="3789363"/>
            <a:ext cx="1727200" cy="938212"/>
          </a:xfrm>
          <a:prstGeom prst="cloudCallout">
            <a:avLst>
              <a:gd name="adj1" fmla="val -83580"/>
              <a:gd name="adj2" fmla="val -57784"/>
            </a:avLst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FF00"/>
                </a:solidFill>
              </a:rPr>
              <a:t>路程</a:t>
            </a:r>
            <a:endParaRPr lang="zh-CN" altLang="en-US" sz="2800" b="1" noProof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 bldLvl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imgt5.bdstatic.com/it/u=518166827,2933410968&amp;fm=23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7" name="AutoShape 4" descr="http://imgt5.bdstatic.com/it/u=518166827,2933410968&amp;fm=23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6388" name="Picture 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5650" y="476250"/>
            <a:ext cx="2847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1116013" y="3789363"/>
            <a:ext cx="561657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从学校到少年宫的路程是多少米？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2195513" y="4364038"/>
            <a:ext cx="36004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60×10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（米）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9"/>
          <p:cNvSpPr>
            <a:spLocks noChangeArrowheads="1"/>
          </p:cNvSpPr>
          <p:nvPr/>
        </p:nvSpPr>
        <p:spPr bwMode="auto">
          <a:xfrm>
            <a:off x="2124075" y="5141913"/>
            <a:ext cx="3600450" cy="657225"/>
          </a:xfrm>
          <a:prstGeom prst="roundRect">
            <a:avLst>
              <a:gd name="adj" fmla="val 25597"/>
            </a:avLst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路程＝速度</a:t>
            </a:r>
            <a:r>
              <a:rPr lang="en-US" altLang="zh-CN" sz="2800" b="1">
                <a:latin typeface="宋体" panose="02010600030101010101" pitchFamily="2" charset="-122"/>
              </a:rPr>
              <a:t>×</a:t>
            </a:r>
            <a:r>
              <a:rPr lang="zh-CN" altLang="en-US" sz="2800" b="1">
                <a:latin typeface="宋体" panose="02010600030101010101" pitchFamily="2" charset="-122"/>
              </a:rPr>
              <a:t>时间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16392" name="图片 17" descr="2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425575"/>
            <a:ext cx="4824412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图文框 1"/>
          <p:cNvSpPr/>
          <p:nvPr/>
        </p:nvSpPr>
        <p:spPr>
          <a:xfrm>
            <a:off x="4427538" y="1789113"/>
            <a:ext cx="936625" cy="604837"/>
          </a:xfrm>
          <a:prstGeom prst="fram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noProof="1">
              <a:solidFill>
                <a:srgbClr val="FFFF00"/>
              </a:solidFill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6075363" y="908050"/>
            <a:ext cx="2025650" cy="1081088"/>
          </a:xfrm>
          <a:prstGeom prst="cloudCallout">
            <a:avLst>
              <a:gd name="adj1" fmla="val -78006"/>
              <a:gd name="adj2" fmla="val 44099"/>
            </a:avLst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FF00"/>
                </a:solidFill>
              </a:rPr>
              <a:t>速度</a:t>
            </a:r>
            <a:endParaRPr lang="zh-CN" altLang="en-US" sz="2800" b="1" noProof="1">
              <a:solidFill>
                <a:srgbClr val="FFFF00"/>
              </a:solidFill>
            </a:endParaRPr>
          </a:p>
        </p:txBody>
      </p:sp>
      <p:sp>
        <p:nvSpPr>
          <p:cNvPr id="3" name="图文框 2"/>
          <p:cNvSpPr/>
          <p:nvPr/>
        </p:nvSpPr>
        <p:spPr>
          <a:xfrm>
            <a:off x="4140200" y="2852738"/>
            <a:ext cx="987425" cy="561975"/>
          </a:xfrm>
          <a:prstGeom prst="fram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noProof="1">
              <a:solidFill>
                <a:srgbClr val="FFFF00"/>
              </a:solidFill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5856288" y="2525713"/>
            <a:ext cx="2713037" cy="1152525"/>
          </a:xfrm>
          <a:prstGeom prst="cloudCallout">
            <a:avLst>
              <a:gd name="adj1" fmla="val -77112"/>
              <a:gd name="adj2" fmla="val 14638"/>
            </a:avLst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FF00"/>
                </a:solidFill>
              </a:rPr>
              <a:t>时间</a:t>
            </a:r>
            <a:endParaRPr lang="zh-CN" altLang="en-US" sz="2800" b="1" noProof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 bldLvl="0" animBg="1"/>
      <p:bldP spid="4" grpId="0" bldLvl="0" animBg="1"/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内容占位符 2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158432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en-US" altLang="zh-CN" b="1" dirty="0" smtClean="0"/>
              <a:t>       </a:t>
            </a:r>
            <a:r>
              <a:rPr lang="zh-CN" altLang="en-US" b="1" dirty="0" smtClean="0"/>
              <a:t>回顾路程、速度和时间这三个数量关系，说说自己是怎样理解的，如何记住它们？</a:t>
            </a:r>
            <a:endParaRPr lang="zh-CN" altLang="en-US" b="1" dirty="0" smtClean="0"/>
          </a:p>
        </p:txBody>
      </p:sp>
      <p:sp>
        <p:nvSpPr>
          <p:cNvPr id="20" name="TextBox 9"/>
          <p:cNvSpPr>
            <a:spLocks noChangeArrowheads="1"/>
          </p:cNvSpPr>
          <p:nvPr/>
        </p:nvSpPr>
        <p:spPr bwMode="auto">
          <a:xfrm>
            <a:off x="2430463" y="2205038"/>
            <a:ext cx="3600450" cy="576262"/>
          </a:xfrm>
          <a:prstGeom prst="roundRect">
            <a:avLst>
              <a:gd name="adj" fmla="val 25597"/>
            </a:avLst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时间＝路程</a:t>
            </a:r>
            <a:r>
              <a:rPr lang="en-US" altLang="zh-CN" sz="2800" b="1" dirty="0">
                <a:latin typeface="宋体" panose="02010600030101010101" pitchFamily="2" charset="-122"/>
              </a:rPr>
              <a:t>÷</a:t>
            </a:r>
            <a:r>
              <a:rPr lang="zh-CN" altLang="en-US" sz="2800" b="1" dirty="0">
                <a:latin typeface="宋体" panose="02010600030101010101" pitchFamily="2" charset="-122"/>
              </a:rPr>
              <a:t>速度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4" name="TextBox 9"/>
          <p:cNvSpPr>
            <a:spLocks noChangeArrowheads="1"/>
          </p:cNvSpPr>
          <p:nvPr/>
        </p:nvSpPr>
        <p:spPr bwMode="auto">
          <a:xfrm>
            <a:off x="2430463" y="3041650"/>
            <a:ext cx="3600450" cy="657225"/>
          </a:xfrm>
          <a:prstGeom prst="roundRect">
            <a:avLst>
              <a:gd name="adj" fmla="val 25597"/>
            </a:avLst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路程＝速度</a:t>
            </a:r>
            <a:r>
              <a:rPr lang="en-US" altLang="zh-CN" sz="2800" b="1" dirty="0">
                <a:latin typeface="宋体" panose="02010600030101010101" pitchFamily="2" charset="-122"/>
              </a:rPr>
              <a:t>×</a:t>
            </a:r>
            <a:r>
              <a:rPr lang="zh-CN" altLang="en-US" sz="2800" b="1" dirty="0">
                <a:latin typeface="宋体" panose="02010600030101010101" pitchFamily="2" charset="-122"/>
              </a:rPr>
              <a:t>时间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5" name="TextBox 9"/>
          <p:cNvSpPr>
            <a:spLocks noChangeArrowheads="1"/>
          </p:cNvSpPr>
          <p:nvPr/>
        </p:nvSpPr>
        <p:spPr bwMode="auto">
          <a:xfrm>
            <a:off x="2430463" y="3963988"/>
            <a:ext cx="3600450" cy="657225"/>
          </a:xfrm>
          <a:prstGeom prst="roundRect">
            <a:avLst>
              <a:gd name="adj" fmla="val 25597"/>
            </a:avLst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速度＝路程</a:t>
            </a:r>
            <a:r>
              <a:rPr lang="en-US" altLang="zh-CN" sz="2800" b="1" dirty="0">
                <a:latin typeface="宋体" panose="02010600030101010101" pitchFamily="2" charset="-122"/>
              </a:rPr>
              <a:t>÷</a:t>
            </a:r>
            <a:r>
              <a:rPr lang="zh-CN" altLang="en-US" sz="2800" b="1" dirty="0">
                <a:latin typeface="宋体" panose="02010600030101010101" pitchFamily="2" charset="-122"/>
              </a:rPr>
              <a:t>时间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4" grpId="0" bldLvl="0" animBg="1"/>
      <p:bldP spid="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内容占位符 2"/>
          <p:cNvSpPr>
            <a:spLocks noGrp="1" noChangeArrowheads="1"/>
          </p:cNvSpPr>
          <p:nvPr>
            <p:ph idx="1"/>
          </p:nvPr>
        </p:nvSpPr>
        <p:spPr>
          <a:xfrm>
            <a:off x="446088" y="446088"/>
            <a:ext cx="8229600" cy="82232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zh-CN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）哪个商店的黄豆便宜？</a:t>
            </a:r>
            <a:endParaRPr lang="zh-CN" altLang="en-US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5" name="AutoShape 2" descr="http://imgt5.bdstatic.com/it/u=518166827,2933410968&amp;fm=23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6" name="AutoShape 4" descr="http://imgt5.bdstatic.com/it/u=518166827,2933410968&amp;fm=23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8437" name="图片 14" descr="22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54150" y="1268413"/>
            <a:ext cx="49895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图文框 3"/>
          <p:cNvSpPr/>
          <p:nvPr/>
        </p:nvSpPr>
        <p:spPr>
          <a:xfrm>
            <a:off x="1619250" y="3937000"/>
            <a:ext cx="1223963" cy="576263"/>
          </a:xfrm>
          <a:prstGeom prst="frame">
            <a:avLst/>
          </a:prstGeom>
          <a:gradFill flip="none"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zh-CN" sz="2800" b="1" noProof="1">
                <a:solidFill>
                  <a:schemeClr val="tx1"/>
                </a:solidFill>
              </a:rPr>
              <a:t>总价</a:t>
            </a:r>
            <a:endParaRPr lang="zh-CN" altLang="zh-CN" sz="2800" b="1" noProof="1">
              <a:solidFill>
                <a:schemeClr val="tx1"/>
              </a:solidFill>
            </a:endParaRPr>
          </a:p>
        </p:txBody>
      </p:sp>
      <p:sp>
        <p:nvSpPr>
          <p:cNvPr id="5" name="图文框 4"/>
          <p:cNvSpPr/>
          <p:nvPr/>
        </p:nvSpPr>
        <p:spPr>
          <a:xfrm>
            <a:off x="4656138" y="3987800"/>
            <a:ext cx="1223962" cy="576263"/>
          </a:xfrm>
          <a:prstGeom prst="frame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zh-CN" sz="2800" b="1" noProof="1">
                <a:solidFill>
                  <a:schemeClr val="tx1"/>
                </a:solidFill>
              </a:rPr>
              <a:t>数量</a:t>
            </a:r>
            <a:endParaRPr lang="zh-CN" altLang="zh-CN" sz="2800" b="1" noProof="1">
              <a:solidFill>
                <a:schemeClr val="tx1"/>
              </a:solidFill>
            </a:endParaRPr>
          </a:p>
        </p:txBody>
      </p:sp>
      <p:cxnSp>
        <p:nvCxnSpPr>
          <p:cNvPr id="7" name="直接箭头连接符 6"/>
          <p:cNvCxnSpPr>
            <a:stCxn id="4" idx="0"/>
          </p:cNvCxnSpPr>
          <p:nvPr/>
        </p:nvCxnSpPr>
        <p:spPr>
          <a:xfrm flipV="1">
            <a:off x="2232025" y="2708275"/>
            <a:ext cx="3635375" cy="1228725"/>
          </a:xfrm>
          <a:prstGeom prst="straightConnector1">
            <a:avLst/>
          </a:prstGeom>
          <a:gradFill flip="none"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 w="539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0"/>
          </p:cNvCxnSpPr>
          <p:nvPr/>
        </p:nvCxnSpPr>
        <p:spPr>
          <a:xfrm flipH="1" flipV="1">
            <a:off x="2484438" y="2781300"/>
            <a:ext cx="2784475" cy="1206500"/>
          </a:xfrm>
          <a:prstGeom prst="straightConnector1">
            <a:avLst/>
          </a:prstGeom>
          <a:ln w="53975" cmpd="sng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0"/>
          </p:cNvCxnSpPr>
          <p:nvPr/>
        </p:nvCxnSpPr>
        <p:spPr>
          <a:xfrm flipH="1" flipV="1">
            <a:off x="5003800" y="2708275"/>
            <a:ext cx="265113" cy="1279525"/>
          </a:xfrm>
          <a:prstGeom prst="straightConnector1">
            <a:avLst/>
          </a:prstGeom>
          <a:ln w="53975" cmpd="sng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4" idx="0"/>
          </p:cNvCxnSpPr>
          <p:nvPr/>
        </p:nvCxnSpPr>
        <p:spPr>
          <a:xfrm flipV="1">
            <a:off x="2232025" y="2781300"/>
            <a:ext cx="1019175" cy="1155700"/>
          </a:xfrm>
          <a:prstGeom prst="straightConnector1">
            <a:avLst/>
          </a:prstGeom>
          <a:gradFill flip="none"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 w="539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4" name="图片 12" descr="图片43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4889500"/>
            <a:ext cx="4302125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://imgt5.bdstatic.com/it/u=518166827,2933410968&amp;fm=23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59" name="AutoShape 4" descr="http://imgt5.bdstatic.com/it/u=518166827,2933410968&amp;fm=23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1331913" y="3068638"/>
            <a:ext cx="61912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甲商店：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12÷3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（元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9"/>
          <p:cNvSpPr>
            <a:spLocks noChangeArrowheads="1"/>
          </p:cNvSpPr>
          <p:nvPr/>
        </p:nvSpPr>
        <p:spPr bwMode="auto">
          <a:xfrm>
            <a:off x="2159000" y="5003800"/>
            <a:ext cx="3600450" cy="657225"/>
          </a:xfrm>
          <a:prstGeom prst="roundRect">
            <a:avLst>
              <a:gd name="adj" fmla="val 25597"/>
            </a:avLst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总价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÷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数量＝单价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2" name="图片 14" descr="22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835150" y="1268413"/>
            <a:ext cx="5056188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1331913" y="3667125"/>
            <a:ext cx="61912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乙商店：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15÷5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（元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千克）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1331913" y="4289425"/>
            <a:ext cx="61912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乙商店的黄豆便宜。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5" name="内容占位符 2"/>
          <p:cNvSpPr>
            <a:spLocks noGrp="1" noChangeArrowheads="1"/>
          </p:cNvSpPr>
          <p:nvPr>
            <p:ph idx="1"/>
          </p:nvPr>
        </p:nvSpPr>
        <p:spPr>
          <a:xfrm>
            <a:off x="446088" y="446088"/>
            <a:ext cx="8229600" cy="82232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zh-CN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）哪个商店的黄豆便宜？</a:t>
            </a:r>
            <a:endParaRPr lang="zh-CN" altLang="en-US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 bldLvl="0" animBg="1"/>
      <p:bldP spid="16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9"/>
          <p:cNvSpPr txBox="1">
            <a:spLocks noChangeArrowheads="1"/>
          </p:cNvSpPr>
          <p:nvPr/>
        </p:nvSpPr>
        <p:spPr bwMode="auto">
          <a:xfrm>
            <a:off x="989013" y="1263650"/>
            <a:ext cx="6535737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谁行驶得快？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20483" name="图片 7" descr="19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3063" y="1893888"/>
            <a:ext cx="42703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8" descr="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1225" y="1838325"/>
            <a:ext cx="4314825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9"/>
          <p:cNvSpPr txBox="1">
            <a:spLocks noChangeArrowheads="1"/>
          </p:cNvSpPr>
          <p:nvPr/>
        </p:nvSpPr>
        <p:spPr bwMode="auto">
          <a:xfrm>
            <a:off x="844550" y="3284538"/>
            <a:ext cx="62484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） 怎样比较谁行驶得快？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）算一算谁行驶得快。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标题 1"/>
          <p:cNvSpPr>
            <a:spLocks noGrp="1" noChangeArrowheads="1"/>
          </p:cNvSpPr>
          <p:nvPr>
            <p:ph type="title"/>
          </p:nvPr>
        </p:nvSpPr>
        <p:spPr>
          <a:xfrm>
            <a:off x="374650" y="117475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b="1" smtClean="0"/>
              <a:t>三、巩固深化</a:t>
            </a:r>
            <a:endParaRPr lang="zh-CN" altLang="en-US" b="1" smtClean="0"/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044575" y="4508500"/>
            <a:ext cx="61912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客车速度：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180÷3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（千米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1044575" y="5106988"/>
            <a:ext cx="61912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轿车速度：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220÷4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（千米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042988" y="5732463"/>
            <a:ext cx="74168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&gt;55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时，所以客车行驶得快。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44" descr="18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8738" y="1484313"/>
            <a:ext cx="5376862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标题 1"/>
          <p:cNvSpPr>
            <a:spLocks noGrp="1" noChangeArrowheads="1"/>
          </p:cNvSpPr>
          <p:nvPr>
            <p:ph type="title"/>
          </p:nvPr>
        </p:nvSpPr>
        <p:spPr>
          <a:xfrm>
            <a:off x="303213" y="269875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b="1" smtClean="0"/>
              <a:t>一、谈话导入</a:t>
            </a:r>
            <a:endParaRPr lang="zh-CN" altLang="en-US" b="1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27650" y="2205038"/>
          <a:ext cx="3781426" cy="1871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97"/>
                <a:gridCol w="1224565"/>
                <a:gridCol w="1656764"/>
              </a:tblGrid>
              <a:tr h="467916"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路程</a:t>
                      </a:r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米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79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松鼠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280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79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猴子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79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小兔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zh-CN" altLang="en-US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76" marR="91476" marT="45712" marB="45712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25"/>
          <p:cNvSpPr txBox="1">
            <a:spLocks noChangeArrowheads="1"/>
          </p:cNvSpPr>
          <p:nvPr/>
        </p:nvSpPr>
        <p:spPr bwMode="auto">
          <a:xfrm>
            <a:off x="5637213" y="1671638"/>
            <a:ext cx="3111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/>
              <a:t>竞走成绩表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9"/>
          <p:cNvSpPr txBox="1">
            <a:spLocks noChangeArrowheads="1"/>
          </p:cNvSpPr>
          <p:nvPr/>
        </p:nvSpPr>
        <p:spPr bwMode="auto">
          <a:xfrm>
            <a:off x="3563938" y="392113"/>
            <a:ext cx="5472112" cy="28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945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）长途客车的速度是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时，它还需要多长时间才能到达北京？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）货车的速度是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时，它行驶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时能否到达石家庄？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9388" y="333375"/>
            <a:ext cx="33051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755650" y="3497263"/>
            <a:ext cx="619125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100÷50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（时）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9"/>
          <p:cNvSpPr txBox="1">
            <a:spLocks noChangeArrowheads="1"/>
          </p:cNvSpPr>
          <p:nvPr/>
        </p:nvSpPr>
        <p:spPr bwMode="auto">
          <a:xfrm>
            <a:off x="757238" y="4144963"/>
            <a:ext cx="619125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43×8=344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（千米）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971550" y="4868863"/>
            <a:ext cx="74168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344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&lt;383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千米，所以不能到达石家庄。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9"/>
          <p:cNvSpPr txBox="1">
            <a:spLocks noChangeArrowheads="1"/>
          </p:cNvSpPr>
          <p:nvPr/>
        </p:nvSpPr>
        <p:spPr bwMode="auto">
          <a:xfrm>
            <a:off x="252413" y="549275"/>
            <a:ext cx="860425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945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你知道第一宇宙速度吗？要想使航天飞船绕着地球运动，发射飞船时的最小速度是</a:t>
            </a:r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7.9</a:t>
            </a: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秒，这个速度就叫作第一宇宙速度。如果人步行的速度大约为</a:t>
            </a:r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时，比一比、说一说，你有什么感受？</a:t>
            </a:r>
            <a:endParaRPr lang="zh-CN" altLang="en-US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1" name="图片 2" descr="图片20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76825" y="3943350"/>
            <a:ext cx="406717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9"/>
          <p:cNvSpPr txBox="1">
            <a:spLocks noChangeArrowheads="1"/>
          </p:cNvSpPr>
          <p:nvPr/>
        </p:nvSpPr>
        <p:spPr bwMode="auto">
          <a:xfrm>
            <a:off x="700088" y="407988"/>
            <a:ext cx="8120062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看一看，说一说。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4213" y="1371600"/>
            <a:ext cx="7561262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矩形 24581"/>
          <p:cNvSpPr>
            <a:spLocks noChangeArrowheads="1"/>
          </p:cNvSpPr>
          <p:nvPr/>
        </p:nvSpPr>
        <p:spPr bwMode="auto">
          <a:xfrm>
            <a:off x="250825" y="4294188"/>
            <a:ext cx="6429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 noChangeArrowheads="1"/>
          </p:cNvSpPr>
          <p:nvPr>
            <p:ph type="title"/>
          </p:nvPr>
        </p:nvSpPr>
        <p:spPr>
          <a:xfrm>
            <a:off x="395288" y="198438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b="1" smtClean="0"/>
              <a:t>四、全课小结</a:t>
            </a:r>
            <a:endParaRPr lang="zh-CN" altLang="en-US" b="1" smtClean="0"/>
          </a:p>
        </p:txBody>
      </p:sp>
      <p:sp>
        <p:nvSpPr>
          <p:cNvPr id="24579" name="内容占位符 2"/>
          <p:cNvSpPr>
            <a:spLocks noGrp="1" noChangeArrowheads="1"/>
          </p:cNvSpPr>
          <p:nvPr>
            <p:ph idx="1"/>
          </p:nvPr>
        </p:nvSpPr>
        <p:spPr>
          <a:xfrm>
            <a:off x="395710" y="1556870"/>
            <a:ext cx="8229600" cy="2808287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FontTx/>
              <a:buNone/>
            </a:pPr>
            <a:r>
              <a:rPr lang="en-US" altLang="zh-CN" b="1" dirty="0" smtClean="0"/>
              <a:t>       </a:t>
            </a:r>
            <a:r>
              <a:rPr lang="zh-CN" altLang="en-US" b="1" dirty="0" smtClean="0"/>
              <a:t>同学们，今天我们探索了新的内容：数量关系式。知道了路程、时间与速度之间的关系，还知道了总价、数量与单价之间的关系，并能用它们解决实际问题。</a:t>
            </a:r>
            <a:endParaRPr lang="zh-CN" altLang="en-US" b="1" dirty="0" smtClean="0"/>
          </a:p>
        </p:txBody>
      </p:sp>
      <p:pic>
        <p:nvPicPr>
          <p:cNvPr id="24580" name="图片 3" descr="图片1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04025" y="3611563"/>
            <a:ext cx="2339975" cy="324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内容占位符 2"/>
          <p:cNvSpPr>
            <a:spLocks noGrp="1" noChangeArrowheads="1"/>
          </p:cNvSpPr>
          <p:nvPr>
            <p:ph idx="1"/>
          </p:nvPr>
        </p:nvSpPr>
        <p:spPr>
          <a:xfrm>
            <a:off x="252413" y="3429000"/>
            <a:ext cx="8686800" cy="2376488"/>
          </a:xfrm>
        </p:spPr>
        <p:txBody>
          <a:bodyPr/>
          <a:lstStyle/>
          <a:p>
            <a:pPr marL="0" indent="71945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 smtClean="0"/>
              <a:t>请同学们认真观察表格，猜一猜谁能赢，为什么？</a:t>
            </a:r>
            <a:endParaRPr lang="zh-CN" altLang="en-US" sz="2800" b="1" dirty="0" smtClean="0"/>
          </a:p>
          <a:p>
            <a:pPr marL="0" indent="71945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 smtClean="0"/>
              <a:t>通过刚才的两次比较，你觉得速度的快慢与什么有关？到底什么是速度？速度与路程、时间之间有什么样的关系？这节课我们就来研究一下。</a:t>
            </a:r>
            <a:endParaRPr lang="zh-CN" altLang="en-US" sz="2800" b="1" dirty="0" smtClean="0"/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2124075" y="836613"/>
          <a:ext cx="4319589" cy="2303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863"/>
                <a:gridCol w="1439863"/>
                <a:gridCol w="1439863"/>
              </a:tblGrid>
              <a:tr h="575866"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路程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米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58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松鼠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58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猴子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58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小兔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31" marR="91431" marT="45709" marB="4570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Box 25"/>
          <p:cNvSpPr txBox="1">
            <a:spLocks noChangeArrowheads="1"/>
          </p:cNvSpPr>
          <p:nvPr/>
        </p:nvSpPr>
        <p:spPr bwMode="auto">
          <a:xfrm>
            <a:off x="2636838" y="188913"/>
            <a:ext cx="3111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/>
              <a:t>竞走成绩表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 noChangeArrowheads="1"/>
          </p:cNvSpPr>
          <p:nvPr>
            <p:ph type="title"/>
          </p:nvPr>
        </p:nvSpPr>
        <p:spPr>
          <a:xfrm>
            <a:off x="446088" y="117475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b="1" dirty="0" smtClean="0"/>
              <a:t>二、探索新知</a:t>
            </a:r>
            <a:endParaRPr lang="zh-CN" altLang="en-US" b="1" dirty="0" smtClean="0"/>
          </a:p>
        </p:txBody>
      </p:sp>
      <p:sp>
        <p:nvSpPr>
          <p:cNvPr id="5123" name="内容占位符 2"/>
          <p:cNvSpPr>
            <a:spLocks noGrp="1" noChangeArrowheads="1"/>
          </p:cNvSpPr>
          <p:nvPr>
            <p:ph idx="1"/>
          </p:nvPr>
        </p:nvSpPr>
        <p:spPr>
          <a:xfrm>
            <a:off x="395288" y="1196975"/>
            <a:ext cx="8374062" cy="3600450"/>
          </a:xfrm>
        </p:spPr>
        <p:txBody>
          <a:bodyPr/>
          <a:lstStyle/>
          <a:p>
            <a:pPr marL="0" indent="71945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思</a:t>
            </a:r>
            <a:r>
              <a:rPr lang="zh-CN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考：要想比较小兔和松鼠谁走得快，需要比较什么？你有什么办法？</a:t>
            </a:r>
            <a:endParaRPr lang="zh-CN" alt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1945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要判断小兔和松鼠谁快，就要看看同一时间里谁走得远，谁就快，这个同一时间在这里就是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分钟。那么松鼠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分钟走了280÷4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70（米），而小兔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分钟走了240÷3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80（米），70&lt;80，因此，小兔走得快。</a:t>
            </a:r>
            <a:endParaRPr lang="zh-CN" alt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图片 3" descr="图片9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34288" y="4522788"/>
            <a:ext cx="1474787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 noGrp="1" noChangeArrowheads="1"/>
          </p:cNvSpPr>
          <p:nvPr>
            <p:ph idx="1"/>
          </p:nvPr>
        </p:nvSpPr>
        <p:spPr>
          <a:xfrm>
            <a:off x="179388" y="188913"/>
            <a:ext cx="8785225" cy="3887787"/>
          </a:xfrm>
        </p:spPr>
        <p:txBody>
          <a:bodyPr/>
          <a:lstStyle/>
          <a:p>
            <a:pPr marL="0" indent="71945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你知道吗？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1945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A.1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时、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分、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秒。像这些每分、每秒、每时等单位时间内物体所走的路程叫作它的速度。</a:t>
            </a:r>
            <a:endParaRPr lang="zh-CN" alt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71945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B.</a:t>
            </a:r>
            <a:r>
              <a:rPr lang="zh-CN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速度的简便写法。速度的简便写法可以用一条斜线把它分成两部分，左边是路程单位，右边是时间单位。</a:t>
            </a:r>
            <a:endParaRPr lang="zh-CN" alt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图片 2" descr="图片5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24525" y="4005263"/>
            <a:ext cx="3384550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3" y="3141663"/>
            <a:ext cx="2171700" cy="37052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4" name="图片 3" descr="2016062416065270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859338" y="4941888"/>
            <a:ext cx="4273550" cy="19431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5" name="圆角矩形标注 4"/>
          <p:cNvSpPr/>
          <p:nvPr/>
        </p:nvSpPr>
        <p:spPr>
          <a:xfrm>
            <a:off x="5580063" y="1998663"/>
            <a:ext cx="3348037" cy="2366962"/>
          </a:xfrm>
          <a:prstGeom prst="wedgeRoundRectCallout">
            <a:avLst>
              <a:gd name="adj1" fmla="val 16462"/>
              <a:gd name="adj2" fmla="val 7168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ts val="0"/>
              </a:spcBef>
              <a:buFontTx/>
              <a:buNone/>
              <a:defRPr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速度单位与原来的一些单位不同，是由长度单位和时间单位两部分复合而成的。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179388" y="1196975"/>
            <a:ext cx="3600450" cy="1160463"/>
          </a:xfrm>
          <a:prstGeom prst="wedgeRoundRectCallout">
            <a:avLst>
              <a:gd name="adj1" fmla="val -25663"/>
              <a:gd name="adj2" fmla="val 12251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速度单位与我们学过的单位有什么不同？</a:t>
            </a:r>
            <a:endParaRPr lang="zh-CN" altLang="en-US" sz="2800" b="1" noProof="1">
              <a:sym typeface="+mn-ea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2124075" y="2565400"/>
            <a:ext cx="3311525" cy="2663825"/>
          </a:xfrm>
          <a:prstGeom prst="wedgeRoundRectCallout">
            <a:avLst>
              <a:gd name="adj1" fmla="val -59116"/>
              <a:gd name="adj2" fmla="val 2770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其实速度不仅在我们课堂中有，在咱们的生活中也是无处不在的，咱们一起到生活中感受一下速度好吗？</a:t>
            </a:r>
            <a:endParaRPr lang="zh-CN" altLang="en-US" sz="2800" b="1" noProof="1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820738"/>
            <a:ext cx="29718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557338"/>
            <a:ext cx="5502275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187450" y="5229225"/>
            <a:ext cx="5199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人步行的速度大约为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时。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7" name="矩形 13334"/>
          <p:cNvSpPr>
            <a:spLocks noChangeArrowheads="1"/>
          </p:cNvSpPr>
          <p:nvPr/>
        </p:nvSpPr>
        <p:spPr bwMode="auto">
          <a:xfrm>
            <a:off x="250825" y="4294188"/>
            <a:ext cx="6429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8198" name="矩形 13335"/>
          <p:cNvSpPr>
            <a:spLocks noChangeArrowheads="1"/>
          </p:cNvSpPr>
          <p:nvPr/>
        </p:nvSpPr>
        <p:spPr bwMode="auto">
          <a:xfrm>
            <a:off x="466725" y="4510088"/>
            <a:ext cx="6429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8199" name="矩形 13336"/>
          <p:cNvSpPr>
            <a:spLocks noChangeArrowheads="1"/>
          </p:cNvSpPr>
          <p:nvPr/>
        </p:nvSpPr>
        <p:spPr bwMode="auto">
          <a:xfrm>
            <a:off x="682625" y="4725988"/>
            <a:ext cx="6429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836613"/>
            <a:ext cx="29718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116013" y="5229225"/>
            <a:ext cx="6435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飞机飞行的速度大约为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千米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分。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0475" y="1700213"/>
            <a:ext cx="54673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836613"/>
            <a:ext cx="29718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260475" y="5229225"/>
            <a:ext cx="6435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声音传播的速度大约为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340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米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秒。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0475" y="1700213"/>
            <a:ext cx="5237163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矩形 15382"/>
          <p:cNvSpPr>
            <a:spLocks noChangeArrowheads="1"/>
          </p:cNvSpPr>
          <p:nvPr/>
        </p:nvSpPr>
        <p:spPr bwMode="auto">
          <a:xfrm>
            <a:off x="250825" y="4294188"/>
            <a:ext cx="6429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0246" name="矩形 15383"/>
          <p:cNvSpPr>
            <a:spLocks noChangeArrowheads="1"/>
          </p:cNvSpPr>
          <p:nvPr/>
        </p:nvSpPr>
        <p:spPr bwMode="auto">
          <a:xfrm>
            <a:off x="466725" y="4510088"/>
            <a:ext cx="6429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0247" name="矩形 15384"/>
          <p:cNvSpPr>
            <a:spLocks noChangeArrowheads="1"/>
          </p:cNvSpPr>
          <p:nvPr/>
        </p:nvSpPr>
        <p:spPr bwMode="auto">
          <a:xfrm>
            <a:off x="682625" y="4725988"/>
            <a:ext cx="6429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1606</Words>
  <Application>WPS 演示</Application>
  <PresentationFormat>全屏显示(4:3)</PresentationFormat>
  <Paragraphs>210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微软雅黑</vt:lpstr>
      <vt:lpstr>Times New Roman</vt:lpstr>
      <vt:lpstr>Arial Unicode MS</vt:lpstr>
      <vt:lpstr>Arial</vt:lpstr>
      <vt:lpstr>第一PPT模板网-WWW.1PPT.COM</vt:lpstr>
      <vt:lpstr>PowerPoint 演示文稿</vt:lpstr>
      <vt:lpstr>一、谈话导入</vt:lpstr>
      <vt:lpstr>PowerPoint 演示文稿</vt:lpstr>
      <vt:lpstr>二、探索新知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三、巩固深化</vt:lpstr>
      <vt:lpstr>PowerPoint 演示文稿</vt:lpstr>
      <vt:lpstr>PowerPoint 演示文稿</vt:lpstr>
      <vt:lpstr>PowerPoint 演示文稿</vt:lpstr>
      <vt:lpstr>四、全课小结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59</cp:revision>
  <dcterms:created xsi:type="dcterms:W3CDTF">2018-03-27T08:53:00Z</dcterms:created>
  <dcterms:modified xsi:type="dcterms:W3CDTF">2023-10-31T07:06:48Z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1837CFD9AEDC4CDB993EF1D13BFA0745_12</vt:lpwstr>
  </property>
</Properties>
</file>