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371" r:id="rId3"/>
    <p:sldId id="429" r:id="rId4"/>
    <p:sldId id="459" r:id="rId5"/>
    <p:sldId id="460" r:id="rId6"/>
    <p:sldId id="461" r:id="rId7"/>
    <p:sldId id="478" r:id="rId8"/>
    <p:sldId id="479" r:id="rId9"/>
    <p:sldId id="487" r:id="rId10"/>
    <p:sldId id="463" r:id="rId11"/>
    <p:sldId id="458" r:id="rId12"/>
    <p:sldId id="481" r:id="rId13"/>
    <p:sldId id="482" r:id="rId14"/>
    <p:sldId id="395" r:id="rId15"/>
  </p:sldIdLst>
  <p:sldSz cx="12192000" cy="6858000"/>
  <p:notesSz cx="6858000" cy="9144000"/>
  <p:custDataLst>
    <p:tags r:id="rId21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6pPr>
    <a:lvl7pPr marL="2743200" algn="l" defTabSz="914400" rtl="0" eaLnBrk="1" latinLnBrk="0" hangingPunct="1"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7pPr>
    <a:lvl8pPr marL="3200400" algn="l" defTabSz="914400" rtl="0" eaLnBrk="1" latinLnBrk="0" hangingPunct="1"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8pPr>
    <a:lvl9pPr marL="3657600" algn="l" defTabSz="914400" rtl="0" eaLnBrk="1" latinLnBrk="0" hangingPunct="1"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5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08" autoAdjust="0"/>
    <p:restoredTop sz="94395" autoAdjust="0"/>
  </p:normalViewPr>
  <p:slideViewPr>
    <p:cSldViewPr>
      <p:cViewPr>
        <p:scale>
          <a:sx n="100" d="100"/>
          <a:sy n="100" d="100"/>
        </p:scale>
        <p:origin x="-972" y="-432"/>
      </p:cViewPr>
      <p:guideLst>
        <p:guide orient="horz" pos="2205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8" d="100"/>
          <a:sy n="68" d="100"/>
        </p:scale>
        <p:origin x="-2856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1" Type="http://schemas.openxmlformats.org/officeDocument/2006/relationships/tags" Target="tags/tag1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handoutMaster" Target="handoutMasters/handoutMaster1.xml"/><Relationship Id="rId16" Type="http://schemas.openxmlformats.org/officeDocument/2006/relationships/notesMaster" Target="notesMasters/notesMaster1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ct val="0"/>
              </a:spcBef>
              <a:spcAft>
                <a:spcPct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67A1F79-9674-45EB-B8A6-1351A6753A23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ct val="0"/>
              </a:spcBef>
              <a:spcAft>
                <a:spcPct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4A824B8-E200-4359-8853-E0F6A88E97BD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ct val="0"/>
              </a:spcBef>
              <a:spcAft>
                <a:spcPct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6695BAE-1F34-42A7-8D3E-D1B8CD91B1BA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ct val="0"/>
              </a:spcBef>
              <a:spcAft>
                <a:spcPct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51922F9-717D-48C6-9265-54BFA63D79C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8601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860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4CAB7FD-21D3-41BA-B92E-E96B567A9861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881026" y="1500174"/>
            <a:ext cx="10358510" cy="4500594"/>
          </a:xfrm>
          <a:prstGeom prst="rect">
            <a:avLst/>
          </a:prstGeom>
        </p:spPr>
        <p:txBody>
          <a:bodyPr/>
          <a:lstStyle>
            <a:lvl1pPr marL="0" indent="72009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aseline="0"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8" name="文本框 4"/>
          <p:cNvSpPr txBox="1"/>
          <p:nvPr/>
        </p:nvSpPr>
        <p:spPr>
          <a:xfrm>
            <a:off x="666712" y="500042"/>
            <a:ext cx="18183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学习目标</a:t>
            </a:r>
            <a:endParaRPr lang="zh-CN" altLang="en-US" sz="3000" b="1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0" name="直接连接符 9"/>
          <p:cNvCxnSpPr/>
          <p:nvPr userDrawn="1"/>
        </p:nvCxnSpPr>
        <p:spPr>
          <a:xfrm>
            <a:off x="451165" y="1108151"/>
            <a:ext cx="2286016" cy="1588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预习导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666712" y="1428736"/>
            <a:ext cx="10930014" cy="4572032"/>
          </a:xfrm>
          <a:prstGeom prst="rect">
            <a:avLst/>
          </a:prstGeom>
        </p:spPr>
        <p:txBody>
          <a:bodyPr/>
          <a:lstStyle>
            <a:lvl1pPr marL="0" indent="72009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aseline="0"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9" name="文本框 4"/>
          <p:cNvSpPr txBox="1"/>
          <p:nvPr/>
        </p:nvSpPr>
        <p:spPr>
          <a:xfrm>
            <a:off x="666712" y="500042"/>
            <a:ext cx="18183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预习导学</a:t>
            </a:r>
            <a:endParaRPr lang="zh-CN" altLang="en-US" sz="3000" b="1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4" name="直接连接符 13"/>
          <p:cNvCxnSpPr/>
          <p:nvPr userDrawn="1"/>
        </p:nvCxnSpPr>
        <p:spPr>
          <a:xfrm>
            <a:off x="451165" y="1108151"/>
            <a:ext cx="2286016" cy="1588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5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666712" y="2786058"/>
            <a:ext cx="4714908" cy="642942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="0" baseline="0">
                <a:solidFill>
                  <a:srgbClr val="FF0000"/>
                </a:solidFill>
                <a:latin typeface="+mn-ea"/>
                <a:ea typeface="+mn-ea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666712" y="1428736"/>
            <a:ext cx="10858576" cy="4572032"/>
          </a:xfrm>
          <a:prstGeom prst="rect">
            <a:avLst/>
          </a:prstGeom>
        </p:spPr>
        <p:txBody>
          <a:bodyPr/>
          <a:lstStyle>
            <a:lvl1pPr marL="0" indent="72009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aseline="0"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12" name="文本框 4"/>
          <p:cNvSpPr txBox="1"/>
          <p:nvPr userDrawn="1"/>
        </p:nvSpPr>
        <p:spPr>
          <a:xfrm>
            <a:off x="666712" y="500042"/>
            <a:ext cx="18183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探究新知</a:t>
            </a:r>
            <a:endParaRPr lang="zh-CN" altLang="en-US" sz="3000" b="1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 userDrawn="1"/>
        </p:nvCxnSpPr>
        <p:spPr>
          <a:xfrm>
            <a:off x="451165" y="1108151"/>
            <a:ext cx="2286016" cy="1588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6" name="文本占位符 2"/>
          <p:cNvSpPr>
            <a:spLocks noGrp="1"/>
          </p:cNvSpPr>
          <p:nvPr>
            <p:ph type="body" sz="quarter" idx="12"/>
          </p:nvPr>
        </p:nvSpPr>
        <p:spPr>
          <a:xfrm>
            <a:off x="666712" y="2786058"/>
            <a:ext cx="4714908" cy="642942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="0" baseline="0">
                <a:solidFill>
                  <a:srgbClr val="FF0000"/>
                </a:solidFill>
                <a:latin typeface="+mn-ea"/>
                <a:ea typeface="+mn-ea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知识超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738150" y="1357298"/>
            <a:ext cx="10858576" cy="4643470"/>
          </a:xfrm>
          <a:prstGeom prst="rect">
            <a:avLst/>
          </a:prstGeom>
        </p:spPr>
        <p:txBody>
          <a:bodyPr/>
          <a:lstStyle>
            <a:lvl1pPr marL="0" indent="72009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aseline="0"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12" name="文本框 4"/>
          <p:cNvSpPr txBox="1"/>
          <p:nvPr userDrawn="1"/>
        </p:nvSpPr>
        <p:spPr>
          <a:xfrm>
            <a:off x="666712" y="500042"/>
            <a:ext cx="18183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知识超市</a:t>
            </a:r>
            <a:endParaRPr lang="zh-CN" altLang="en-US" sz="3000" b="1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 userDrawn="1"/>
        </p:nvCxnSpPr>
        <p:spPr>
          <a:xfrm>
            <a:off x="451165" y="1108151"/>
            <a:ext cx="2286016" cy="1588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课堂巩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738150" y="1357298"/>
            <a:ext cx="10858576" cy="4643470"/>
          </a:xfrm>
          <a:prstGeom prst="rect">
            <a:avLst/>
          </a:prstGeom>
        </p:spPr>
        <p:txBody>
          <a:bodyPr/>
          <a:lstStyle>
            <a:lvl1pPr marL="0" indent="72009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aseline="0"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12" name="文本框 4"/>
          <p:cNvSpPr txBox="1"/>
          <p:nvPr userDrawn="1"/>
        </p:nvSpPr>
        <p:spPr>
          <a:xfrm>
            <a:off x="666712" y="500042"/>
            <a:ext cx="18183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课堂巩固</a:t>
            </a:r>
            <a:endParaRPr lang="zh-CN" altLang="en-US" sz="3000" b="1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 userDrawn="1"/>
        </p:nvCxnSpPr>
        <p:spPr>
          <a:xfrm>
            <a:off x="451165" y="1108151"/>
            <a:ext cx="2286016" cy="1588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6" name="文本占位符 2"/>
          <p:cNvSpPr>
            <a:spLocks noGrp="1"/>
          </p:cNvSpPr>
          <p:nvPr>
            <p:ph type="body" sz="quarter" idx="12"/>
          </p:nvPr>
        </p:nvSpPr>
        <p:spPr>
          <a:xfrm>
            <a:off x="666712" y="2786058"/>
            <a:ext cx="4714908" cy="642942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="0" baseline="0">
                <a:solidFill>
                  <a:srgbClr val="FF0000"/>
                </a:solidFill>
                <a:latin typeface="+mn-ea"/>
                <a:ea typeface="+mn-ea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分层作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738150" y="1357298"/>
            <a:ext cx="10858576" cy="4643470"/>
          </a:xfrm>
          <a:prstGeom prst="rect">
            <a:avLst/>
          </a:prstGeom>
        </p:spPr>
        <p:txBody>
          <a:bodyPr/>
          <a:lstStyle>
            <a:lvl1pPr marL="0" indent="72009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aseline="0"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12" name="文本框 4"/>
          <p:cNvSpPr txBox="1"/>
          <p:nvPr userDrawn="1"/>
        </p:nvSpPr>
        <p:spPr>
          <a:xfrm>
            <a:off x="666712" y="500042"/>
            <a:ext cx="18183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分层作业</a:t>
            </a:r>
            <a:endParaRPr lang="zh-CN" altLang="en-US" sz="3000" b="1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 userDrawn="1"/>
        </p:nvCxnSpPr>
        <p:spPr>
          <a:xfrm>
            <a:off x="451165" y="1108151"/>
            <a:ext cx="2286016" cy="1588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6" name="文本占位符 2"/>
          <p:cNvSpPr>
            <a:spLocks noGrp="1"/>
          </p:cNvSpPr>
          <p:nvPr>
            <p:ph type="body" sz="quarter" idx="12"/>
          </p:nvPr>
        </p:nvSpPr>
        <p:spPr>
          <a:xfrm>
            <a:off x="666712" y="2786058"/>
            <a:ext cx="4714908" cy="642942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="0" baseline="0">
                <a:solidFill>
                  <a:srgbClr val="FF0000"/>
                </a:solidFill>
                <a:latin typeface="+mn-ea"/>
                <a:ea typeface="+mn-ea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738150" y="857232"/>
            <a:ext cx="10501386" cy="5500726"/>
          </a:xfrm>
          <a:prstGeom prst="rect">
            <a:avLst/>
          </a:prstGeom>
        </p:spPr>
        <p:txBody>
          <a:bodyPr/>
          <a:lstStyle>
            <a:lvl1pPr marL="0" indent="72009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aseline="0"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文本占位符 2"/>
          <p:cNvSpPr>
            <a:spLocks noGrp="1"/>
          </p:cNvSpPr>
          <p:nvPr>
            <p:ph type="body" sz="quarter" idx="12"/>
          </p:nvPr>
        </p:nvSpPr>
        <p:spPr>
          <a:xfrm>
            <a:off x="666712" y="2786058"/>
            <a:ext cx="4714908" cy="642942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="0" baseline="0">
                <a:solidFill>
                  <a:srgbClr val="FF0000"/>
                </a:solidFill>
                <a:latin typeface="+mn-ea"/>
                <a:ea typeface="+mn-ea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image" Target="../media/image1.jpeg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image" Target="file:///D:\qq&#25991;&#20214;\712321467\Image\C2C\Image2\%7b75232B38-A165-1FB7-499C-2E1C792CACB5%7d.png" TargetMode="External"/><Relationship Id="rId10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9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矩形 14"/>
          <p:cNvSpPr/>
          <p:nvPr userDrawn="1"/>
        </p:nvSpPr>
        <p:spPr>
          <a:xfrm>
            <a:off x="452398" y="500042"/>
            <a:ext cx="11358642" cy="5786478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 rot="-5400000">
            <a:off x="10999760" y="25512"/>
            <a:ext cx="1059087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9" name="矩形 12"/>
          <p:cNvSpPr/>
          <p:nvPr/>
        </p:nvSpPr>
        <p:spPr>
          <a:xfrm>
            <a:off x="10239404" y="6488113"/>
            <a:ext cx="1353568" cy="369887"/>
          </a:xfrm>
          <a:prstGeom prst="rect">
            <a:avLst/>
          </a:prstGeom>
        </p:spPr>
        <p:txBody>
          <a:bodyPr/>
          <a:lstStyle/>
          <a:p>
            <a:pPr algn="dist" fontAlgn="auto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 b="0">
                <a:solidFill>
                  <a:srgbClr val="0070C0"/>
                </a:solidFill>
                <a:latin typeface="微软雅黑" panose="020B0503020204020204" pitchFamily="34" charset="-122"/>
              </a:rPr>
              <a:t>第  </a:t>
            </a:r>
            <a:fld id="{E29A5833-BF3C-46DD-ABB9-8C7DF1E18923}" type="slidenum">
              <a:rPr lang="zh-CN" altLang="en-US" sz="1600" b="1" smtClean="0">
                <a:solidFill>
                  <a:srgbClr val="0070C0"/>
                </a:solidFill>
                <a:latin typeface="+mn-lt"/>
                <a:ea typeface="+mn-ea"/>
              </a:rPr>
            </a:fld>
            <a:r>
              <a:rPr lang="zh-CN" altLang="en-US" sz="1600" b="0">
                <a:solidFill>
                  <a:srgbClr val="0070C0"/>
                </a:solidFill>
                <a:latin typeface="+mn-lt"/>
                <a:ea typeface="+mn-ea"/>
              </a:rPr>
              <a:t>  </a:t>
            </a:r>
            <a:r>
              <a:rPr lang="zh-CN" altLang="en-US" sz="1600" b="0">
                <a:solidFill>
                  <a:srgbClr val="0070C0"/>
                </a:solidFill>
                <a:latin typeface="微软雅黑" panose="020B0503020204020204" pitchFamily="34" charset="-122"/>
              </a:rPr>
              <a:t>页</a:t>
            </a:r>
            <a:endParaRPr lang="zh-CN" altLang="en-US" sz="1600" b="0">
              <a:solidFill>
                <a:srgbClr val="0070C0"/>
              </a:solidFill>
              <a:latin typeface="微软雅黑" panose="020B0503020204020204" pitchFamily="34" charset="-122"/>
            </a:endParaRPr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 rot="-5400000">
            <a:off x="11002886" y="28688"/>
            <a:ext cx="1052736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" name="TextBox 13"/>
          <p:cNvSpPr txBox="1"/>
          <p:nvPr/>
        </p:nvSpPr>
        <p:spPr>
          <a:xfrm>
            <a:off x="11025272" y="179390"/>
            <a:ext cx="1008063" cy="338554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 b="1">
                <a:solidFill>
                  <a:srgbClr val="558335"/>
                </a:solidFill>
                <a:latin typeface="微软雅黑" panose="020B0503020204020204" pitchFamily="34" charset="-122"/>
              </a:rPr>
              <a:t>第七单元</a:t>
            </a:r>
            <a:endParaRPr lang="en-US" altLang="zh-CN" sz="1600" b="1">
              <a:solidFill>
                <a:srgbClr val="558335"/>
              </a:solidFill>
              <a:latin typeface="微软雅黑" panose="020B0503020204020204" pitchFamily="34" charset="-122"/>
            </a:endParaRPr>
          </a:p>
        </p:txBody>
      </p:sp>
      <p:sp>
        <p:nvSpPr>
          <p:cNvPr id="14" name="TextBox 15"/>
          <p:cNvSpPr txBox="1"/>
          <p:nvPr/>
        </p:nvSpPr>
        <p:spPr>
          <a:xfrm>
            <a:off x="11025222" y="620368"/>
            <a:ext cx="1008063" cy="369332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/>
            <a:r>
              <a:rPr lang="zh-CN" altLang="en-US" sz="1800" b="1">
                <a:solidFill>
                  <a:srgbClr val="558335"/>
                </a:solidFill>
                <a:latin typeface="微软雅黑" panose="020B0503020204020204" pitchFamily="34" charset="-122"/>
              </a:rPr>
              <a:t>第</a:t>
            </a:r>
            <a:r>
              <a:rPr lang="en-US" altLang="zh-CN" sz="1800" b="1">
                <a:solidFill>
                  <a:srgbClr val="558335"/>
                </a:solidFill>
                <a:latin typeface="微软雅黑" panose="020B0503020204020204" pitchFamily="34" charset="-122"/>
              </a:rPr>
              <a:t>1</a:t>
            </a:r>
            <a:r>
              <a:rPr lang="zh-CN" altLang="en-US" sz="1800" b="1">
                <a:solidFill>
                  <a:srgbClr val="558335"/>
                </a:solidFill>
                <a:latin typeface="微软雅黑" panose="020B0503020204020204" pitchFamily="34" charset="-122"/>
              </a:rPr>
              <a:t>课</a:t>
            </a:r>
            <a:endParaRPr lang="en-US" altLang="zh-CN" sz="1800" b="1">
              <a:solidFill>
                <a:srgbClr val="558335"/>
              </a:solidFill>
              <a:latin typeface="微软雅黑" panose="020B0503020204020204" pitchFamily="34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11169735" y="542927"/>
            <a:ext cx="720725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图片 1073743875" descr="学科网 zxxk.com"/>
          <p:cNvPicPr>
            <a:picLocks noChangeAspect="1"/>
          </p:cNvPicPr>
          <p:nvPr/>
        </p:nvPicPr>
        <p:blipFill>
          <a:blip r:embed="rId10" r:link="rId11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" Type="http://schemas.openxmlformats.org/officeDocument/2006/relationships/hyperlink" Target="http://www.1ppt.com/beijing/" TargetMode="External"/><Relationship Id="rId26" Type="http://schemas.openxmlformats.org/officeDocument/2006/relationships/notesSlide" Target="../notesSlides/notesSlide1.xml"/><Relationship Id="rId25" Type="http://schemas.openxmlformats.org/officeDocument/2006/relationships/slideLayout" Target="../slideLayouts/slideLayout8.xml"/><Relationship Id="rId24" Type="http://schemas.openxmlformats.org/officeDocument/2006/relationships/image" Target="../media/image3.png"/><Relationship Id="rId23" Type="http://schemas.openxmlformats.org/officeDocument/2006/relationships/image" Target="../media/image1.jpeg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3118731" y="2276872"/>
            <a:ext cx="5832618" cy="1044756"/>
            <a:chOff x="3179691" y="3386403"/>
            <a:chExt cx="5832618" cy="668253"/>
          </a:xfrm>
        </p:grpSpPr>
        <p:grpSp>
          <p:nvGrpSpPr>
            <p:cNvPr id="16" name="组合 19"/>
            <p:cNvGrpSpPr/>
            <p:nvPr/>
          </p:nvGrpSpPr>
          <p:grpSpPr>
            <a:xfrm>
              <a:off x="3179691" y="3386403"/>
              <a:ext cx="5832618" cy="668253"/>
              <a:chOff x="3179691" y="3386403"/>
              <a:chExt cx="5832618" cy="668253"/>
            </a:xfrm>
          </p:grpSpPr>
          <p:sp>
            <p:nvSpPr>
              <p:cNvPr id="20" name="矩形: 圆角 15"/>
              <p:cNvSpPr/>
              <p:nvPr/>
            </p:nvSpPr>
            <p:spPr>
              <a:xfrm>
                <a:off x="3179691" y="3471598"/>
                <a:ext cx="5832618" cy="504395"/>
              </a:xfrm>
              <a:prstGeom prst="roundRect">
                <a:avLst>
                  <a:gd name="adj" fmla="val 37116"/>
                </a:avLst>
              </a:prstGeom>
              <a:noFill/>
              <a:ln w="19050">
                <a:solidFill>
                  <a:srgbClr val="399E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矩形 20"/>
              <p:cNvSpPr/>
              <p:nvPr/>
            </p:nvSpPr>
            <p:spPr>
              <a:xfrm>
                <a:off x="3714750" y="3386403"/>
                <a:ext cx="114300" cy="661722"/>
              </a:xfrm>
              <a:prstGeom prst="rect">
                <a:avLst/>
              </a:prstGeom>
              <a:solidFill>
                <a:srgbClr val="F1F5E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矩形 22"/>
              <p:cNvSpPr/>
              <p:nvPr/>
            </p:nvSpPr>
            <p:spPr>
              <a:xfrm>
                <a:off x="8362952" y="3392934"/>
                <a:ext cx="114300" cy="661722"/>
              </a:xfrm>
              <a:prstGeom prst="rect">
                <a:avLst/>
              </a:prstGeom>
              <a:solidFill>
                <a:srgbClr val="F1F5E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文本框 18"/>
              <p:cNvSpPr txBox="1"/>
              <p:nvPr/>
            </p:nvSpPr>
            <p:spPr>
              <a:xfrm>
                <a:off x="3693418" y="3486319"/>
                <a:ext cx="4762502" cy="4527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40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</a:rPr>
                  <a:t>温 度</a:t>
                </a:r>
                <a:endParaRPr lang="zh-CN" altLang="en-US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</a:endParaRPr>
              </a:p>
            </p:txBody>
          </p:sp>
        </p:grpSp>
        <p:grpSp>
          <p:nvGrpSpPr>
            <p:cNvPr id="17" name="组合 22"/>
            <p:cNvGrpSpPr/>
            <p:nvPr/>
          </p:nvGrpSpPr>
          <p:grpSpPr>
            <a:xfrm>
              <a:off x="3350780" y="3596731"/>
              <a:ext cx="5490441" cy="254127"/>
              <a:chOff x="3363876" y="3596731"/>
              <a:chExt cx="5490441" cy="254127"/>
            </a:xfrm>
          </p:grpSpPr>
          <p:sp>
            <p:nvSpPr>
              <p:cNvPr id="18" name="等腰三角形 17"/>
              <p:cNvSpPr/>
              <p:nvPr/>
            </p:nvSpPr>
            <p:spPr>
              <a:xfrm rot="16200000">
                <a:off x="3346350" y="3614257"/>
                <a:ext cx="254127" cy="219075"/>
              </a:xfrm>
              <a:prstGeom prst="triangle">
                <a:avLst/>
              </a:prstGeom>
              <a:solidFill>
                <a:srgbClr val="399ED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等腰三角形 18"/>
              <p:cNvSpPr/>
              <p:nvPr/>
            </p:nvSpPr>
            <p:spPr>
              <a:xfrm rot="5400000">
                <a:off x="8617716" y="3614257"/>
                <a:ext cx="254127" cy="219075"/>
              </a:xfrm>
              <a:prstGeom prst="triangle">
                <a:avLst/>
              </a:prstGeom>
              <a:solidFill>
                <a:srgbClr val="399ED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31" name="PA_文本框 29"/>
          <p:cNvSpPr txBox="1"/>
          <p:nvPr/>
        </p:nvSpPr>
        <p:spPr>
          <a:xfrm>
            <a:off x="3595670" y="1321823"/>
            <a:ext cx="4857784" cy="52322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  <a:miter lim="400000"/>
          </a:ln>
        </p:spPr>
        <p:txBody>
          <a:bodyPr wrap="square" lIns="45719" rIns="45719">
            <a:spAutoFit/>
          </a:bodyPr>
          <a:lstStyle/>
          <a:p>
            <a:pPr algn="ctr"/>
            <a:r>
              <a:rPr lang="zh-CN" altLang="en-US" sz="2800">
                <a:solidFill>
                  <a:srgbClr val="FFFFFF"/>
                </a:solidFill>
              </a:rPr>
              <a:t>第七单元　生活中的负数</a:t>
            </a:r>
            <a:endParaRPr lang="zh-CN" altLang="en-US" sz="280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/>
              <a:t>填一填，画一画。</a:t>
            </a:r>
            <a:endParaRPr lang="zh-CN" altLang="en-US"/>
          </a:p>
          <a:p>
            <a:r>
              <a:rPr lang="en-US"/>
              <a:t>1.</a:t>
            </a:r>
            <a:r>
              <a:rPr lang="zh-CN" altLang="en-US"/>
              <a:t>二月份某地区最高气温是零上</a:t>
            </a:r>
            <a:r>
              <a:rPr lang="en-US"/>
              <a:t>8 ℃</a:t>
            </a:r>
            <a:r>
              <a:rPr lang="zh-CN" altLang="en-US"/>
              <a:t>，记作</a:t>
            </a:r>
            <a:r>
              <a:rPr lang="en-US"/>
              <a:t>(</a:t>
            </a:r>
            <a:r>
              <a:rPr lang="zh-CN" altLang="en-US"/>
              <a:t>　</a:t>
            </a:r>
            <a:r>
              <a:rPr lang="en-US" altLang="zh-CN"/>
              <a:t>	</a:t>
            </a:r>
            <a:r>
              <a:rPr lang="zh-CN" altLang="en-US"/>
              <a:t>　</a:t>
            </a:r>
            <a:r>
              <a:rPr lang="en-US"/>
              <a:t>)</a:t>
            </a:r>
            <a:r>
              <a:rPr lang="zh-CN" altLang="en-US"/>
              <a:t>，最低气温是零下</a:t>
            </a:r>
            <a:r>
              <a:rPr lang="en-US"/>
              <a:t>5 ℃</a:t>
            </a:r>
            <a:r>
              <a:rPr lang="zh-CN" altLang="en-US"/>
              <a:t>，记作</a:t>
            </a:r>
            <a:r>
              <a:rPr lang="en-US"/>
              <a:t>(</a:t>
            </a:r>
            <a:r>
              <a:rPr lang="zh-CN" altLang="en-US"/>
              <a:t>　</a:t>
            </a:r>
            <a:r>
              <a:rPr lang="en-US" altLang="zh-CN"/>
              <a:t>		</a:t>
            </a:r>
            <a:r>
              <a:rPr lang="zh-CN" altLang="en-US"/>
              <a:t>　</a:t>
            </a:r>
            <a:r>
              <a:rPr lang="en-US"/>
              <a:t>)</a:t>
            </a:r>
            <a:r>
              <a:rPr lang="zh-CN" altLang="en-US"/>
              <a:t>。</a:t>
            </a:r>
            <a:endParaRPr lang="zh-CN" altLang="en-US"/>
          </a:p>
          <a:p>
            <a:r>
              <a:rPr lang="en-US"/>
              <a:t>2.</a:t>
            </a:r>
            <a:r>
              <a:rPr lang="zh-CN" altLang="en-US"/>
              <a:t>冰箱上层温度是零上</a:t>
            </a:r>
            <a:r>
              <a:rPr lang="en-US"/>
              <a:t>6 ℃</a:t>
            </a:r>
            <a:r>
              <a:rPr lang="zh-CN" altLang="en-US"/>
              <a:t>，下层是零下</a:t>
            </a:r>
            <a:r>
              <a:rPr lang="en-US"/>
              <a:t>6 ℃</a:t>
            </a:r>
            <a:r>
              <a:rPr lang="zh-CN" altLang="en-US"/>
              <a:t>，</a:t>
            </a:r>
            <a:r>
              <a:rPr lang="en-US"/>
              <a:t>(</a:t>
            </a:r>
            <a:r>
              <a:rPr lang="zh-CN" altLang="en-US"/>
              <a:t>　</a:t>
            </a:r>
            <a:r>
              <a:rPr lang="en-US" altLang="zh-CN"/>
              <a:t>	</a:t>
            </a:r>
            <a:r>
              <a:rPr lang="zh-CN" altLang="en-US"/>
              <a:t>　</a:t>
            </a:r>
            <a:r>
              <a:rPr lang="en-US"/>
              <a:t>)</a:t>
            </a:r>
            <a:r>
              <a:rPr lang="zh-CN" altLang="en-US"/>
              <a:t>温度更低。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>
          <a:xfrm>
            <a:off x="8382016" y="2071678"/>
            <a:ext cx="1928826" cy="642942"/>
          </a:xfrm>
        </p:spPr>
        <p:txBody>
          <a:bodyPr/>
          <a:lstStyle/>
          <a:p>
            <a:r>
              <a:rPr lang="en-US"/>
              <a:t>+8 ℃</a:t>
            </a:r>
            <a:endParaRPr lang="zh-CN" altLang="en-US"/>
          </a:p>
        </p:txBody>
      </p:sp>
      <p:sp>
        <p:nvSpPr>
          <p:cNvPr id="10" name="文本占位符 2"/>
          <p:cNvSpPr txBox="1"/>
          <p:nvPr/>
        </p:nvSpPr>
        <p:spPr>
          <a:xfrm>
            <a:off x="4095736" y="2714620"/>
            <a:ext cx="2214578" cy="642942"/>
          </a:xfrm>
          <a:prstGeom prst="rect">
            <a:avLst/>
          </a:prstGeom>
        </p:spPr>
        <p:txBody>
          <a:bodyPr/>
          <a:lstStyle/>
          <a:p>
            <a:r>
              <a:rPr lang="en-US" sz="2800" b="0">
                <a:solidFill>
                  <a:srgbClr val="FF0000"/>
                </a:solidFill>
              </a:rPr>
              <a:t>-5 ℃</a:t>
            </a:r>
            <a:endParaRPr lang="zh-CN" altLang="en-US" sz="2800" b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12" name="文本占位符 2"/>
          <p:cNvSpPr txBox="1"/>
          <p:nvPr/>
        </p:nvSpPr>
        <p:spPr>
          <a:xfrm>
            <a:off x="9167834" y="3429000"/>
            <a:ext cx="2214578" cy="642942"/>
          </a:xfrm>
          <a:prstGeom prst="rect">
            <a:avLst/>
          </a:prstGeom>
        </p:spPr>
        <p:txBody>
          <a:bodyPr/>
          <a:lstStyle/>
          <a:p>
            <a:r>
              <a:rPr lang="zh-CN" altLang="en-US" sz="2800" b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下层</a:t>
            </a:r>
            <a:endParaRPr lang="zh-CN" altLang="en-US" sz="2800" b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 build="p"/>
      <p:bldP spid="12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1595406" y="2643182"/>
          <a:ext cx="8786872" cy="2139324"/>
        </p:xfrm>
        <a:graphic>
          <a:graphicData uri="http://schemas.openxmlformats.org/drawingml/2006/table">
            <a:tbl>
              <a:tblPr/>
              <a:tblGrid>
                <a:gridCol w="2196719"/>
                <a:gridCol w="823769"/>
                <a:gridCol w="961064"/>
                <a:gridCol w="961064"/>
                <a:gridCol w="961064"/>
                <a:gridCol w="961064"/>
                <a:gridCol w="961064"/>
                <a:gridCol w="961064"/>
              </a:tblGrid>
              <a:tr h="64294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r>
                        <a:rPr lang="zh-CN" sz="2800" kern="100">
                          <a:solidFill>
                            <a:srgbClr val="000000"/>
                          </a:solidFill>
                          <a:latin typeface="Times New Roman" panose="02020603050405020304"/>
                          <a:ea typeface="黑体" panose="02010609060101010101" pitchFamily="49" charset="-122"/>
                          <a:cs typeface="Times New Roman" panose="02020603050405020304"/>
                        </a:rPr>
                        <a:t>日期</a:t>
                      </a:r>
                      <a:endParaRPr lang="zh-CN" sz="1400" kern="100">
                        <a:solidFill>
                          <a:srgbClr val="000000"/>
                        </a:solidFill>
                        <a:latin typeface="NEU-BZ-S92"/>
                        <a:ea typeface="方正书宋_GBK"/>
                        <a:cs typeface="Times New Roman" panose="02020603050405020304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r>
                        <a:rPr lang="en-US" sz="2800" kern="100">
                          <a:solidFill>
                            <a:srgbClr val="000000"/>
                          </a:solidFill>
                          <a:latin typeface="Times New Roman" panose="02020603050405020304"/>
                          <a:ea typeface="黑体" panose="02010609060101010101" pitchFamily="49" charset="-122"/>
                          <a:cs typeface="Times New Roman" panose="02020603050405020304"/>
                        </a:rPr>
                        <a:t>1</a:t>
                      </a:r>
                      <a:r>
                        <a:rPr lang="zh-CN" sz="2800" kern="100">
                          <a:solidFill>
                            <a:srgbClr val="000000"/>
                          </a:solidFill>
                          <a:latin typeface="Times New Roman" panose="02020603050405020304"/>
                          <a:ea typeface="黑体" panose="02010609060101010101" pitchFamily="49" charset="-122"/>
                          <a:cs typeface="Times New Roman" panose="02020603050405020304"/>
                        </a:rPr>
                        <a:t>月</a:t>
                      </a:r>
                      <a:endParaRPr lang="zh-CN" sz="1400" kern="100">
                        <a:solidFill>
                          <a:srgbClr val="000000"/>
                        </a:solidFill>
                        <a:latin typeface="NEU-BZ-S92"/>
                        <a:ea typeface="方正书宋_GBK"/>
                        <a:cs typeface="Times New Roman" panose="02020603050405020304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r>
                        <a:rPr lang="en-US" sz="2800" kern="100">
                          <a:solidFill>
                            <a:srgbClr val="000000"/>
                          </a:solidFill>
                          <a:latin typeface="Times New Roman" panose="02020603050405020304"/>
                          <a:ea typeface="黑体" panose="02010609060101010101" pitchFamily="49" charset="-122"/>
                          <a:cs typeface="Times New Roman" panose="02020603050405020304"/>
                        </a:rPr>
                        <a:t>1</a:t>
                      </a:r>
                      <a:r>
                        <a:rPr lang="zh-CN" sz="2800" kern="100">
                          <a:solidFill>
                            <a:srgbClr val="000000"/>
                          </a:solidFill>
                          <a:latin typeface="Times New Roman" panose="02020603050405020304"/>
                          <a:ea typeface="黑体" panose="02010609060101010101" pitchFamily="49" charset="-122"/>
                          <a:cs typeface="Times New Roman" panose="02020603050405020304"/>
                        </a:rPr>
                        <a:t>日</a:t>
                      </a:r>
                      <a:endParaRPr lang="zh-CN" sz="1400" kern="100">
                        <a:solidFill>
                          <a:srgbClr val="000000"/>
                        </a:solidFill>
                        <a:latin typeface="NEU-BZ-S92"/>
                        <a:ea typeface="方正书宋_GBK"/>
                        <a:cs typeface="Times New Roman" panose="02020603050405020304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r>
                        <a:rPr lang="en-US" sz="2800" kern="100">
                          <a:solidFill>
                            <a:srgbClr val="000000"/>
                          </a:solidFill>
                          <a:latin typeface="Times New Roman" panose="02020603050405020304"/>
                          <a:ea typeface="黑体" panose="02010609060101010101" pitchFamily="49" charset="-122"/>
                          <a:cs typeface="Times New Roman" panose="02020603050405020304"/>
                        </a:rPr>
                        <a:t>1</a:t>
                      </a:r>
                      <a:r>
                        <a:rPr lang="zh-CN" sz="2800" kern="100">
                          <a:solidFill>
                            <a:srgbClr val="000000"/>
                          </a:solidFill>
                          <a:latin typeface="Times New Roman" panose="02020603050405020304"/>
                          <a:ea typeface="黑体" panose="02010609060101010101" pitchFamily="49" charset="-122"/>
                          <a:cs typeface="Times New Roman" panose="02020603050405020304"/>
                        </a:rPr>
                        <a:t>月</a:t>
                      </a:r>
                      <a:endParaRPr lang="zh-CN" sz="1400" kern="100">
                        <a:solidFill>
                          <a:srgbClr val="000000"/>
                        </a:solidFill>
                        <a:latin typeface="NEU-BZ-S92"/>
                        <a:ea typeface="方正书宋_GBK"/>
                        <a:cs typeface="Times New Roman" panose="02020603050405020304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r>
                        <a:rPr lang="en-US" sz="2800" kern="100">
                          <a:solidFill>
                            <a:srgbClr val="000000"/>
                          </a:solidFill>
                          <a:latin typeface="Times New Roman" panose="02020603050405020304"/>
                          <a:ea typeface="黑体" panose="02010609060101010101" pitchFamily="49" charset="-122"/>
                          <a:cs typeface="Times New Roman" panose="02020603050405020304"/>
                        </a:rPr>
                        <a:t>2</a:t>
                      </a:r>
                      <a:r>
                        <a:rPr lang="zh-CN" sz="2800" kern="100">
                          <a:solidFill>
                            <a:srgbClr val="000000"/>
                          </a:solidFill>
                          <a:latin typeface="Times New Roman" panose="02020603050405020304"/>
                          <a:ea typeface="黑体" panose="02010609060101010101" pitchFamily="49" charset="-122"/>
                          <a:cs typeface="Times New Roman" panose="02020603050405020304"/>
                        </a:rPr>
                        <a:t>日</a:t>
                      </a:r>
                      <a:endParaRPr lang="zh-CN" sz="1400" kern="100">
                        <a:solidFill>
                          <a:srgbClr val="000000"/>
                        </a:solidFill>
                        <a:latin typeface="NEU-BZ-S92"/>
                        <a:ea typeface="方正书宋_GBK"/>
                        <a:cs typeface="Times New Roman" panose="02020603050405020304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r>
                        <a:rPr lang="en-US" sz="2800" kern="100">
                          <a:solidFill>
                            <a:srgbClr val="000000"/>
                          </a:solidFill>
                          <a:latin typeface="Times New Roman" panose="02020603050405020304"/>
                          <a:ea typeface="黑体" panose="02010609060101010101" pitchFamily="49" charset="-122"/>
                          <a:cs typeface="Times New Roman" panose="02020603050405020304"/>
                        </a:rPr>
                        <a:t>1</a:t>
                      </a:r>
                      <a:r>
                        <a:rPr lang="zh-CN" sz="2800" kern="100">
                          <a:solidFill>
                            <a:srgbClr val="000000"/>
                          </a:solidFill>
                          <a:latin typeface="Times New Roman" panose="02020603050405020304"/>
                          <a:ea typeface="黑体" panose="02010609060101010101" pitchFamily="49" charset="-122"/>
                          <a:cs typeface="Times New Roman" panose="02020603050405020304"/>
                        </a:rPr>
                        <a:t>月</a:t>
                      </a:r>
                      <a:endParaRPr lang="zh-CN" sz="1400" kern="100">
                        <a:solidFill>
                          <a:srgbClr val="000000"/>
                        </a:solidFill>
                        <a:latin typeface="NEU-BZ-S92"/>
                        <a:ea typeface="方正书宋_GBK"/>
                        <a:cs typeface="Times New Roman" panose="02020603050405020304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r>
                        <a:rPr lang="en-US" sz="2800" kern="100">
                          <a:solidFill>
                            <a:srgbClr val="000000"/>
                          </a:solidFill>
                          <a:latin typeface="Times New Roman" panose="02020603050405020304"/>
                          <a:ea typeface="黑体" panose="02010609060101010101" pitchFamily="49" charset="-122"/>
                          <a:cs typeface="Times New Roman" panose="02020603050405020304"/>
                        </a:rPr>
                        <a:t>3</a:t>
                      </a:r>
                      <a:r>
                        <a:rPr lang="zh-CN" sz="2800" kern="100">
                          <a:solidFill>
                            <a:srgbClr val="000000"/>
                          </a:solidFill>
                          <a:latin typeface="Times New Roman" panose="02020603050405020304"/>
                          <a:ea typeface="黑体" panose="02010609060101010101" pitchFamily="49" charset="-122"/>
                          <a:cs typeface="Times New Roman" panose="02020603050405020304"/>
                        </a:rPr>
                        <a:t>日</a:t>
                      </a:r>
                      <a:endParaRPr lang="zh-CN" sz="1400" kern="100">
                        <a:solidFill>
                          <a:srgbClr val="000000"/>
                        </a:solidFill>
                        <a:latin typeface="NEU-BZ-S92"/>
                        <a:ea typeface="方正书宋_GBK"/>
                        <a:cs typeface="Times New Roman" panose="02020603050405020304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r>
                        <a:rPr lang="en-US" sz="2800" kern="100">
                          <a:solidFill>
                            <a:srgbClr val="000000"/>
                          </a:solidFill>
                          <a:latin typeface="Times New Roman" panose="02020603050405020304"/>
                          <a:ea typeface="黑体" panose="02010609060101010101" pitchFamily="49" charset="-122"/>
                          <a:cs typeface="Times New Roman" panose="02020603050405020304"/>
                        </a:rPr>
                        <a:t>1</a:t>
                      </a:r>
                      <a:r>
                        <a:rPr lang="zh-CN" sz="2800" kern="100">
                          <a:solidFill>
                            <a:srgbClr val="000000"/>
                          </a:solidFill>
                          <a:latin typeface="Times New Roman" panose="02020603050405020304"/>
                          <a:ea typeface="黑体" panose="02010609060101010101" pitchFamily="49" charset="-122"/>
                          <a:cs typeface="Times New Roman" panose="02020603050405020304"/>
                        </a:rPr>
                        <a:t>月</a:t>
                      </a:r>
                      <a:endParaRPr lang="zh-CN" sz="1400" kern="100">
                        <a:solidFill>
                          <a:srgbClr val="000000"/>
                        </a:solidFill>
                        <a:latin typeface="NEU-BZ-S92"/>
                        <a:ea typeface="方正书宋_GBK"/>
                        <a:cs typeface="Times New Roman" panose="02020603050405020304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r>
                        <a:rPr lang="en-US" sz="2800" kern="100">
                          <a:solidFill>
                            <a:srgbClr val="000000"/>
                          </a:solidFill>
                          <a:latin typeface="Times New Roman" panose="02020603050405020304"/>
                          <a:ea typeface="黑体" panose="02010609060101010101" pitchFamily="49" charset="-122"/>
                          <a:cs typeface="Times New Roman" panose="02020603050405020304"/>
                        </a:rPr>
                        <a:t>4</a:t>
                      </a:r>
                      <a:r>
                        <a:rPr lang="zh-CN" sz="2800" kern="100">
                          <a:solidFill>
                            <a:srgbClr val="000000"/>
                          </a:solidFill>
                          <a:latin typeface="Times New Roman" panose="02020603050405020304"/>
                          <a:ea typeface="黑体" panose="02010609060101010101" pitchFamily="49" charset="-122"/>
                          <a:cs typeface="Times New Roman" panose="02020603050405020304"/>
                        </a:rPr>
                        <a:t>日</a:t>
                      </a:r>
                      <a:endParaRPr lang="zh-CN" sz="1400" kern="100">
                        <a:solidFill>
                          <a:srgbClr val="000000"/>
                        </a:solidFill>
                        <a:latin typeface="NEU-BZ-S92"/>
                        <a:ea typeface="方正书宋_GBK"/>
                        <a:cs typeface="Times New Roman" panose="02020603050405020304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r>
                        <a:rPr lang="en-US" sz="2800" kern="100">
                          <a:solidFill>
                            <a:srgbClr val="000000"/>
                          </a:solidFill>
                          <a:latin typeface="Times New Roman" panose="02020603050405020304"/>
                          <a:ea typeface="黑体" panose="02010609060101010101" pitchFamily="49" charset="-122"/>
                          <a:cs typeface="Times New Roman" panose="02020603050405020304"/>
                        </a:rPr>
                        <a:t>1</a:t>
                      </a:r>
                      <a:r>
                        <a:rPr lang="zh-CN" sz="2800" kern="100">
                          <a:solidFill>
                            <a:srgbClr val="000000"/>
                          </a:solidFill>
                          <a:latin typeface="Times New Roman" panose="02020603050405020304"/>
                          <a:ea typeface="黑体" panose="02010609060101010101" pitchFamily="49" charset="-122"/>
                          <a:cs typeface="Times New Roman" panose="02020603050405020304"/>
                        </a:rPr>
                        <a:t>月</a:t>
                      </a:r>
                      <a:endParaRPr lang="zh-CN" sz="1400" kern="100">
                        <a:solidFill>
                          <a:srgbClr val="000000"/>
                        </a:solidFill>
                        <a:latin typeface="NEU-BZ-S92"/>
                        <a:ea typeface="方正书宋_GBK"/>
                        <a:cs typeface="Times New Roman" panose="02020603050405020304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r>
                        <a:rPr lang="en-US" sz="2800" kern="100">
                          <a:solidFill>
                            <a:srgbClr val="000000"/>
                          </a:solidFill>
                          <a:latin typeface="Times New Roman" panose="02020603050405020304"/>
                          <a:ea typeface="黑体" panose="02010609060101010101" pitchFamily="49" charset="-122"/>
                          <a:cs typeface="Times New Roman" panose="02020603050405020304"/>
                        </a:rPr>
                        <a:t>5</a:t>
                      </a:r>
                      <a:r>
                        <a:rPr lang="zh-CN" sz="2800" kern="100">
                          <a:solidFill>
                            <a:srgbClr val="000000"/>
                          </a:solidFill>
                          <a:latin typeface="Times New Roman" panose="02020603050405020304"/>
                          <a:ea typeface="黑体" panose="02010609060101010101" pitchFamily="49" charset="-122"/>
                          <a:cs typeface="Times New Roman" panose="02020603050405020304"/>
                        </a:rPr>
                        <a:t>日</a:t>
                      </a:r>
                      <a:endParaRPr lang="zh-CN" sz="1400" kern="100">
                        <a:solidFill>
                          <a:srgbClr val="000000"/>
                        </a:solidFill>
                        <a:latin typeface="NEU-BZ-S92"/>
                        <a:ea typeface="方正书宋_GBK"/>
                        <a:cs typeface="Times New Roman" panose="02020603050405020304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r>
                        <a:rPr lang="en-US" sz="2800" kern="100">
                          <a:solidFill>
                            <a:srgbClr val="000000"/>
                          </a:solidFill>
                          <a:latin typeface="Times New Roman" panose="02020603050405020304"/>
                          <a:ea typeface="黑体" panose="02010609060101010101" pitchFamily="49" charset="-122"/>
                          <a:cs typeface="Times New Roman" panose="02020603050405020304"/>
                        </a:rPr>
                        <a:t>1</a:t>
                      </a:r>
                      <a:r>
                        <a:rPr lang="zh-CN" sz="2800" kern="100">
                          <a:solidFill>
                            <a:srgbClr val="000000"/>
                          </a:solidFill>
                          <a:latin typeface="Times New Roman" panose="02020603050405020304"/>
                          <a:ea typeface="黑体" panose="02010609060101010101" pitchFamily="49" charset="-122"/>
                          <a:cs typeface="Times New Roman" panose="02020603050405020304"/>
                        </a:rPr>
                        <a:t>月</a:t>
                      </a:r>
                      <a:endParaRPr lang="zh-CN" sz="1400" kern="100">
                        <a:solidFill>
                          <a:srgbClr val="000000"/>
                        </a:solidFill>
                        <a:latin typeface="NEU-BZ-S92"/>
                        <a:ea typeface="方正书宋_GBK"/>
                        <a:cs typeface="Times New Roman" panose="02020603050405020304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r>
                        <a:rPr lang="en-US" sz="2800" kern="100">
                          <a:solidFill>
                            <a:srgbClr val="000000"/>
                          </a:solidFill>
                          <a:latin typeface="Times New Roman" panose="02020603050405020304"/>
                          <a:ea typeface="黑体" panose="02010609060101010101" pitchFamily="49" charset="-122"/>
                          <a:cs typeface="Times New Roman" panose="02020603050405020304"/>
                        </a:rPr>
                        <a:t>6</a:t>
                      </a:r>
                      <a:r>
                        <a:rPr lang="zh-CN" sz="2800" kern="100">
                          <a:solidFill>
                            <a:srgbClr val="000000"/>
                          </a:solidFill>
                          <a:latin typeface="Times New Roman" panose="02020603050405020304"/>
                          <a:ea typeface="黑体" panose="02010609060101010101" pitchFamily="49" charset="-122"/>
                          <a:cs typeface="Times New Roman" panose="02020603050405020304"/>
                        </a:rPr>
                        <a:t>日</a:t>
                      </a:r>
                      <a:endParaRPr lang="zh-CN" sz="1400" kern="100">
                        <a:solidFill>
                          <a:srgbClr val="000000"/>
                        </a:solidFill>
                        <a:latin typeface="NEU-BZ-S92"/>
                        <a:ea typeface="方正书宋_GBK"/>
                        <a:cs typeface="Times New Roman" panose="02020603050405020304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r>
                        <a:rPr lang="en-US" sz="2800" kern="100">
                          <a:solidFill>
                            <a:srgbClr val="000000"/>
                          </a:solidFill>
                          <a:latin typeface="Times New Roman" panose="02020603050405020304"/>
                          <a:ea typeface="黑体" panose="02010609060101010101" pitchFamily="49" charset="-122"/>
                          <a:cs typeface="Times New Roman" panose="02020603050405020304"/>
                        </a:rPr>
                        <a:t>1</a:t>
                      </a:r>
                      <a:r>
                        <a:rPr lang="zh-CN" sz="2800" kern="100">
                          <a:solidFill>
                            <a:srgbClr val="000000"/>
                          </a:solidFill>
                          <a:latin typeface="Times New Roman" panose="02020603050405020304"/>
                          <a:ea typeface="黑体" panose="02010609060101010101" pitchFamily="49" charset="-122"/>
                          <a:cs typeface="Times New Roman" panose="02020603050405020304"/>
                        </a:rPr>
                        <a:t>月</a:t>
                      </a:r>
                      <a:endParaRPr lang="zh-CN" sz="1400" kern="100">
                        <a:solidFill>
                          <a:srgbClr val="000000"/>
                        </a:solidFill>
                        <a:latin typeface="NEU-BZ-S92"/>
                        <a:ea typeface="方正书宋_GBK"/>
                        <a:cs typeface="Times New Roman" panose="02020603050405020304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r>
                        <a:rPr lang="en-US" sz="2800" kern="100">
                          <a:solidFill>
                            <a:srgbClr val="000000"/>
                          </a:solidFill>
                          <a:latin typeface="Times New Roman" panose="02020603050405020304"/>
                          <a:ea typeface="黑体" panose="02010609060101010101" pitchFamily="49" charset="-122"/>
                          <a:cs typeface="Times New Roman" panose="02020603050405020304"/>
                        </a:rPr>
                        <a:t>7</a:t>
                      </a:r>
                      <a:r>
                        <a:rPr lang="zh-CN" sz="2800" kern="100">
                          <a:solidFill>
                            <a:srgbClr val="000000"/>
                          </a:solidFill>
                          <a:latin typeface="Times New Roman" panose="02020603050405020304"/>
                          <a:ea typeface="黑体" panose="02010609060101010101" pitchFamily="49" charset="-122"/>
                          <a:cs typeface="Times New Roman" panose="02020603050405020304"/>
                        </a:rPr>
                        <a:t>日</a:t>
                      </a:r>
                      <a:endParaRPr lang="zh-CN" sz="1400" kern="100">
                        <a:solidFill>
                          <a:srgbClr val="000000"/>
                        </a:solidFill>
                        <a:latin typeface="NEU-BZ-S92"/>
                        <a:ea typeface="方正书宋_GBK"/>
                        <a:cs typeface="Times New Roman" panose="02020603050405020304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294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r>
                        <a:rPr lang="zh-CN" sz="2800" kern="100">
                          <a:solidFill>
                            <a:srgbClr val="000000"/>
                          </a:solidFill>
                          <a:latin typeface="Times New Roman" panose="02020603050405020304"/>
                          <a:ea typeface="黑体" panose="02010609060101010101" pitchFamily="49" charset="-122"/>
                          <a:cs typeface="Times New Roman" panose="02020603050405020304"/>
                        </a:rPr>
                        <a:t>最高气温</a:t>
                      </a:r>
                      <a:r>
                        <a:rPr lang="en-US" sz="2800" kern="100">
                          <a:solidFill>
                            <a:srgbClr val="000000"/>
                          </a:solidFill>
                          <a:latin typeface="Times New Roman" panose="02020603050405020304"/>
                          <a:ea typeface="黑体" panose="02010609060101010101" pitchFamily="49" charset="-122"/>
                          <a:cs typeface="Times New Roman" panose="02020603050405020304"/>
                        </a:rPr>
                        <a:t>/</a:t>
                      </a:r>
                      <a:r>
                        <a:rPr lang="en-US" sz="2800" kern="100">
                          <a:solidFill>
                            <a:srgbClr val="000000"/>
                          </a:solidFill>
                          <a:latin typeface="黑体" panose="02010609060101010101" pitchFamily="49" charset="-122"/>
                          <a:ea typeface="方正书宋_GBK"/>
                          <a:cs typeface="Times New Roman" panose="02020603050405020304"/>
                        </a:rPr>
                        <a:t>℃</a:t>
                      </a:r>
                      <a:endParaRPr lang="zh-CN" sz="1400" kern="100">
                        <a:solidFill>
                          <a:srgbClr val="000000"/>
                        </a:solidFill>
                        <a:latin typeface="NEU-BZ-S92"/>
                        <a:ea typeface="方正书宋_GBK"/>
                        <a:cs typeface="Times New Roman" panose="02020603050405020304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r>
                        <a:rPr lang="en-US" sz="2800" kern="100">
                          <a:solidFill>
                            <a:srgbClr val="000000"/>
                          </a:solidFill>
                          <a:latin typeface="Times New Roman" panose="02020603050405020304"/>
                          <a:ea typeface="黑体" panose="02010609060101010101" pitchFamily="49" charset="-122"/>
                          <a:cs typeface="Times New Roman" panose="02020603050405020304"/>
                        </a:rPr>
                        <a:t>-10</a:t>
                      </a:r>
                      <a:endParaRPr lang="zh-CN" sz="1400" kern="100">
                        <a:solidFill>
                          <a:srgbClr val="000000"/>
                        </a:solidFill>
                        <a:latin typeface="NEU-BZ-S92"/>
                        <a:ea typeface="方正书宋_GBK"/>
                        <a:cs typeface="Times New Roman" panose="02020603050405020304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r>
                        <a:rPr lang="en-US" sz="2800" kern="100">
                          <a:solidFill>
                            <a:srgbClr val="000000"/>
                          </a:solidFill>
                          <a:latin typeface="Times New Roman" panose="02020603050405020304"/>
                          <a:ea typeface="黑体" panose="02010609060101010101" pitchFamily="49" charset="-122"/>
                          <a:cs typeface="Times New Roman" panose="02020603050405020304"/>
                        </a:rPr>
                        <a:t>-12</a:t>
                      </a:r>
                      <a:endParaRPr lang="zh-CN" sz="1400" kern="100">
                        <a:solidFill>
                          <a:srgbClr val="000000"/>
                        </a:solidFill>
                        <a:latin typeface="NEU-BZ-S92"/>
                        <a:ea typeface="方正书宋_GBK"/>
                        <a:cs typeface="Times New Roman" panose="02020603050405020304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r>
                        <a:rPr lang="en-US" sz="2800" kern="100">
                          <a:solidFill>
                            <a:srgbClr val="000000"/>
                          </a:solidFill>
                          <a:latin typeface="Times New Roman" panose="02020603050405020304"/>
                          <a:ea typeface="黑体" panose="02010609060101010101" pitchFamily="49" charset="-122"/>
                          <a:cs typeface="Times New Roman" panose="02020603050405020304"/>
                        </a:rPr>
                        <a:t>-11</a:t>
                      </a:r>
                      <a:endParaRPr lang="zh-CN" sz="1400" kern="100">
                        <a:solidFill>
                          <a:srgbClr val="000000"/>
                        </a:solidFill>
                        <a:latin typeface="NEU-BZ-S92"/>
                        <a:ea typeface="方正书宋_GBK"/>
                        <a:cs typeface="Times New Roman" panose="02020603050405020304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r>
                        <a:rPr lang="en-US" sz="2800" kern="100">
                          <a:solidFill>
                            <a:srgbClr val="000000"/>
                          </a:solidFill>
                          <a:latin typeface="Times New Roman" panose="02020603050405020304"/>
                          <a:ea typeface="黑体" panose="02010609060101010101" pitchFamily="49" charset="-122"/>
                          <a:cs typeface="Times New Roman" panose="02020603050405020304"/>
                        </a:rPr>
                        <a:t>-13</a:t>
                      </a:r>
                      <a:endParaRPr lang="zh-CN" sz="1400" kern="100">
                        <a:solidFill>
                          <a:srgbClr val="000000"/>
                        </a:solidFill>
                        <a:latin typeface="NEU-BZ-S92"/>
                        <a:ea typeface="方正书宋_GBK"/>
                        <a:cs typeface="Times New Roman" panose="02020603050405020304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r>
                        <a:rPr lang="en-US" sz="2800" kern="100">
                          <a:solidFill>
                            <a:srgbClr val="000000"/>
                          </a:solidFill>
                          <a:latin typeface="Times New Roman" panose="02020603050405020304"/>
                          <a:ea typeface="黑体" panose="02010609060101010101" pitchFamily="49" charset="-122"/>
                          <a:cs typeface="Times New Roman" panose="02020603050405020304"/>
                        </a:rPr>
                        <a:t>-8</a:t>
                      </a:r>
                      <a:endParaRPr lang="zh-CN" sz="1400" kern="100">
                        <a:solidFill>
                          <a:srgbClr val="000000"/>
                        </a:solidFill>
                        <a:latin typeface="NEU-BZ-S92"/>
                        <a:ea typeface="方正书宋_GBK"/>
                        <a:cs typeface="Times New Roman" panose="02020603050405020304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r>
                        <a:rPr lang="en-US" sz="2800" kern="100">
                          <a:solidFill>
                            <a:srgbClr val="000000"/>
                          </a:solidFill>
                          <a:latin typeface="Times New Roman" panose="02020603050405020304"/>
                          <a:ea typeface="黑体" panose="02010609060101010101" pitchFamily="49" charset="-122"/>
                          <a:cs typeface="Times New Roman" panose="02020603050405020304"/>
                        </a:rPr>
                        <a:t>-7</a:t>
                      </a:r>
                      <a:endParaRPr lang="zh-CN" sz="1400" kern="100">
                        <a:solidFill>
                          <a:srgbClr val="000000"/>
                        </a:solidFill>
                        <a:latin typeface="NEU-BZ-S92"/>
                        <a:ea typeface="方正书宋_GBK"/>
                        <a:cs typeface="Times New Roman" panose="02020603050405020304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r>
                        <a:rPr lang="en-US" sz="2800" kern="100">
                          <a:solidFill>
                            <a:srgbClr val="000000"/>
                          </a:solidFill>
                          <a:latin typeface="Times New Roman" panose="02020603050405020304"/>
                          <a:ea typeface="黑体" panose="02010609060101010101" pitchFamily="49" charset="-122"/>
                          <a:cs typeface="Times New Roman" panose="02020603050405020304"/>
                        </a:rPr>
                        <a:t>-9</a:t>
                      </a:r>
                      <a:endParaRPr lang="zh-CN" sz="1400" kern="100">
                        <a:solidFill>
                          <a:srgbClr val="000000"/>
                        </a:solidFill>
                        <a:latin typeface="NEU-BZ-S92"/>
                        <a:ea typeface="方正书宋_GBK"/>
                        <a:cs typeface="Times New Roman" panose="02020603050405020304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294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r>
                        <a:rPr lang="zh-CN" sz="2800" kern="100">
                          <a:solidFill>
                            <a:srgbClr val="000000"/>
                          </a:solidFill>
                          <a:latin typeface="Times New Roman" panose="02020603050405020304"/>
                          <a:ea typeface="黑体" panose="02010609060101010101" pitchFamily="49" charset="-122"/>
                          <a:cs typeface="Times New Roman" panose="02020603050405020304"/>
                        </a:rPr>
                        <a:t>最低气温</a:t>
                      </a:r>
                      <a:r>
                        <a:rPr lang="en-US" sz="2800" kern="100">
                          <a:solidFill>
                            <a:srgbClr val="000000"/>
                          </a:solidFill>
                          <a:latin typeface="Times New Roman" panose="02020603050405020304"/>
                          <a:ea typeface="黑体" panose="02010609060101010101" pitchFamily="49" charset="-122"/>
                          <a:cs typeface="Times New Roman" panose="02020603050405020304"/>
                        </a:rPr>
                        <a:t>/</a:t>
                      </a:r>
                      <a:r>
                        <a:rPr lang="en-US" sz="2800" kern="100">
                          <a:solidFill>
                            <a:srgbClr val="000000"/>
                          </a:solidFill>
                          <a:latin typeface="黑体" panose="02010609060101010101" pitchFamily="49" charset="-122"/>
                          <a:ea typeface="方正书宋_GBK"/>
                          <a:cs typeface="Times New Roman" panose="02020603050405020304"/>
                        </a:rPr>
                        <a:t>℃</a:t>
                      </a:r>
                      <a:endParaRPr lang="zh-CN" sz="1400" kern="100">
                        <a:solidFill>
                          <a:srgbClr val="000000"/>
                        </a:solidFill>
                        <a:latin typeface="NEU-BZ-S92"/>
                        <a:ea typeface="方正书宋_GBK"/>
                        <a:cs typeface="Times New Roman" panose="02020603050405020304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r>
                        <a:rPr lang="en-US" sz="2800" kern="100">
                          <a:solidFill>
                            <a:srgbClr val="000000"/>
                          </a:solidFill>
                          <a:latin typeface="Times New Roman" panose="02020603050405020304"/>
                          <a:ea typeface="黑体" panose="02010609060101010101" pitchFamily="49" charset="-122"/>
                          <a:cs typeface="Times New Roman" panose="02020603050405020304"/>
                        </a:rPr>
                        <a:t>-19</a:t>
                      </a:r>
                      <a:endParaRPr lang="zh-CN" sz="1400" kern="100">
                        <a:solidFill>
                          <a:srgbClr val="000000"/>
                        </a:solidFill>
                        <a:latin typeface="NEU-BZ-S92"/>
                        <a:ea typeface="方正书宋_GBK"/>
                        <a:cs typeface="Times New Roman" panose="02020603050405020304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r>
                        <a:rPr lang="en-US" sz="2800" kern="100">
                          <a:solidFill>
                            <a:srgbClr val="000000"/>
                          </a:solidFill>
                          <a:latin typeface="Times New Roman" panose="02020603050405020304"/>
                          <a:ea typeface="黑体" panose="02010609060101010101" pitchFamily="49" charset="-122"/>
                          <a:cs typeface="Times New Roman" panose="02020603050405020304"/>
                        </a:rPr>
                        <a:t>-21</a:t>
                      </a:r>
                      <a:endParaRPr lang="zh-CN" sz="1400" kern="100">
                        <a:solidFill>
                          <a:srgbClr val="000000"/>
                        </a:solidFill>
                        <a:latin typeface="NEU-BZ-S92"/>
                        <a:ea typeface="方正书宋_GBK"/>
                        <a:cs typeface="Times New Roman" panose="02020603050405020304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r>
                        <a:rPr lang="en-US" sz="2800" kern="100">
                          <a:solidFill>
                            <a:srgbClr val="000000"/>
                          </a:solidFill>
                          <a:latin typeface="Times New Roman" panose="02020603050405020304"/>
                          <a:ea typeface="黑体" panose="02010609060101010101" pitchFamily="49" charset="-122"/>
                          <a:cs typeface="Times New Roman" panose="02020603050405020304"/>
                        </a:rPr>
                        <a:t>-23</a:t>
                      </a:r>
                      <a:endParaRPr lang="zh-CN" sz="1400" kern="100">
                        <a:solidFill>
                          <a:srgbClr val="000000"/>
                        </a:solidFill>
                        <a:latin typeface="NEU-BZ-S92"/>
                        <a:ea typeface="方正书宋_GBK"/>
                        <a:cs typeface="Times New Roman" panose="02020603050405020304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r>
                        <a:rPr lang="en-US" sz="2800" kern="100">
                          <a:solidFill>
                            <a:srgbClr val="000000"/>
                          </a:solidFill>
                          <a:latin typeface="Times New Roman" panose="02020603050405020304"/>
                          <a:ea typeface="黑体" panose="02010609060101010101" pitchFamily="49" charset="-122"/>
                          <a:cs typeface="Times New Roman" panose="02020603050405020304"/>
                        </a:rPr>
                        <a:t>-21</a:t>
                      </a:r>
                      <a:endParaRPr lang="zh-CN" sz="1400" kern="100">
                        <a:solidFill>
                          <a:srgbClr val="000000"/>
                        </a:solidFill>
                        <a:latin typeface="NEU-BZ-S92"/>
                        <a:ea typeface="方正书宋_GBK"/>
                        <a:cs typeface="Times New Roman" panose="02020603050405020304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r>
                        <a:rPr lang="en-US" sz="2800" kern="100">
                          <a:solidFill>
                            <a:srgbClr val="000000"/>
                          </a:solidFill>
                          <a:latin typeface="Times New Roman" panose="02020603050405020304"/>
                          <a:ea typeface="黑体" panose="02010609060101010101" pitchFamily="49" charset="-122"/>
                          <a:cs typeface="Times New Roman" panose="02020603050405020304"/>
                        </a:rPr>
                        <a:t>-21</a:t>
                      </a:r>
                      <a:endParaRPr lang="zh-CN" sz="1400" kern="100">
                        <a:solidFill>
                          <a:srgbClr val="000000"/>
                        </a:solidFill>
                        <a:latin typeface="NEU-BZ-S92"/>
                        <a:ea typeface="方正书宋_GBK"/>
                        <a:cs typeface="Times New Roman" panose="02020603050405020304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r>
                        <a:rPr lang="en-US" sz="2800" kern="100">
                          <a:solidFill>
                            <a:srgbClr val="000000"/>
                          </a:solidFill>
                          <a:latin typeface="Times New Roman" panose="02020603050405020304"/>
                          <a:ea typeface="黑体" panose="02010609060101010101" pitchFamily="49" charset="-122"/>
                          <a:cs typeface="Times New Roman" panose="02020603050405020304"/>
                        </a:rPr>
                        <a:t>-22</a:t>
                      </a:r>
                      <a:endParaRPr lang="zh-CN" sz="1400" kern="100">
                        <a:solidFill>
                          <a:srgbClr val="000000"/>
                        </a:solidFill>
                        <a:latin typeface="NEU-BZ-S92"/>
                        <a:ea typeface="方正书宋_GBK"/>
                        <a:cs typeface="Times New Roman" panose="02020603050405020304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r>
                        <a:rPr lang="en-US" sz="2800" kern="100">
                          <a:solidFill>
                            <a:srgbClr val="000000"/>
                          </a:solidFill>
                          <a:latin typeface="Times New Roman" panose="02020603050405020304"/>
                          <a:ea typeface="黑体" panose="02010609060101010101" pitchFamily="49" charset="-122"/>
                          <a:cs typeface="Times New Roman" panose="02020603050405020304"/>
                        </a:rPr>
                        <a:t>-22</a:t>
                      </a:r>
                      <a:endParaRPr lang="zh-CN" sz="1400" kern="100">
                        <a:solidFill>
                          <a:srgbClr val="000000"/>
                        </a:solidFill>
                        <a:latin typeface="NEU-BZ-S92"/>
                        <a:ea typeface="方正书宋_GBK"/>
                        <a:cs typeface="Times New Roman" panose="02020603050405020304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/>
              <a:t>3.</a:t>
            </a:r>
            <a:r>
              <a:rPr lang="zh-CN" altLang="en-US"/>
              <a:t>下面是哈尔滨</a:t>
            </a:r>
            <a:r>
              <a:rPr lang="en-US"/>
              <a:t>2022</a:t>
            </a:r>
            <a:r>
              <a:rPr lang="zh-CN" altLang="en-US"/>
              <a:t>年</a:t>
            </a:r>
            <a:r>
              <a:rPr lang="en-US"/>
              <a:t>1</a:t>
            </a:r>
            <a:r>
              <a:rPr lang="zh-CN" altLang="en-US"/>
              <a:t>月</a:t>
            </a:r>
            <a:r>
              <a:rPr lang="en-US"/>
              <a:t>1</a:t>
            </a:r>
            <a:r>
              <a:rPr lang="zh-CN" altLang="en-US"/>
              <a:t>日</a:t>
            </a:r>
            <a:r>
              <a:rPr lang="en-US"/>
              <a:t>~1</a:t>
            </a:r>
            <a:r>
              <a:rPr lang="zh-CN" altLang="en-US"/>
              <a:t>月</a:t>
            </a:r>
            <a:r>
              <a:rPr lang="en-US"/>
              <a:t>7</a:t>
            </a:r>
            <a:r>
              <a:rPr lang="zh-CN" altLang="en-US"/>
              <a:t>日的气温统计，先观察下表，再回答问题。</a:t>
            </a:r>
            <a:endParaRPr lang="en-US" altLang="zh-CN"/>
          </a:p>
          <a:p>
            <a:endParaRPr lang="en-US" altLang="zh-CN"/>
          </a:p>
          <a:p>
            <a:endParaRPr lang="en-US" altLang="zh-CN"/>
          </a:p>
          <a:p>
            <a:endParaRPr lang="en-US" altLang="zh-CN"/>
          </a:p>
          <a:p>
            <a:endParaRPr lang="en-US" altLang="zh-CN"/>
          </a:p>
          <a:p>
            <a:r>
              <a:rPr lang="zh-CN" altLang="en-US"/>
              <a:t> </a:t>
            </a:r>
            <a:r>
              <a:rPr lang="en-US"/>
              <a:t>(1)</a:t>
            </a:r>
            <a:r>
              <a:rPr lang="zh-CN" altLang="en-US"/>
              <a:t>表中的最低温度在</a:t>
            </a:r>
            <a:r>
              <a:rPr lang="en-US"/>
              <a:t>1</a:t>
            </a:r>
            <a:r>
              <a:rPr lang="zh-CN" altLang="en-US"/>
              <a:t>月</a:t>
            </a:r>
            <a:r>
              <a:rPr lang="en-US"/>
              <a:t>(</a:t>
            </a:r>
            <a:r>
              <a:rPr lang="zh-CN" altLang="en-US"/>
              <a:t>　　</a:t>
            </a:r>
            <a:r>
              <a:rPr lang="en-US"/>
              <a:t>)</a:t>
            </a:r>
            <a:r>
              <a:rPr lang="zh-CN" altLang="en-US"/>
              <a:t>日，是</a:t>
            </a:r>
            <a:r>
              <a:rPr lang="en-US"/>
              <a:t>(</a:t>
            </a:r>
            <a:r>
              <a:rPr lang="zh-CN" altLang="en-US"/>
              <a:t>　 　</a:t>
            </a:r>
            <a:r>
              <a:rPr lang="en-US"/>
              <a:t>)℃</a:t>
            </a:r>
            <a:r>
              <a:rPr lang="zh-CN" altLang="en-US"/>
              <a:t>，最高温度在</a:t>
            </a:r>
            <a:r>
              <a:rPr lang="en-US"/>
              <a:t>1</a:t>
            </a:r>
            <a:r>
              <a:rPr lang="zh-CN" altLang="en-US"/>
              <a:t>月</a:t>
            </a:r>
            <a:r>
              <a:rPr lang="en-US"/>
              <a:t>(</a:t>
            </a:r>
            <a:r>
              <a:rPr lang="zh-CN" altLang="en-US"/>
              <a:t>　　</a:t>
            </a:r>
            <a:r>
              <a:rPr lang="en-US"/>
              <a:t>)</a:t>
            </a:r>
            <a:r>
              <a:rPr lang="zh-CN" altLang="en-US"/>
              <a:t>日，是</a:t>
            </a:r>
            <a:r>
              <a:rPr lang="en-US"/>
              <a:t>(</a:t>
            </a:r>
            <a:r>
              <a:rPr lang="zh-CN" altLang="en-US"/>
              <a:t>　　</a:t>
            </a:r>
            <a:r>
              <a:rPr lang="en-US"/>
              <a:t>)℃</a:t>
            </a:r>
            <a:r>
              <a:rPr lang="zh-CN" altLang="en-US"/>
              <a:t>，这两个温度相差</a:t>
            </a:r>
            <a:r>
              <a:rPr lang="en-US"/>
              <a:t>(</a:t>
            </a:r>
            <a:r>
              <a:rPr lang="zh-CN" altLang="en-US"/>
              <a:t>　  </a:t>
            </a:r>
            <a:r>
              <a:rPr lang="en-US"/>
              <a:t>)℃</a:t>
            </a:r>
            <a:r>
              <a:rPr lang="zh-CN" altLang="en-US"/>
              <a:t>。</a:t>
            </a:r>
            <a:endParaRPr lang="zh-CN" altLang="en-US"/>
          </a:p>
          <a:p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>
          <a:xfrm>
            <a:off x="5810248" y="5214950"/>
            <a:ext cx="571504" cy="642942"/>
          </a:xfrm>
        </p:spPr>
        <p:txBody>
          <a:bodyPr/>
          <a:lstStyle/>
          <a:p>
            <a:r>
              <a:rPr lang="en-US"/>
              <a:t>3</a:t>
            </a:r>
            <a:endParaRPr lang="zh-CN" altLang="en-US"/>
          </a:p>
        </p:txBody>
      </p:sp>
      <p:sp>
        <p:nvSpPr>
          <p:cNvPr id="5" name="文本占位符 2"/>
          <p:cNvSpPr txBox="1"/>
          <p:nvPr/>
        </p:nvSpPr>
        <p:spPr>
          <a:xfrm>
            <a:off x="7667636" y="5214950"/>
            <a:ext cx="928694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800" b="0">
                <a:solidFill>
                  <a:srgbClr val="FF0000"/>
                </a:solidFill>
              </a:rPr>
              <a:t>-23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6" name="文本占位符 2"/>
          <p:cNvSpPr txBox="1"/>
          <p:nvPr/>
        </p:nvSpPr>
        <p:spPr>
          <a:xfrm>
            <a:off x="1523968" y="5857892"/>
            <a:ext cx="928694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800" b="0">
                <a:solidFill>
                  <a:srgbClr val="FF0000"/>
                </a:solidFill>
              </a:rPr>
              <a:t>6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7" name="文本占位符 2"/>
          <p:cNvSpPr txBox="1"/>
          <p:nvPr/>
        </p:nvSpPr>
        <p:spPr>
          <a:xfrm>
            <a:off x="3524232" y="5929330"/>
            <a:ext cx="928694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800" b="0">
                <a:solidFill>
                  <a:srgbClr val="FF0000"/>
                </a:solidFill>
              </a:rPr>
              <a:t>-7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8" name="文本占位符 2"/>
          <p:cNvSpPr txBox="1"/>
          <p:nvPr/>
        </p:nvSpPr>
        <p:spPr>
          <a:xfrm>
            <a:off x="7524760" y="5857892"/>
            <a:ext cx="928694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800" b="0">
                <a:solidFill>
                  <a:srgbClr val="FF0000"/>
                </a:solidFill>
              </a:rPr>
              <a:t>16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  <p:bldP spid="6" grpId="0" build="p"/>
      <p:bldP spid="7" grpId="0" build="p"/>
      <p:bldP spid="8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/>
              <a:t>(2)</a:t>
            </a:r>
            <a:r>
              <a:rPr lang="zh-CN" altLang="en-US"/>
              <a:t>把表中不同日期的最高气温从低到高排列。</a:t>
            </a:r>
            <a:endParaRPr lang="zh-CN" altLang="en-US"/>
          </a:p>
          <a:p>
            <a:r>
              <a:rPr lang="en-US"/>
              <a:t>(</a:t>
            </a:r>
            <a:r>
              <a:rPr lang="zh-CN" altLang="en-US"/>
              <a:t>　　</a:t>
            </a:r>
            <a:r>
              <a:rPr lang="en-US"/>
              <a:t>)℃&lt;(</a:t>
            </a:r>
            <a:r>
              <a:rPr lang="zh-CN" altLang="en-US"/>
              <a:t>　  </a:t>
            </a:r>
            <a:r>
              <a:rPr lang="en-US"/>
              <a:t>)℃&lt;(</a:t>
            </a:r>
            <a:r>
              <a:rPr lang="zh-CN" altLang="en-US"/>
              <a:t>　</a:t>
            </a:r>
            <a:r>
              <a:rPr lang="en-US"/>
              <a:t>)℃&lt;(</a:t>
            </a:r>
            <a:r>
              <a:rPr lang="zh-CN" altLang="en-US"/>
              <a:t>　　</a:t>
            </a:r>
            <a:r>
              <a:rPr lang="en-US"/>
              <a:t>)℃&lt;(</a:t>
            </a:r>
            <a:r>
              <a:rPr lang="zh-CN" altLang="en-US"/>
              <a:t>　　</a:t>
            </a:r>
            <a:r>
              <a:rPr lang="en-US"/>
              <a:t>)℃&lt;(</a:t>
            </a:r>
            <a:r>
              <a:rPr lang="zh-CN" altLang="en-US"/>
              <a:t>　　</a:t>
            </a:r>
            <a:r>
              <a:rPr lang="en-US"/>
              <a:t>)℃&lt;(</a:t>
            </a:r>
            <a:r>
              <a:rPr lang="zh-CN" altLang="en-US"/>
              <a:t>　　</a:t>
            </a:r>
            <a:r>
              <a:rPr lang="en-US"/>
              <a:t>)℃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>
          <a:xfrm>
            <a:off x="1738282" y="2000240"/>
            <a:ext cx="9715568" cy="642942"/>
          </a:xfrm>
        </p:spPr>
        <p:txBody>
          <a:bodyPr/>
          <a:lstStyle/>
          <a:p>
            <a:r>
              <a:rPr lang="en-US"/>
              <a:t>-13	     -12       -11	    -10	         -9      	      -8	             -7</a:t>
            </a:r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251519" y="2780928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c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3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4" name="文本框 17"/>
          <p:cNvSpPr txBox="1"/>
          <p:nvPr/>
        </p:nvSpPr>
        <p:spPr>
          <a:xfrm>
            <a:off x="5257237" y="1064988"/>
            <a:ext cx="1677525" cy="1446550"/>
          </a:xfrm>
          <a:prstGeom prst="rect">
            <a:avLst/>
          </a:prstGeom>
          <a:noFill/>
          <a:ln w="12700">
            <a:miter lim="400000"/>
          </a:ln>
        </p:spPr>
        <p:txBody>
          <a:bodyPr lIns="45719" rIns="45719">
            <a:spAutoFit/>
          </a:bodyPr>
          <a:lstStyle/>
          <a:p>
            <a:pPr algn="ctr">
              <a:defRPr sz="8000" b="1">
                <a:solidFill>
                  <a:srgbClr val="60BAAB"/>
                </a:solidFill>
                <a:latin typeface="微软雅黑 Light" panose="020B0502040204020203" charset="-122"/>
                <a:ea typeface="微软雅黑 Light" panose="020B0502040204020203" charset="-122"/>
                <a:cs typeface="微软雅黑 Light" panose="020B0502040204020203" charset="-122"/>
                <a:sym typeface="微软雅黑 Light" panose="020B0502040204020203" charset="-122"/>
              </a:defRPr>
            </a:pPr>
            <a:r>
              <a:rPr sz="8800">
                <a:solidFill>
                  <a:srgbClr val="EB6FC8"/>
                </a:solidFill>
              </a:rPr>
              <a:t>E</a:t>
            </a:r>
            <a:r>
              <a:rPr sz="4400">
                <a:solidFill>
                  <a:srgbClr val="000000"/>
                </a:solidFill>
              </a:rPr>
              <a:t>ND</a:t>
            </a:r>
            <a:endParaRPr sz="4400">
              <a:solidFill>
                <a:srgbClr val="000000"/>
              </a:solidFill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2082103" y="3045197"/>
            <a:ext cx="7937500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4800">
                <a:ea typeface="黑体" panose="02010609060101010101" pitchFamily="49" charset="-122"/>
                <a:cs typeface="Times New Roman" panose="02020603050405020304" pitchFamily="18" charset="0"/>
                <a:sym typeface="+mn-lt"/>
              </a:rPr>
              <a:t>感谢观看  下节课再会</a:t>
            </a:r>
            <a:endParaRPr lang="zh-CN" altLang="en-US" sz="4800">
              <a:ea typeface="黑体" panose="02010609060101010101" pitchFamily="49" charset="-122"/>
              <a:cs typeface="Times New Roman" panose="02020603050405020304" pitchFamily="18" charset="0"/>
              <a:sym typeface="+mn-lt"/>
            </a:endParaRPr>
          </a:p>
        </p:txBody>
      </p:sp>
      <p:sp>
        <p:nvSpPr>
          <p:cNvPr id="36" name="直接连接符 13"/>
          <p:cNvSpPr/>
          <p:nvPr/>
        </p:nvSpPr>
        <p:spPr>
          <a:xfrm>
            <a:off x="2711624" y="2708920"/>
            <a:ext cx="6594476" cy="0"/>
          </a:xfrm>
          <a:prstGeom prst="line">
            <a:avLst/>
          </a:prstGeom>
          <a:ln w="57150">
            <a:solidFill>
              <a:srgbClr val="00B050"/>
            </a:solidFill>
            <a:headEnd type="oval"/>
            <a:tailEnd type="oval"/>
          </a:ln>
        </p:spPr>
        <p:txBody>
          <a:bodyPr lIns="45719" rIns="45719"/>
          <a:lstStyle/>
          <a:p/>
        </p:txBody>
      </p:sp>
      <p:pic>
        <p:nvPicPr>
          <p:cNvPr id="37" name="New picture"/>
          <p:cNvPicPr/>
          <p:nvPr/>
        </p:nvPicPr>
        <p:blipFill>
          <a:blip r:embed="rId24"/>
          <a:stretch>
            <a:fillRect/>
          </a:stretch>
        </p:blipFill>
        <p:spPr>
          <a:xfrm>
            <a:off x="10236200" y="10947400"/>
            <a:ext cx="342900" cy="254000"/>
          </a:xfrm>
          <a:prstGeom prst="cube">
            <a:avLst/>
          </a:prstGeom>
        </p:spPr>
      </p:pic>
    </p:spTree>
  </p:cSld>
  <p:clrMapOvr>
    <a:masterClrMapping/>
  </p:clrMapOvr>
  <p:transition spd="slow" advTm="744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1.</a:t>
            </a:r>
            <a:r>
              <a:rPr lang="zh-CN" altLang="en-US" dirty="0"/>
              <a:t>结合温度的实例，探索零上温度和零下温度的表示方法，体验用带符号</a:t>
            </a:r>
            <a:r>
              <a:rPr lang="en-US" dirty="0"/>
              <a:t>(“+”</a:t>
            </a:r>
            <a:r>
              <a:rPr lang="zh-CN" altLang="en-US" dirty="0"/>
              <a:t>或</a:t>
            </a:r>
            <a:r>
              <a:rPr lang="en-US" dirty="0"/>
              <a:t>“-”)</a:t>
            </a:r>
            <a:r>
              <a:rPr lang="zh-CN" altLang="en-US" dirty="0"/>
              <a:t>的数表示零上温度和零下温度的必要性，理解用这样的数表示温度的实际意义。</a:t>
            </a:r>
            <a:endParaRPr lang="zh-CN" altLang="en-US" dirty="0"/>
          </a:p>
          <a:p>
            <a:r>
              <a:rPr lang="en-US" dirty="0"/>
              <a:t>2.</a:t>
            </a:r>
            <a:r>
              <a:rPr lang="zh-CN" altLang="en-US" dirty="0"/>
              <a:t>通过在温度计上标记零上温度和零下温度的活动，体会零上温度、零摄氏度、零下温度在温度计上的位置与顺序关系，会正确读出温度计上显示的温度。</a:t>
            </a:r>
            <a:endParaRPr lang="zh-CN" altLang="en-US" dirty="0"/>
          </a:p>
          <a:p>
            <a:r>
              <a:rPr lang="en-US" dirty="0"/>
              <a:t>3.</a:t>
            </a:r>
            <a:r>
              <a:rPr lang="zh-CN" altLang="en-US" dirty="0"/>
              <a:t>会表示零下温度，并能比较两个温度的大小。</a:t>
            </a:r>
            <a:endParaRPr lang="zh-CN" altLang="en-US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/>
              <a:t>课前对全国一些大城市的气温进行调查，向大家说一说你的调查方法与调查结果。</a:t>
            </a:r>
            <a:endParaRPr lang="zh-CN" altLang="en-US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>
                <a:solidFill>
                  <a:srgbClr val="0000FF"/>
                </a:solidFill>
              </a:rPr>
              <a:t>★</a:t>
            </a:r>
            <a:r>
              <a:rPr lang="zh-CN" altLang="en-US" dirty="0">
                <a:solidFill>
                  <a:srgbClr val="0000FF"/>
                </a:solidFill>
              </a:rPr>
              <a:t>任务驱动</a:t>
            </a:r>
            <a:endParaRPr lang="en-US" altLang="zh-CN" dirty="0">
              <a:solidFill>
                <a:srgbClr val="0000FF"/>
              </a:solidFill>
            </a:endParaRPr>
          </a:p>
          <a:p>
            <a:r>
              <a:rPr lang="en-US" dirty="0"/>
              <a:t>1.</a:t>
            </a:r>
            <a:r>
              <a:rPr lang="zh-CN" altLang="en-US" dirty="0"/>
              <a:t>体会温度表示的意义。</a:t>
            </a:r>
            <a:endParaRPr lang="zh-CN" altLang="en-US" dirty="0"/>
          </a:p>
          <a:p>
            <a:r>
              <a:rPr lang="en-US" dirty="0"/>
              <a:t>(1)</a:t>
            </a:r>
            <a:r>
              <a:rPr lang="zh-CN" altLang="en-US" dirty="0"/>
              <a:t>观察教材的情境图，你发现了什么？</a:t>
            </a:r>
            <a:endParaRPr lang="zh-CN" altLang="en-US" dirty="0"/>
          </a:p>
          <a:p>
            <a:r>
              <a:rPr lang="en-US" dirty="0"/>
              <a:t>①</a:t>
            </a:r>
            <a:r>
              <a:rPr lang="zh-CN" altLang="en-US" dirty="0"/>
              <a:t>温度用哪个符号来表示？读作什么？</a:t>
            </a:r>
            <a:endParaRPr lang="en-US" altLang="zh-CN" dirty="0"/>
          </a:p>
          <a:p>
            <a:endParaRPr lang="en-US" altLang="zh-CN" dirty="0"/>
          </a:p>
          <a:p>
            <a:r>
              <a:rPr lang="en-US" dirty="0"/>
              <a:t>②</a:t>
            </a:r>
            <a:r>
              <a:rPr lang="zh-CN" altLang="en-US" dirty="0"/>
              <a:t>北京的最高气温和最低气温分别是多少？</a:t>
            </a:r>
            <a:endParaRPr lang="zh-CN" altLang="en-US" dirty="0"/>
          </a:p>
          <a:p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>
          <a:xfrm>
            <a:off x="1595406" y="4000504"/>
            <a:ext cx="9572692" cy="642942"/>
          </a:xfrm>
        </p:spPr>
        <p:txBody>
          <a:bodyPr/>
          <a:lstStyle/>
          <a:p>
            <a:r>
              <a:rPr lang="zh-CN" altLang="en-US" dirty="0"/>
              <a:t>用</a:t>
            </a:r>
            <a:r>
              <a:rPr lang="en-US" dirty="0"/>
              <a:t>℃</a:t>
            </a:r>
            <a:r>
              <a:rPr lang="zh-CN" altLang="en-US" dirty="0"/>
              <a:t>来表示，读作摄氏度。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北京的最高气温是</a:t>
            </a:r>
            <a:r>
              <a:rPr lang="en-US" dirty="0"/>
              <a:t>5 ℃</a:t>
            </a:r>
            <a:r>
              <a:rPr lang="zh-CN" altLang="en-US" dirty="0"/>
              <a:t>，最低气温是零下</a:t>
            </a:r>
            <a:r>
              <a:rPr lang="en-US" dirty="0"/>
              <a:t>2 ℃</a:t>
            </a:r>
            <a:r>
              <a:rPr lang="zh-CN" altLang="en-US" dirty="0"/>
              <a:t>。</a:t>
            </a:r>
            <a:endParaRPr lang="zh-CN" altLang="en-US" dirty="0"/>
          </a:p>
          <a:p>
            <a:endParaRPr lang="zh-CN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(2)</a:t>
            </a:r>
            <a:r>
              <a:rPr lang="zh-CN" altLang="en-US" dirty="0"/>
              <a:t>尝试表示零上温度与零下温度。</a:t>
            </a:r>
            <a:endParaRPr lang="zh-CN" altLang="en-US" dirty="0"/>
          </a:p>
          <a:p>
            <a:r>
              <a:rPr lang="en-US" dirty="0"/>
              <a:t>①</a:t>
            </a:r>
            <a:r>
              <a:rPr lang="zh-CN" altLang="en-US" dirty="0"/>
              <a:t>想办法表示北京的最高气温和最低气温。</a:t>
            </a:r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r>
              <a:rPr lang="en-US" dirty="0"/>
              <a:t>②</a:t>
            </a:r>
            <a:r>
              <a:rPr lang="zh-CN" altLang="en-US" dirty="0"/>
              <a:t>说一说自己的表示方法。</a:t>
            </a:r>
            <a:endParaRPr lang="zh-CN" altLang="en-US" dirty="0"/>
          </a:p>
          <a:p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2"/>
          </p:nvPr>
        </p:nvSpPr>
        <p:spPr>
          <a:xfrm>
            <a:off x="1523968" y="2143116"/>
            <a:ext cx="9929882" cy="714380"/>
          </a:xfrm>
        </p:spPr>
        <p:txBody>
          <a:bodyPr/>
          <a:lstStyle/>
          <a:p>
            <a:r>
              <a:rPr lang="zh-CN" altLang="en-US" dirty="0"/>
              <a:t>引导学生从用实物表示到用文字表示，再到用正负数表示。</a:t>
            </a:r>
            <a:endParaRPr lang="zh-CN" altLang="en-US" dirty="0"/>
          </a:p>
          <a:p>
            <a:r>
              <a:rPr lang="zh-CN" altLang="en-US" dirty="0"/>
              <a:t>最高：</a:t>
            </a:r>
            <a:r>
              <a:rPr lang="en-US" dirty="0"/>
              <a:t>+5 ℃</a:t>
            </a:r>
            <a:r>
              <a:rPr lang="zh-CN" altLang="en-US" dirty="0"/>
              <a:t>　最低：</a:t>
            </a:r>
            <a:r>
              <a:rPr lang="en-US" dirty="0"/>
              <a:t>-2 ℃</a:t>
            </a:r>
            <a:endParaRPr lang="en-US" dirty="0"/>
          </a:p>
          <a:p>
            <a:endParaRPr lang="en-US" altLang="zh-CN" dirty="0"/>
          </a:p>
          <a:p>
            <a:r>
              <a:rPr lang="zh-CN" altLang="en-US" dirty="0"/>
              <a:t>在温度计上表示，用图示表示，用正负数表示。</a:t>
            </a:r>
            <a:endParaRPr lang="zh-CN" altLang="en-US" dirty="0"/>
          </a:p>
          <a:p>
            <a:r>
              <a:rPr lang="zh-CN" altLang="en-US" dirty="0"/>
              <a:t>小结：用文字和符号表示都是可以的，因为用符号表示比较简便，所以数学上通常用</a:t>
            </a:r>
            <a:r>
              <a:rPr lang="en-US" dirty="0"/>
              <a:t>+5 ℃</a:t>
            </a:r>
            <a:r>
              <a:rPr lang="zh-CN" altLang="en-US" dirty="0"/>
              <a:t>表示零上</a:t>
            </a:r>
            <a:r>
              <a:rPr lang="en-US" dirty="0"/>
              <a:t>5 ℃</a:t>
            </a:r>
            <a:r>
              <a:rPr lang="zh-CN" altLang="en-US" dirty="0"/>
              <a:t>，用</a:t>
            </a:r>
            <a:r>
              <a:rPr lang="en-US" dirty="0"/>
              <a:t>-2 ℃</a:t>
            </a:r>
            <a:r>
              <a:rPr lang="zh-CN" altLang="en-US" dirty="0"/>
              <a:t>表示零下</a:t>
            </a:r>
            <a:r>
              <a:rPr lang="en-US" dirty="0"/>
              <a:t>2 ℃</a:t>
            </a:r>
            <a:r>
              <a:rPr lang="zh-CN" altLang="en-US" dirty="0"/>
              <a:t>。</a:t>
            </a:r>
            <a:endParaRPr lang="zh-CN" altLang="en-US" dirty="0"/>
          </a:p>
          <a:p>
            <a:endParaRPr lang="zh-CN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(3)</a:t>
            </a:r>
            <a:r>
              <a:rPr lang="zh-CN" altLang="en-US" dirty="0"/>
              <a:t>对</a:t>
            </a:r>
            <a:r>
              <a:rPr lang="en-US" dirty="0"/>
              <a:t>“0 ℃”</a:t>
            </a:r>
            <a:r>
              <a:rPr lang="zh-CN" altLang="en-US" dirty="0"/>
              <a:t>的认识。</a:t>
            </a:r>
            <a:endParaRPr lang="zh-CN" altLang="en-US" dirty="0"/>
          </a:p>
          <a:p>
            <a:r>
              <a:rPr lang="en-US" dirty="0"/>
              <a:t>①</a:t>
            </a:r>
            <a:r>
              <a:rPr lang="zh-CN" altLang="en-US" dirty="0"/>
              <a:t>想一想，零上温度与零下温度以谁为分界点？</a:t>
            </a:r>
            <a:endParaRPr lang="en-US" altLang="zh-CN" dirty="0"/>
          </a:p>
          <a:p>
            <a:endParaRPr lang="en-US" altLang="zh-CN" dirty="0"/>
          </a:p>
          <a:p>
            <a:r>
              <a:rPr lang="en-US" dirty="0"/>
              <a:t>②0 ℃</a:t>
            </a:r>
            <a:r>
              <a:rPr lang="zh-CN" altLang="en-US" dirty="0"/>
              <a:t>表示没有温度吗？</a:t>
            </a:r>
            <a:r>
              <a:rPr lang="en-US" dirty="0"/>
              <a:t>(</a:t>
            </a:r>
            <a:r>
              <a:rPr lang="zh-CN" altLang="en-US" dirty="0"/>
              <a:t>　</a:t>
            </a:r>
            <a:r>
              <a:rPr lang="en-US" altLang="zh-CN" dirty="0"/>
              <a:t>	</a:t>
            </a:r>
            <a:r>
              <a:rPr lang="zh-CN" altLang="en-US" dirty="0"/>
              <a:t>　</a:t>
            </a:r>
            <a:r>
              <a:rPr lang="en-US" dirty="0"/>
              <a:t>)</a:t>
            </a:r>
            <a:endParaRPr lang="zh-CN" altLang="en-US" dirty="0"/>
          </a:p>
          <a:p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>
          <a:xfrm>
            <a:off x="1595406" y="2143116"/>
            <a:ext cx="9929882" cy="642942"/>
          </a:xfrm>
        </p:spPr>
        <p:txBody>
          <a:bodyPr/>
          <a:lstStyle/>
          <a:p>
            <a:r>
              <a:rPr lang="zh-CN" altLang="en-US" dirty="0"/>
              <a:t>以</a:t>
            </a:r>
            <a:r>
              <a:rPr lang="en-US" dirty="0"/>
              <a:t>0 ℃</a:t>
            </a:r>
            <a:r>
              <a:rPr lang="zh-CN" altLang="en-US" dirty="0"/>
              <a:t>为分界点。</a:t>
            </a:r>
            <a:endParaRPr lang="zh-CN" altLang="en-US" dirty="0"/>
          </a:p>
        </p:txBody>
      </p:sp>
      <p:sp>
        <p:nvSpPr>
          <p:cNvPr id="4" name="文本占位符 2"/>
          <p:cNvSpPr txBox="1"/>
          <p:nvPr/>
        </p:nvSpPr>
        <p:spPr>
          <a:xfrm>
            <a:off x="5667372" y="2857496"/>
            <a:ext cx="1357322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0">
                <a:solidFill>
                  <a:srgbClr val="FF0000"/>
                </a:solidFill>
                <a:latin typeface="+mn-ea"/>
                <a:ea typeface="+mn-ea"/>
              </a:rPr>
              <a:t>不是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5" name="文本占位符 2"/>
          <p:cNvSpPr txBox="1"/>
          <p:nvPr/>
        </p:nvSpPr>
        <p:spPr>
          <a:xfrm>
            <a:off x="2024034" y="3643314"/>
            <a:ext cx="8286808" cy="642942"/>
          </a:xfrm>
          <a:prstGeom prst="rect">
            <a:avLst/>
          </a:prstGeom>
        </p:spPr>
        <p:txBody>
          <a:bodyPr/>
          <a:lstStyle/>
          <a:p>
            <a:r>
              <a:rPr lang="zh-CN" altLang="en-US" sz="2800" b="0" dirty="0">
                <a:solidFill>
                  <a:srgbClr val="FF0000"/>
                </a:solidFill>
                <a:latin typeface="+mn-ea"/>
                <a:ea typeface="+mn-ea"/>
              </a:rPr>
              <a:t>小结：</a:t>
            </a:r>
            <a:r>
              <a:rPr lang="en-US" sz="2800" b="0" dirty="0">
                <a:solidFill>
                  <a:srgbClr val="FF0000"/>
                </a:solidFill>
                <a:latin typeface="+mn-ea"/>
                <a:ea typeface="+mn-ea"/>
              </a:rPr>
              <a:t>0 ℃</a:t>
            </a:r>
            <a:r>
              <a:rPr lang="zh-CN" altLang="en-US" sz="2800" b="0" dirty="0">
                <a:solidFill>
                  <a:srgbClr val="FF0000"/>
                </a:solidFill>
                <a:latin typeface="+mn-ea"/>
                <a:ea typeface="+mn-ea"/>
              </a:rPr>
              <a:t>是零上温度和零下温度的分界点。</a:t>
            </a:r>
            <a:endParaRPr lang="zh-CN" altLang="en-US" sz="2800" b="0" dirty="0">
              <a:solidFill>
                <a:srgbClr val="FF0000"/>
              </a:solidFill>
              <a:latin typeface="+mn-ea"/>
              <a:ea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2.</a:t>
            </a:r>
            <a:r>
              <a:rPr lang="zh-CN" altLang="en-US" dirty="0"/>
              <a:t>认识温度计。温度计有什么用途？它由几部分组成？温度计上的刻度是怎样排列的？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>
          <a:xfrm>
            <a:off x="1309654" y="2143116"/>
            <a:ext cx="9929882" cy="642942"/>
          </a:xfrm>
        </p:spPr>
        <p:txBody>
          <a:bodyPr/>
          <a:lstStyle/>
          <a:p>
            <a:r>
              <a:rPr lang="zh-CN" altLang="en-US" dirty="0"/>
              <a:t>温度计是用来测量温度的。它由零上温度、</a:t>
            </a:r>
            <a:r>
              <a:rPr lang="en-US" dirty="0"/>
              <a:t>0</a:t>
            </a:r>
            <a:r>
              <a:rPr lang="zh-CN" altLang="en-US" dirty="0"/>
              <a:t>摄氏度、零下温度三部分组成。</a:t>
            </a:r>
            <a:endParaRPr lang="zh-CN" altLang="en-US" dirty="0"/>
          </a:p>
          <a:p>
            <a:r>
              <a:rPr lang="zh-CN" altLang="en-US" dirty="0"/>
              <a:t>零上温度：数大的温度高，数小的温度低。</a:t>
            </a:r>
            <a:endParaRPr lang="zh-CN" altLang="en-US" dirty="0"/>
          </a:p>
          <a:p>
            <a:r>
              <a:rPr lang="zh-CN" altLang="en-US" dirty="0"/>
              <a:t>零下温度：数大的温度低，数小的温度高。</a:t>
            </a:r>
            <a:endParaRPr lang="zh-CN" altLang="en-US" dirty="0"/>
          </a:p>
          <a:p>
            <a:r>
              <a:rPr lang="zh-CN" altLang="en-US" dirty="0"/>
              <a:t>零上温度总是高于零下温度。</a:t>
            </a:r>
            <a:endParaRPr lang="zh-CN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3.</a:t>
            </a:r>
            <a:r>
              <a:rPr lang="zh-CN" altLang="en-US" dirty="0"/>
              <a:t>填一填，说一说，哪个温度最低？</a:t>
            </a:r>
            <a:endParaRPr lang="zh-CN" altLang="en-US" dirty="0"/>
          </a:p>
          <a:p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>
          <a:xfrm>
            <a:off x="3024166" y="2928934"/>
            <a:ext cx="857256" cy="642942"/>
          </a:xfrm>
        </p:spPr>
        <p:txBody>
          <a:bodyPr/>
          <a:lstStyle/>
          <a:p>
            <a:r>
              <a:rPr lang="en-US" altLang="zh-CN"/>
              <a:t>-2</a:t>
            </a:r>
            <a:endParaRPr lang="zh-CN" altLang="en-US"/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2095472" y="1643050"/>
          <a:ext cx="8072493" cy="2214578"/>
        </p:xfrm>
        <a:graphic>
          <a:graphicData uri="http://schemas.openxmlformats.org/drawingml/2006/table">
            <a:tbl>
              <a:tblPr/>
              <a:tblGrid>
                <a:gridCol w="2690831"/>
                <a:gridCol w="2690831"/>
                <a:gridCol w="2690831"/>
              </a:tblGrid>
              <a:tr h="1107289">
                <a:tc>
                  <a:txBody>
                    <a:bodyPr/>
                    <a:lstStyle/>
                    <a:p>
                      <a:pPr algn="ctr">
                        <a:lnSpc>
                          <a:spcPts val="2535"/>
                        </a:lnSpc>
                        <a:spcAft>
                          <a:spcPct val="0"/>
                        </a:spcAft>
                      </a:pPr>
                      <a:r>
                        <a:rPr lang="zh-CN" sz="2800" kern="100">
                          <a:solidFill>
                            <a:srgbClr val="000000"/>
                          </a:solidFill>
                          <a:latin typeface="Times New Roman" panose="02020603050405020304"/>
                          <a:ea typeface="黑体" panose="02010609060101010101" pitchFamily="49" charset="-122"/>
                          <a:cs typeface="Times New Roman" panose="02020603050405020304"/>
                        </a:rPr>
                        <a:t>零下</a:t>
                      </a:r>
                      <a:r>
                        <a:rPr lang="en-US" sz="2800" kern="100">
                          <a:solidFill>
                            <a:srgbClr val="000000"/>
                          </a:solidFill>
                          <a:latin typeface="Times New Roman" panose="02020603050405020304"/>
                          <a:ea typeface="黑体" panose="02010609060101010101" pitchFamily="49" charset="-122"/>
                          <a:cs typeface="Times New Roman" panose="02020603050405020304"/>
                        </a:rPr>
                        <a:t>2 </a:t>
                      </a:r>
                      <a:r>
                        <a:rPr lang="en-US" sz="2800" kern="100">
                          <a:solidFill>
                            <a:srgbClr val="000000"/>
                          </a:solidFill>
                          <a:latin typeface="黑体" panose="02010609060101010101" pitchFamily="49" charset="-122"/>
                          <a:ea typeface="方正书宋_GBK"/>
                          <a:cs typeface="Times New Roman" panose="02020603050405020304"/>
                        </a:rPr>
                        <a:t>℃</a:t>
                      </a:r>
                      <a:endParaRPr lang="zh-CN" sz="1400" kern="100">
                        <a:solidFill>
                          <a:srgbClr val="000000"/>
                        </a:solidFill>
                        <a:latin typeface="NEU-BZ-S92"/>
                        <a:ea typeface="方正书宋_GBK"/>
                        <a:cs typeface="Times New Roman" panose="02020603050405020304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535"/>
                        </a:lnSpc>
                        <a:spcAft>
                          <a:spcPct val="0"/>
                        </a:spcAft>
                      </a:pPr>
                      <a:r>
                        <a:rPr lang="zh-CN" sz="2800" kern="100">
                          <a:solidFill>
                            <a:srgbClr val="000000"/>
                          </a:solidFill>
                          <a:latin typeface="Times New Roman" panose="02020603050405020304"/>
                          <a:ea typeface="黑体" panose="02010609060101010101" pitchFamily="49" charset="-122"/>
                          <a:cs typeface="Times New Roman" panose="02020603050405020304"/>
                        </a:rPr>
                        <a:t>零下</a:t>
                      </a:r>
                      <a:r>
                        <a:rPr lang="en-US" sz="2800" kern="100">
                          <a:solidFill>
                            <a:srgbClr val="000000"/>
                          </a:solidFill>
                          <a:latin typeface="Times New Roman" panose="02020603050405020304"/>
                          <a:ea typeface="黑体" panose="02010609060101010101" pitchFamily="49" charset="-122"/>
                          <a:cs typeface="Times New Roman" panose="02020603050405020304"/>
                        </a:rPr>
                        <a:t>4 </a:t>
                      </a:r>
                      <a:r>
                        <a:rPr lang="en-US" sz="2800" kern="100">
                          <a:solidFill>
                            <a:srgbClr val="000000"/>
                          </a:solidFill>
                          <a:latin typeface="黑体" panose="02010609060101010101" pitchFamily="49" charset="-122"/>
                          <a:ea typeface="方正书宋_GBK"/>
                          <a:cs typeface="Times New Roman" panose="02020603050405020304"/>
                        </a:rPr>
                        <a:t>℃</a:t>
                      </a:r>
                      <a:endParaRPr lang="zh-CN" sz="1400" kern="100">
                        <a:solidFill>
                          <a:srgbClr val="000000"/>
                        </a:solidFill>
                        <a:latin typeface="NEU-BZ-S92"/>
                        <a:ea typeface="方正书宋_GBK"/>
                        <a:cs typeface="Times New Roman" panose="02020603050405020304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535"/>
                        </a:lnSpc>
                        <a:spcAft>
                          <a:spcPct val="0"/>
                        </a:spcAft>
                      </a:pPr>
                      <a:r>
                        <a:rPr lang="zh-CN" sz="2800" kern="100">
                          <a:solidFill>
                            <a:srgbClr val="000000"/>
                          </a:solidFill>
                          <a:latin typeface="Times New Roman" panose="02020603050405020304"/>
                          <a:ea typeface="黑体" panose="02010609060101010101" pitchFamily="49" charset="-122"/>
                          <a:cs typeface="Times New Roman" panose="02020603050405020304"/>
                        </a:rPr>
                        <a:t>零下</a:t>
                      </a:r>
                      <a:r>
                        <a:rPr lang="en-US" sz="2800" kern="100">
                          <a:solidFill>
                            <a:srgbClr val="000000"/>
                          </a:solidFill>
                          <a:latin typeface="Times New Roman" panose="02020603050405020304"/>
                          <a:ea typeface="黑体" panose="02010609060101010101" pitchFamily="49" charset="-122"/>
                          <a:cs typeface="Times New Roman" panose="02020603050405020304"/>
                        </a:rPr>
                        <a:t>17 </a:t>
                      </a:r>
                      <a:r>
                        <a:rPr lang="en-US" sz="2800" kern="100">
                          <a:solidFill>
                            <a:srgbClr val="000000"/>
                          </a:solidFill>
                          <a:latin typeface="黑体" panose="02010609060101010101" pitchFamily="49" charset="-122"/>
                          <a:ea typeface="方正书宋_GBK"/>
                          <a:cs typeface="Times New Roman" panose="02020603050405020304"/>
                        </a:rPr>
                        <a:t>℃</a:t>
                      </a:r>
                      <a:endParaRPr lang="zh-CN" sz="1400" kern="100">
                        <a:solidFill>
                          <a:srgbClr val="000000"/>
                        </a:solidFill>
                        <a:latin typeface="NEU-BZ-S92"/>
                        <a:ea typeface="方正书宋_GBK"/>
                        <a:cs typeface="Times New Roman" panose="02020603050405020304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7289">
                <a:tc>
                  <a:txBody>
                    <a:bodyPr/>
                    <a:lstStyle/>
                    <a:p>
                      <a:pPr algn="ctr">
                        <a:lnSpc>
                          <a:spcPts val="2535"/>
                        </a:lnSpc>
                        <a:spcAft>
                          <a:spcPct val="0"/>
                        </a:spcAft>
                      </a:pPr>
                      <a:r>
                        <a:rPr lang="en-US" sz="2800" kern="100">
                          <a:solidFill>
                            <a:srgbClr val="000000"/>
                          </a:solidFill>
                          <a:latin typeface="Times New Roman" panose="02020603050405020304"/>
                          <a:ea typeface="黑体" panose="02010609060101010101" pitchFamily="49" charset="-122"/>
                          <a:cs typeface="Times New Roman" panose="02020603050405020304"/>
                        </a:rPr>
                        <a:t>(</a:t>
                      </a:r>
                      <a:r>
                        <a:rPr lang="zh-CN" sz="2800" kern="100">
                          <a:solidFill>
                            <a:srgbClr val="FF00FF"/>
                          </a:solidFill>
                          <a:latin typeface="Times New Roman" panose="02020603050405020304"/>
                          <a:ea typeface="黑体" panose="02010609060101010101" pitchFamily="49" charset="-122"/>
                          <a:cs typeface="Times New Roman" panose="02020603050405020304"/>
                        </a:rPr>
                        <a:t>　　</a:t>
                      </a:r>
                      <a:r>
                        <a:rPr lang="en-US" sz="2800" kern="100">
                          <a:solidFill>
                            <a:srgbClr val="000000"/>
                          </a:solidFill>
                          <a:latin typeface="Times New Roman" panose="02020603050405020304"/>
                          <a:ea typeface="黑体" panose="02010609060101010101" pitchFamily="49" charset="-122"/>
                          <a:cs typeface="Times New Roman" panose="02020603050405020304"/>
                        </a:rPr>
                        <a:t>)</a:t>
                      </a:r>
                      <a:r>
                        <a:rPr lang="en-US" sz="2800" kern="100">
                          <a:solidFill>
                            <a:srgbClr val="000000"/>
                          </a:solidFill>
                          <a:latin typeface="黑体" panose="02010609060101010101" pitchFamily="49" charset="-122"/>
                          <a:ea typeface="方正书宋_GBK"/>
                          <a:cs typeface="Times New Roman" panose="02020603050405020304"/>
                        </a:rPr>
                        <a:t>℃</a:t>
                      </a:r>
                      <a:endParaRPr lang="zh-CN" sz="1400" kern="100">
                        <a:solidFill>
                          <a:srgbClr val="000000"/>
                        </a:solidFill>
                        <a:latin typeface="NEU-BZ-S92"/>
                        <a:ea typeface="方正书宋_GBK"/>
                        <a:cs typeface="Times New Roman" panose="02020603050405020304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535"/>
                        </a:lnSpc>
                        <a:spcAft>
                          <a:spcPct val="0"/>
                        </a:spcAft>
                      </a:pPr>
                      <a:r>
                        <a:rPr lang="en-US" sz="2800" kern="100">
                          <a:solidFill>
                            <a:srgbClr val="000000"/>
                          </a:solidFill>
                          <a:latin typeface="Times New Roman" panose="02020603050405020304"/>
                          <a:ea typeface="黑体" panose="02010609060101010101" pitchFamily="49" charset="-122"/>
                          <a:cs typeface="Times New Roman" panose="02020603050405020304"/>
                        </a:rPr>
                        <a:t>(</a:t>
                      </a:r>
                      <a:r>
                        <a:rPr lang="zh-CN" sz="2800" kern="100">
                          <a:solidFill>
                            <a:srgbClr val="FF00FF"/>
                          </a:solidFill>
                          <a:latin typeface="Times New Roman" panose="02020603050405020304"/>
                          <a:ea typeface="黑体" panose="02010609060101010101" pitchFamily="49" charset="-122"/>
                          <a:cs typeface="Times New Roman" panose="02020603050405020304"/>
                        </a:rPr>
                        <a:t>　　</a:t>
                      </a:r>
                      <a:r>
                        <a:rPr lang="en-US" sz="2800" kern="100">
                          <a:solidFill>
                            <a:srgbClr val="000000"/>
                          </a:solidFill>
                          <a:latin typeface="Times New Roman" panose="02020603050405020304"/>
                          <a:ea typeface="黑体" panose="02010609060101010101" pitchFamily="49" charset="-122"/>
                          <a:cs typeface="Times New Roman" panose="02020603050405020304"/>
                        </a:rPr>
                        <a:t>)</a:t>
                      </a:r>
                      <a:r>
                        <a:rPr lang="en-US" sz="2800" kern="100">
                          <a:solidFill>
                            <a:srgbClr val="000000"/>
                          </a:solidFill>
                          <a:latin typeface="黑体" panose="02010609060101010101" pitchFamily="49" charset="-122"/>
                          <a:ea typeface="方正书宋_GBK"/>
                          <a:cs typeface="Times New Roman" panose="02020603050405020304"/>
                        </a:rPr>
                        <a:t>℃</a:t>
                      </a:r>
                      <a:endParaRPr lang="zh-CN" sz="1400" kern="100">
                        <a:solidFill>
                          <a:srgbClr val="000000"/>
                        </a:solidFill>
                        <a:latin typeface="NEU-BZ-S92"/>
                        <a:ea typeface="方正书宋_GBK"/>
                        <a:cs typeface="Times New Roman" panose="02020603050405020304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535"/>
                        </a:lnSpc>
                        <a:spcAft>
                          <a:spcPct val="0"/>
                        </a:spcAft>
                      </a:pPr>
                      <a:r>
                        <a:rPr lang="en-US" sz="2800" kern="100">
                          <a:solidFill>
                            <a:srgbClr val="000000"/>
                          </a:solidFill>
                          <a:latin typeface="Times New Roman" panose="02020603050405020304"/>
                          <a:ea typeface="黑体" panose="02010609060101010101" pitchFamily="49" charset="-122"/>
                          <a:cs typeface="Times New Roman" panose="02020603050405020304"/>
                        </a:rPr>
                        <a:t>(</a:t>
                      </a:r>
                      <a:r>
                        <a:rPr lang="zh-CN" sz="2800" kern="100">
                          <a:solidFill>
                            <a:srgbClr val="FF00FF"/>
                          </a:solidFill>
                          <a:latin typeface="Times New Roman" panose="02020603050405020304"/>
                          <a:ea typeface="黑体" panose="02010609060101010101" pitchFamily="49" charset="-122"/>
                          <a:cs typeface="Times New Roman" panose="02020603050405020304"/>
                        </a:rPr>
                        <a:t>　　</a:t>
                      </a:r>
                      <a:r>
                        <a:rPr lang="en-US" sz="2800" kern="100">
                          <a:solidFill>
                            <a:srgbClr val="000000"/>
                          </a:solidFill>
                          <a:latin typeface="Times New Roman" panose="02020603050405020304"/>
                          <a:ea typeface="黑体" panose="02010609060101010101" pitchFamily="49" charset="-122"/>
                          <a:cs typeface="Times New Roman" panose="02020603050405020304"/>
                        </a:rPr>
                        <a:t>)</a:t>
                      </a:r>
                      <a:r>
                        <a:rPr lang="en-US" sz="2800" kern="100">
                          <a:solidFill>
                            <a:srgbClr val="000000"/>
                          </a:solidFill>
                          <a:latin typeface="黑体" panose="02010609060101010101" pitchFamily="49" charset="-122"/>
                          <a:ea typeface="方正书宋_GBK"/>
                          <a:cs typeface="Times New Roman" panose="02020603050405020304"/>
                        </a:rPr>
                        <a:t>℃</a:t>
                      </a:r>
                      <a:endParaRPr lang="zh-CN" sz="1400" kern="100">
                        <a:solidFill>
                          <a:srgbClr val="000000"/>
                        </a:solidFill>
                        <a:latin typeface="NEU-BZ-S92"/>
                        <a:ea typeface="方正书宋_GBK"/>
                        <a:cs typeface="Times New Roman" panose="02020603050405020304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文本占位符 2"/>
          <p:cNvSpPr txBox="1"/>
          <p:nvPr/>
        </p:nvSpPr>
        <p:spPr>
          <a:xfrm>
            <a:off x="5738810" y="2928934"/>
            <a:ext cx="857256" cy="64294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-4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6" name="文本占位符 2"/>
          <p:cNvSpPr txBox="1"/>
          <p:nvPr/>
        </p:nvSpPr>
        <p:spPr>
          <a:xfrm>
            <a:off x="8239140" y="2928934"/>
            <a:ext cx="857256" cy="64294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-17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7" name="文本占位符 2"/>
          <p:cNvSpPr txBox="1"/>
          <p:nvPr/>
        </p:nvSpPr>
        <p:spPr>
          <a:xfrm>
            <a:off x="2095472" y="4357694"/>
            <a:ext cx="3214710" cy="642942"/>
          </a:xfrm>
          <a:prstGeom prst="rect">
            <a:avLst/>
          </a:prstGeom>
        </p:spPr>
        <p:txBody>
          <a:bodyPr/>
          <a:lstStyle/>
          <a:p>
            <a:r>
              <a:rPr lang="zh-CN" altLang="en-US" sz="2800" b="0" dirty="0">
                <a:solidFill>
                  <a:srgbClr val="FF0000"/>
                </a:solidFill>
                <a:latin typeface="+mn-ea"/>
                <a:ea typeface="+mn-ea"/>
              </a:rPr>
              <a:t>零下</a:t>
            </a:r>
            <a:r>
              <a:rPr lang="en-US" sz="2800" b="0" dirty="0">
                <a:solidFill>
                  <a:srgbClr val="FF0000"/>
                </a:solidFill>
                <a:latin typeface="+mn-ea"/>
                <a:ea typeface="+mn-ea"/>
              </a:rPr>
              <a:t>17 ℃</a:t>
            </a:r>
            <a:r>
              <a:rPr lang="zh-CN" altLang="en-US" sz="2800" b="0" dirty="0">
                <a:solidFill>
                  <a:srgbClr val="FF0000"/>
                </a:solidFill>
                <a:latin typeface="+mn-ea"/>
                <a:ea typeface="+mn-ea"/>
              </a:rPr>
              <a:t>最低。</a:t>
            </a:r>
            <a:endParaRPr lang="zh-CN" altLang="en-US" sz="2800" b="0" dirty="0">
              <a:solidFill>
                <a:srgbClr val="FF0000"/>
              </a:solidFill>
              <a:latin typeface="+mn-ea"/>
              <a:ea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  <p:bldP spid="6" grpId="0" build="p"/>
      <p:bldP spid="7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rgbClr val="0000FF"/>
                </a:solidFill>
              </a:rPr>
              <a:t>➡</a:t>
            </a:r>
            <a:r>
              <a:rPr lang="zh-CN" altLang="en-US" dirty="0">
                <a:solidFill>
                  <a:srgbClr val="0000FF"/>
                </a:solidFill>
              </a:rPr>
              <a:t>归纳总结</a:t>
            </a:r>
            <a:endParaRPr lang="zh-CN" altLang="en-US" dirty="0">
              <a:solidFill>
                <a:srgbClr val="0000FF"/>
              </a:solidFill>
            </a:endParaRPr>
          </a:p>
          <a:p>
            <a:r>
              <a:rPr lang="en-US" dirty="0"/>
              <a:t>1.</a:t>
            </a:r>
            <a:r>
              <a:rPr lang="zh-CN" altLang="en-US" dirty="0"/>
              <a:t>认识了温度单位用 </a:t>
            </a:r>
            <a:r>
              <a:rPr lang="en-US" dirty="0"/>
              <a:t>℃ </a:t>
            </a:r>
            <a:r>
              <a:rPr lang="zh-CN" altLang="en-US" dirty="0"/>
              <a:t>表示，读作摄氏度，并能正确读写。</a:t>
            </a:r>
            <a:endParaRPr lang="zh-CN" altLang="en-US" dirty="0"/>
          </a:p>
          <a:p>
            <a:r>
              <a:rPr lang="en-US" dirty="0"/>
              <a:t>2.</a:t>
            </a:r>
            <a:r>
              <a:rPr lang="zh-CN" altLang="en-US" dirty="0"/>
              <a:t>能正确比较两个零下温度的高低。</a:t>
            </a:r>
            <a:endParaRPr lang="zh-CN" altLang="en-US" dirty="0"/>
          </a:p>
          <a:p>
            <a:r>
              <a:rPr lang="en-US" dirty="0"/>
              <a:t>3.</a:t>
            </a:r>
            <a:r>
              <a:rPr lang="zh-CN" altLang="en-US" dirty="0"/>
              <a:t>能初步感受出温度的高低，并且学会用温度计测量温度。</a:t>
            </a:r>
            <a:endParaRPr lang="zh-CN" altLang="en-US" dirty="0"/>
          </a:p>
        </p:txBody>
      </p:sp>
    </p:spTree>
  </p:cSld>
  <p:clrMapOvr>
    <a:masterClrMapping/>
  </p:clrMapOvr>
  <p:transition/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暗香扑面">
      <a:majorFont>
        <a:latin typeface="Franklin Gothic Medium"/>
        <a:ea typeface="Arial"/>
        <a:cs typeface="Arial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</a:majorFont>
      <a:minorFont>
        <a:latin typeface="Franklin Gothic Book"/>
        <a:ea typeface="Arial"/>
        <a:cs typeface="Arial"/>
        <a:font script="Jpan" typeface="HG創英角ｺﾞｼｯｸUB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n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B6FC8"/>
        </a:solidFill>
        <a:ln>
          <a:noFill/>
        </a:ln>
      </a:spPr>
      <a:bodyPr anchor="ctr"/>
      <a:lstStyle>
        <a:defPPr algn="ctr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a:style>
    </a:spDef>
    <a:lnDef>
      <a:spPr/>
      <a:bodyPr/>
      <a:lstStyle/>
      <a:style>
        <a:lnRef idx="1">
          <a:schemeClr val="accent6"/>
        </a:lnRef>
        <a:fillRef idx="0">
          <a:schemeClr val="accent6"/>
        </a:fillRef>
        <a:effectRef idx="0">
          <a:schemeClr val="accent6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2120</Words>
  <Application>WPS 演示</Application>
  <PresentationFormat>自定义</PresentationFormat>
  <Paragraphs>189</Paragraphs>
  <Slides>13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9" baseType="lpstr">
      <vt:lpstr>Arial</vt:lpstr>
      <vt:lpstr>宋体</vt:lpstr>
      <vt:lpstr>Wingdings</vt:lpstr>
      <vt:lpstr>Times New Roman</vt:lpstr>
      <vt:lpstr>微软雅黑</vt:lpstr>
      <vt:lpstr>黑体</vt:lpstr>
      <vt:lpstr>Calibri</vt:lpstr>
      <vt:lpstr>Times New Roman</vt:lpstr>
      <vt:lpstr>方正书宋_GBK</vt:lpstr>
      <vt:lpstr>NEU-BZ-S92</vt:lpstr>
      <vt:lpstr>RomanS</vt:lpstr>
      <vt:lpstr>微软雅黑 Light</vt:lpstr>
      <vt:lpstr>Arial</vt:lpstr>
      <vt:lpstr>Franklin Gothic Book</vt:lpstr>
      <vt:lpstr>Arial Unicode MS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3</cp:revision>
  <cp:lastPrinted>2023-02-19T19:19:00Z</cp:lastPrinted>
  <dcterms:created xsi:type="dcterms:W3CDTF">2023-02-19T19:19:00Z</dcterms:created>
  <dcterms:modified xsi:type="dcterms:W3CDTF">2023-10-31T07:07:36Z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A8554A8C53254C6E82502AE6F24F385A_12</vt:lpwstr>
  </property>
  <property fmtid="{D5CDD505-2E9C-101B-9397-08002B2CF9AE}" pid="3" name="KSOProductBuildVer">
    <vt:lpwstr>2052-12.1.0.15712</vt:lpwstr>
  </property>
</Properties>
</file>