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9" r:id="rId5"/>
    <p:sldId id="260" r:id="rId6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6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5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6065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accent1">
                    <a:lumMod val="75000"/>
                  </a:schemeClr>
                </a:solidFill>
              </a:rPr>
              <a:t>正 负 数</a:t>
            </a:r>
            <a:endParaRPr lang="zh-CN" altLang="en-US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3025" y="1484865"/>
            <a:ext cx="77765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正负数的读写：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读正负数时，通常先读出“正”或“负”，再读后面的数。写正数时，可以不加“＋”，但负数前面必须加上“－”。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/>
          <p:nvPr/>
        </p:nvGrpSpPr>
        <p:grpSpPr>
          <a:xfrm>
            <a:off x="938214" y="260352"/>
            <a:ext cx="7272337" cy="6767513"/>
            <a:chOff x="884" y="436"/>
            <a:chExt cx="4581" cy="4263"/>
          </a:xfrm>
        </p:grpSpPr>
        <p:pic>
          <p:nvPicPr>
            <p:cNvPr id="22531" name="Picture 3" descr="wenduji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84" y="436"/>
              <a:ext cx="4581" cy="42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32" name="Text Box 4"/>
            <p:cNvSpPr/>
            <p:nvPr/>
          </p:nvSpPr>
          <p:spPr>
            <a:xfrm>
              <a:off x="4422" y="2460"/>
              <a:ext cx="318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>
                  <a:solidFill>
                    <a:srgbClr val="FF0000"/>
                  </a:solidFill>
                </a:rPr>
                <a:t>℃</a:t>
              </a:r>
              <a:endParaRPr lang="en-US" altLang="zh-CN" sz="1600">
                <a:solidFill>
                  <a:srgbClr val="FF0000"/>
                </a:solidFill>
              </a:endParaRPr>
            </a:p>
          </p:txBody>
        </p:sp>
      </p:grpSp>
      <p:sp>
        <p:nvSpPr>
          <p:cNvPr id="22533" name="Text Box 5"/>
          <p:cNvSpPr/>
          <p:nvPr/>
        </p:nvSpPr>
        <p:spPr>
          <a:xfrm>
            <a:off x="4356101" y="3452813"/>
            <a:ext cx="311151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FF0000"/>
                </a:solidFill>
              </a:rPr>
              <a:t>0</a:t>
            </a:r>
            <a:endParaRPr lang="en-US" altLang="zh-CN" sz="1600" b="1">
              <a:solidFill>
                <a:srgbClr val="FF0000"/>
              </a:solidFill>
            </a:endParaRPr>
          </a:p>
        </p:txBody>
      </p:sp>
      <p:cxnSp>
        <p:nvCxnSpPr>
          <p:cNvPr id="22534" name="Line 9"/>
          <p:cNvCxnSpPr/>
          <p:nvPr/>
        </p:nvCxnSpPr>
        <p:spPr>
          <a:xfrm flipV="1">
            <a:off x="1797051" y="3644900"/>
            <a:ext cx="565467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grpSp>
        <p:nvGrpSpPr>
          <p:cNvPr id="22535" name="Group 10"/>
          <p:cNvGrpSpPr/>
          <p:nvPr/>
        </p:nvGrpSpPr>
        <p:grpSpPr>
          <a:xfrm>
            <a:off x="2124075" y="3500438"/>
            <a:ext cx="4679951" cy="144462"/>
            <a:chOff x="1338" y="1752"/>
            <a:chExt cx="2948" cy="91"/>
          </a:xfrm>
        </p:grpSpPr>
        <p:cxnSp>
          <p:nvCxnSpPr>
            <p:cNvPr id="22536" name="Line 11"/>
            <p:cNvCxnSpPr/>
            <p:nvPr/>
          </p:nvCxnSpPr>
          <p:spPr>
            <a:xfrm flipH="1" flipV="1">
              <a:off x="3198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7" name="Line 12"/>
            <p:cNvCxnSpPr/>
            <p:nvPr/>
          </p:nvCxnSpPr>
          <p:spPr>
            <a:xfrm flipH="1" flipV="1">
              <a:off x="3560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8" name="Line 13"/>
            <p:cNvCxnSpPr/>
            <p:nvPr/>
          </p:nvCxnSpPr>
          <p:spPr>
            <a:xfrm flipH="1" flipV="1">
              <a:off x="3923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9" name="Line 14"/>
            <p:cNvCxnSpPr/>
            <p:nvPr/>
          </p:nvCxnSpPr>
          <p:spPr>
            <a:xfrm flipH="1" flipV="1">
              <a:off x="4286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0" name="Line 15"/>
            <p:cNvCxnSpPr/>
            <p:nvPr/>
          </p:nvCxnSpPr>
          <p:spPr>
            <a:xfrm flipH="1" flipV="1">
              <a:off x="2472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1" name="Line 16"/>
            <p:cNvCxnSpPr/>
            <p:nvPr/>
          </p:nvCxnSpPr>
          <p:spPr>
            <a:xfrm flipH="1" flipV="1">
              <a:off x="2109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2" name="Line 17"/>
            <p:cNvCxnSpPr/>
            <p:nvPr/>
          </p:nvCxnSpPr>
          <p:spPr>
            <a:xfrm flipH="1" flipV="1">
              <a:off x="1701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3" name="Line 18"/>
            <p:cNvCxnSpPr/>
            <p:nvPr/>
          </p:nvCxnSpPr>
          <p:spPr>
            <a:xfrm flipH="1" flipV="1">
              <a:off x="1338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4" name="Line 19"/>
            <p:cNvCxnSpPr/>
            <p:nvPr/>
          </p:nvCxnSpPr>
          <p:spPr>
            <a:xfrm flipH="1" flipV="1">
              <a:off x="2835" y="1752"/>
              <a:ext cx="0" cy="9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22545" name="Line 20"/>
          <p:cNvCxnSpPr/>
          <p:nvPr/>
        </p:nvCxnSpPr>
        <p:spPr>
          <a:xfrm>
            <a:off x="4573588" y="3644900"/>
            <a:ext cx="2951163" cy="0"/>
          </a:xfrm>
          <a:prstGeom prst="line">
            <a:avLst/>
          </a:prstGeom>
          <a:ln w="63500" cap="flat" cmpd="sng">
            <a:solidFill>
              <a:srgbClr val="FFCC00"/>
            </a:solidFill>
            <a:prstDash val="solid"/>
            <a:headEnd type="none" w="med" len="med"/>
            <a:tailEnd type="triangle" w="med" len="med"/>
          </a:ln>
        </p:spPr>
      </p:cxnSp>
      <p:grpSp>
        <p:nvGrpSpPr>
          <p:cNvPr id="22546" name="Group 23"/>
          <p:cNvGrpSpPr/>
          <p:nvPr/>
        </p:nvGrpSpPr>
        <p:grpSpPr>
          <a:xfrm>
            <a:off x="1955802" y="2984502"/>
            <a:ext cx="5616575" cy="468313"/>
            <a:chOff x="1202" y="1661"/>
            <a:chExt cx="3538" cy="295"/>
          </a:xfrm>
        </p:grpSpPr>
        <p:sp>
          <p:nvSpPr>
            <p:cNvPr id="22547" name="Text Box 24"/>
            <p:cNvSpPr/>
            <p:nvPr/>
          </p:nvSpPr>
          <p:spPr>
            <a:xfrm>
              <a:off x="3107" y="1706"/>
              <a:ext cx="58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+1</a:t>
              </a:r>
              <a:endParaRPr lang="en-US" altLang="zh-CN" sz="2000" b="1"/>
            </a:p>
          </p:txBody>
        </p:sp>
        <p:sp>
          <p:nvSpPr>
            <p:cNvPr id="22548" name="Text Box 25"/>
            <p:cNvSpPr/>
            <p:nvPr/>
          </p:nvSpPr>
          <p:spPr>
            <a:xfrm>
              <a:off x="3455" y="1706"/>
              <a:ext cx="55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+2</a:t>
              </a:r>
              <a:endParaRPr lang="en-US" altLang="zh-CN" sz="2000" b="1"/>
            </a:p>
          </p:txBody>
        </p:sp>
        <p:sp>
          <p:nvSpPr>
            <p:cNvPr id="22549" name="Text Box 26"/>
            <p:cNvSpPr/>
            <p:nvPr/>
          </p:nvSpPr>
          <p:spPr>
            <a:xfrm>
              <a:off x="2336" y="1661"/>
              <a:ext cx="54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-1</a:t>
              </a:r>
              <a:endParaRPr lang="en-US" altLang="zh-CN" sz="2000" b="1"/>
            </a:p>
          </p:txBody>
        </p:sp>
        <p:sp>
          <p:nvSpPr>
            <p:cNvPr id="22550" name="Text Box 27"/>
            <p:cNvSpPr/>
            <p:nvPr/>
          </p:nvSpPr>
          <p:spPr>
            <a:xfrm>
              <a:off x="3818" y="1706"/>
              <a:ext cx="55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+3</a:t>
              </a:r>
              <a:endParaRPr lang="en-US" altLang="zh-CN" sz="2000" b="1"/>
            </a:p>
          </p:txBody>
        </p:sp>
        <p:sp>
          <p:nvSpPr>
            <p:cNvPr id="22551" name="Text Box 28"/>
            <p:cNvSpPr/>
            <p:nvPr/>
          </p:nvSpPr>
          <p:spPr>
            <a:xfrm>
              <a:off x="4181" y="1706"/>
              <a:ext cx="55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+4</a:t>
              </a:r>
              <a:endParaRPr lang="en-US" altLang="zh-CN" sz="2000" b="1"/>
            </a:p>
          </p:txBody>
        </p:sp>
        <p:sp>
          <p:nvSpPr>
            <p:cNvPr id="22552" name="Text Box 29"/>
            <p:cNvSpPr/>
            <p:nvPr/>
          </p:nvSpPr>
          <p:spPr>
            <a:xfrm>
              <a:off x="2018" y="1661"/>
              <a:ext cx="90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-2</a:t>
              </a:r>
              <a:endParaRPr lang="en-US" altLang="zh-CN" sz="2000" b="1"/>
            </a:p>
          </p:txBody>
        </p:sp>
        <p:sp>
          <p:nvSpPr>
            <p:cNvPr id="22553" name="Text Box 30"/>
            <p:cNvSpPr/>
            <p:nvPr/>
          </p:nvSpPr>
          <p:spPr>
            <a:xfrm>
              <a:off x="1565" y="1683"/>
              <a:ext cx="54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-3</a:t>
              </a:r>
              <a:endParaRPr lang="en-US" altLang="zh-CN" sz="2000" b="1"/>
            </a:p>
          </p:txBody>
        </p:sp>
        <p:sp>
          <p:nvSpPr>
            <p:cNvPr id="22554" name="Text Box 31"/>
            <p:cNvSpPr/>
            <p:nvPr/>
          </p:nvSpPr>
          <p:spPr>
            <a:xfrm>
              <a:off x="1202" y="1683"/>
              <a:ext cx="54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000" b="1"/>
                <a:t>-4</a:t>
              </a:r>
              <a:endParaRPr lang="en-US" altLang="zh-CN" sz="2000" b="1"/>
            </a:p>
          </p:txBody>
        </p:sp>
      </p:grpSp>
      <p:sp>
        <p:nvSpPr>
          <p:cNvPr id="22555" name="Text Box 32"/>
          <p:cNvSpPr/>
          <p:nvPr/>
        </p:nvSpPr>
        <p:spPr>
          <a:xfrm>
            <a:off x="5148263" y="4062413"/>
            <a:ext cx="1441451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正 数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2556" name="Text Box 33"/>
          <p:cNvSpPr/>
          <p:nvPr/>
        </p:nvSpPr>
        <p:spPr>
          <a:xfrm>
            <a:off x="2195513" y="4005263"/>
            <a:ext cx="1441451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负 数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2557" name="Text Box 33"/>
          <p:cNvSpPr/>
          <p:nvPr/>
        </p:nvSpPr>
        <p:spPr>
          <a:xfrm>
            <a:off x="2957514" y="5167315"/>
            <a:ext cx="51514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负 数  ＜ </a:t>
            </a:r>
            <a:r>
              <a:rPr lang="en-US" altLang="zh-CN" sz="2800" b="1" dirty="0">
                <a:solidFill>
                  <a:srgbClr val="FF0000"/>
                </a:solidFill>
              </a:rPr>
              <a:t>0  </a:t>
            </a:r>
            <a:r>
              <a:rPr lang="zh-CN" altLang="en-US" sz="2800" b="1" dirty="0">
                <a:solidFill>
                  <a:srgbClr val="FF0000"/>
                </a:solidFill>
              </a:rPr>
              <a:t>＜ 正数</a:t>
            </a:r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2558" name="TextBox 29"/>
          <p:cNvSpPr/>
          <p:nvPr/>
        </p:nvSpPr>
        <p:spPr>
          <a:xfrm>
            <a:off x="1882775" y="1285875"/>
            <a:ext cx="8064500" cy="800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FF0000"/>
                </a:solidFill>
              </a:rPr>
              <a:t>0 </a:t>
            </a:r>
            <a:r>
              <a:rPr lang="zh-CN" altLang="en-US" sz="2800"/>
              <a:t>既不是正数，也不是负数。</a:t>
            </a:r>
            <a:endParaRPr lang="en-US" altLang="zh-CN" sz="2800"/>
          </a:p>
          <a:p>
            <a:pPr eaLnBrk="0" hangingPunct="0"/>
            <a:r>
              <a:rPr lang="en-US" altLang="zh-CN"/>
              <a:t>  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5" grpId="0"/>
      <p:bldP spid="22556" grpId="0"/>
      <p:bldP spid="22557" grpId="0"/>
      <p:bldP spid="225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2"/>
          <p:cNvSpPr txBox="1"/>
          <p:nvPr/>
        </p:nvSpPr>
        <p:spPr>
          <a:xfrm>
            <a:off x="995365" y="1863726"/>
            <a:ext cx="10396537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428A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思路分析：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正数的前面可以写“＋”，也可以不写，负数前面一定要写“－”。0既不是正数也不是负数，它比所有负数都大，比所有正数都小。比较负数的大小时，负号后面的数大的那个负数反而小。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647907" y="2911121"/>
            <a:ext cx="8405472" cy="115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714725" y="2387997"/>
            <a:ext cx="936065" cy="86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4530" y="613695"/>
            <a:ext cx="9934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下图每格表示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米，笑笑刚开始的位置在自己家。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34274" y="4194511"/>
            <a:ext cx="71284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如果笑笑从家向东行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米表示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米，那么她从家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向西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米可以表示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42655" y="4891105"/>
            <a:ext cx="144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-500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6266555" y="3294090"/>
            <a:ext cx="0" cy="1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0866" y="983480"/>
            <a:ext cx="8439151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2" descr="http://www.yingtan.gov.cn/dtxx/tpxw/200908/W0200908133916008435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22941" y="2110603"/>
            <a:ext cx="5473700" cy="332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图片 5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828" y="4277543"/>
            <a:ext cx="5865813" cy="2319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2"/>
          <p:cNvSpPr txBox="1"/>
          <p:nvPr/>
        </p:nvSpPr>
        <p:spPr>
          <a:xfrm>
            <a:off x="1192214" y="1597026"/>
            <a:ext cx="10086975" cy="378565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428A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某空军进行飞行演练，飞机上升用正数表示，下降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用负数表示。若甲飞机在6000米高空，两次记录机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升降情况是＋200米，－400米；乙飞机在6200米高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空，同一时间记录飞机升降情况为＋300米，－700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米。这时哪架飞机飞得高些？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9361" y="918280"/>
            <a:ext cx="9038591" cy="494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34180" y="1353255"/>
            <a:ext cx="430531" cy="352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409" y="1378655"/>
            <a:ext cx="430531" cy="3524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2780" y="1799659"/>
            <a:ext cx="430531" cy="352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3651" y="2229555"/>
            <a:ext cx="1091565" cy="3524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616" y="2581980"/>
            <a:ext cx="1091565" cy="35242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675129" y="4667318"/>
            <a:ext cx="1624331" cy="9601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45966" y="4667318"/>
            <a:ext cx="1958975" cy="9601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682866" y="4595563"/>
            <a:ext cx="1665605" cy="10312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文本框 1"/>
          <p:cNvSpPr txBox="1"/>
          <p:nvPr/>
        </p:nvSpPr>
        <p:spPr>
          <a:xfrm>
            <a:off x="837342" y="1150938"/>
            <a:ext cx="10887075" cy="19220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下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面是六（1）班6名女同学的身高。以她们的平均身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高为标准，把平均身高记为0cm，超过标准身高记为正，不足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标准身高记为负，用正负数表示她们的身高。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4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4365" y="3197225"/>
            <a:ext cx="8308975" cy="264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/>
        </p:nvSpPr>
        <p:spPr>
          <a:xfrm>
            <a:off x="8721726" y="4260851"/>
            <a:ext cx="121443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154cm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33865" y="5078415"/>
            <a:ext cx="674687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+6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64114" y="5064126"/>
            <a:ext cx="674687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-2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38801" y="5064126"/>
            <a:ext cx="75723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-11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65890" y="5065715"/>
            <a:ext cx="674687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-4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81851" y="5078415"/>
            <a:ext cx="674688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+8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24801" y="5065715"/>
            <a:ext cx="67627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+3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8" descr="1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8854" y="1250823"/>
            <a:ext cx="8918575" cy="4389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"/>
          <p:cNvSpPr txBox="1"/>
          <p:nvPr/>
        </p:nvSpPr>
        <p:spPr>
          <a:xfrm>
            <a:off x="789409" y="534557"/>
            <a:ext cx="1826141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solidFill>
                <a:srgbClr val="0099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7377" y="1556870"/>
            <a:ext cx="99489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．结合生活实例，进一步体会正、负数的意义。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．了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解整数包括正整数、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和负整数，知道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既不是正数也不是负数，认识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是正数和负数的分界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4" descr="9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74574" y="1268627"/>
            <a:ext cx="6715125" cy="516074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椭圆 17"/>
          <p:cNvSpPr/>
          <p:nvPr/>
        </p:nvSpPr>
        <p:spPr>
          <a:xfrm>
            <a:off x="2117512" y="1377950"/>
            <a:ext cx="357187" cy="46038"/>
          </a:xfrm>
          <a:prstGeom prst="ellipse">
            <a:avLst/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13316" name="Text Box 22"/>
          <p:cNvSpPr/>
          <p:nvPr/>
        </p:nvSpPr>
        <p:spPr>
          <a:xfrm>
            <a:off x="3264116" y="461319"/>
            <a:ext cx="3786187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D60093"/>
                </a:solidFill>
                <a:ea typeface="迷你简卡通" pitchFamily="65" charset="-122"/>
              </a:rPr>
              <a:t>看一看，说一说</a:t>
            </a:r>
            <a:endParaRPr lang="zh-CN" altLang="en-US" sz="3200" b="1" dirty="0">
              <a:solidFill>
                <a:srgbClr val="D60093"/>
              </a:solidFill>
              <a:ea typeface="迷你简卡通" pitchFamily="65" charset="-122"/>
            </a:endParaRPr>
          </a:p>
        </p:txBody>
      </p:sp>
      <p:sp>
        <p:nvSpPr>
          <p:cNvPr id="13317" name="TextBox 19"/>
          <p:cNvSpPr/>
          <p:nvPr/>
        </p:nvSpPr>
        <p:spPr>
          <a:xfrm>
            <a:off x="8161123" y="1857376"/>
            <a:ext cx="2528888" cy="175432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b="1" dirty="0"/>
              <a:t>活动要求：</a:t>
            </a:r>
            <a:endParaRPr lang="en-US" altLang="zh-CN" b="1" dirty="0"/>
          </a:p>
          <a:p>
            <a:pPr eaLnBrk="0" hangingPunct="0"/>
            <a:endParaRPr lang="en-US" altLang="zh-CN" b="1" dirty="0"/>
          </a:p>
          <a:p>
            <a:pPr eaLnBrk="0" hangingPunct="0"/>
            <a:r>
              <a:rPr lang="en-US" altLang="zh-CN" b="1" dirty="0"/>
              <a:t>1</a:t>
            </a:r>
            <a:r>
              <a:rPr lang="zh-CN" altLang="en-US" b="1" dirty="0"/>
              <a:t>、独立思考：四幅图你能看懂吗？</a:t>
            </a:r>
            <a:endParaRPr lang="en-US" altLang="zh-CN" b="1" dirty="0"/>
          </a:p>
          <a:p>
            <a:pPr eaLnBrk="0" hangingPunct="0"/>
            <a:endParaRPr lang="en-US" altLang="zh-CN" dirty="0"/>
          </a:p>
          <a:p>
            <a:pPr eaLnBrk="0" hangingPunct="0"/>
            <a:endParaRPr lang="zh-CN" altLang="en-US" dirty="0"/>
          </a:p>
        </p:txBody>
      </p:sp>
      <p:sp>
        <p:nvSpPr>
          <p:cNvPr id="13318" name="TextBox 20"/>
          <p:cNvSpPr/>
          <p:nvPr/>
        </p:nvSpPr>
        <p:spPr>
          <a:xfrm>
            <a:off x="8161123" y="3357563"/>
            <a:ext cx="2528888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 dirty="0"/>
              <a:t>2</a:t>
            </a:r>
            <a:r>
              <a:rPr lang="zh-CN" altLang="en-US" b="1" dirty="0"/>
              <a:t>、小组交流：四人小组，每人选一幅图小组内分享。</a:t>
            </a:r>
            <a:endParaRPr lang="en-US" altLang="zh-CN" b="1" dirty="0"/>
          </a:p>
          <a:p>
            <a:pPr eaLnBrk="0" hangingPunct="0"/>
            <a:endParaRPr lang="zh-CN" altLang="en-US" dirty="0"/>
          </a:p>
        </p:txBody>
      </p:sp>
      <p:sp>
        <p:nvSpPr>
          <p:cNvPr id="13319" name="TextBox 21"/>
          <p:cNvSpPr/>
          <p:nvPr/>
        </p:nvSpPr>
        <p:spPr>
          <a:xfrm>
            <a:off x="8189699" y="4772027"/>
            <a:ext cx="2428875" cy="9233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b="1" dirty="0"/>
              <a:t>3</a:t>
            </a:r>
            <a:r>
              <a:rPr lang="zh-CN" altLang="en-US" b="1" dirty="0"/>
              <a:t>、全班交流。</a:t>
            </a:r>
            <a:r>
              <a:rPr lang="en-US" altLang="zh-CN" b="1" dirty="0"/>
              <a:t>(</a:t>
            </a:r>
            <a:r>
              <a:rPr lang="zh-CN" altLang="en-US" b="1" dirty="0"/>
              <a:t>小组成员每人汇报一幅图</a:t>
            </a:r>
            <a:r>
              <a:rPr lang="en-US" altLang="zh-CN" b="1" dirty="0"/>
              <a:t>)</a:t>
            </a:r>
            <a:endParaRPr lang="en-US" altLang="zh-CN" b="1" dirty="0"/>
          </a:p>
          <a:p>
            <a:pPr eaLnBrk="0" hangingPunct="0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2"/>
          <p:cNvSpPr txBox="1"/>
          <p:nvPr/>
        </p:nvSpPr>
        <p:spPr>
          <a:xfrm>
            <a:off x="965200" y="1933576"/>
            <a:ext cx="10423525" cy="12741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428A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思路分析：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解答本题要明白，在生活中把零摄氏度以下的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温度用负数表示，零摄氏度以上的温度用正数表示。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22" name="文本框 1"/>
          <p:cNvSpPr txBox="1"/>
          <p:nvPr/>
        </p:nvSpPr>
        <p:spPr>
          <a:xfrm>
            <a:off x="955675" y="3575050"/>
            <a:ext cx="10433051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428A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规范解答：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5℃表示＋5℃，读作正五摄氏度；零下5℃表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示－5℃，读作负五摄氏度。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4463" y="2665643"/>
            <a:ext cx="3821311" cy="38213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7715" y="1483502"/>
            <a:ext cx="5184360" cy="203132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同学们，</a:t>
            </a:r>
            <a:r>
              <a:rPr lang="zh-CN" altLang="en-US" sz="2800" b="1" dirty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正负数除了用来表示温度外，还有哪些应用呢？这节课我们就一起来探究这个问题。</a:t>
            </a:r>
            <a:endParaRPr lang="zh-CN" altLang="en-US" sz="2800" b="1" dirty="0">
              <a:solidFill>
                <a:schemeClr val="accent3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98453" y="4029737"/>
            <a:ext cx="19014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5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正负数</a:t>
            </a:r>
            <a:endParaRPr lang="zh-CN" altLang="en-US" sz="4400" b="1" cap="none" spc="50">
              <a:ln w="11430"/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0625" y="935038"/>
            <a:ext cx="6940551" cy="5059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4" name="TextBox 31"/>
          <p:cNvSpPr/>
          <p:nvPr/>
        </p:nvSpPr>
        <p:spPr>
          <a:xfrm rot="20820000">
            <a:off x="3252788" y="2433640"/>
            <a:ext cx="14081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405" name="TextBox 32"/>
          <p:cNvSpPr/>
          <p:nvPr/>
        </p:nvSpPr>
        <p:spPr>
          <a:xfrm rot="20640000">
            <a:off x="1603377" y="2998788"/>
            <a:ext cx="14081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406" name="图片 37" descr="6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50914" y="3297238"/>
            <a:ext cx="4840287" cy="3560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7" name="动作按钮: 上一张 22">
            <a:hlinkClick r:id="rId3" action="ppaction://hlinksldjump"/>
          </p:cNvPr>
          <p:cNvSpPr/>
          <p:nvPr/>
        </p:nvSpPr>
        <p:spPr>
          <a:xfrm>
            <a:off x="8131175" y="6084890"/>
            <a:ext cx="863600" cy="739775"/>
          </a:xfrm>
          <a:prstGeom prst="actionButtonReturn">
            <a:avLst/>
          </a:prstGeom>
          <a:solidFill>
            <a:srgbClr val="00B050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>
          <a:xfrm>
            <a:off x="2339846" y="620805"/>
            <a:ext cx="5278516" cy="1257312"/>
          </a:xfrm>
          <a:prstGeom prst="wedgeRoundRectCallout">
            <a:avLst>
              <a:gd name="adj1" fmla="val -57955"/>
              <a:gd name="adj2" fmla="val 14428"/>
              <a:gd name="adj3" fmla="val 1666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同学们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观察、比较数据，找出其中的规律。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616603" y="2199463"/>
            <a:ext cx="5278516" cy="1257312"/>
          </a:xfrm>
          <a:prstGeom prst="wedgeRoundRectCallout">
            <a:avLst>
              <a:gd name="adj1" fmla="val -57955"/>
              <a:gd name="adj2" fmla="val -36589"/>
              <a:gd name="adj3" fmla="val 1666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2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可以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用“＋”“－”表示意义相反的量。</a:t>
            </a:r>
            <a:endParaRPr lang="zh-CN" altLang="en-US" sz="32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7765" y="4463616"/>
            <a:ext cx="67073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高出与低于，答对与答错，赢利与亏损，支出与存入等都是一对意义相反的量。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1" name="图片 24" descr="9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20134" y="280990"/>
            <a:ext cx="3897313" cy="3043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2" name="TextBox 15"/>
          <p:cNvSpPr/>
          <p:nvPr/>
        </p:nvSpPr>
        <p:spPr>
          <a:xfrm>
            <a:off x="1318484" y="3625852"/>
            <a:ext cx="8437563" cy="224676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dirty="0"/>
              <a:t>像</a:t>
            </a:r>
            <a:r>
              <a:rPr lang="en-US" altLang="zh-CN" sz="2800" dirty="0"/>
              <a:t>10,200</a:t>
            </a:r>
            <a:r>
              <a:rPr lang="zh-CN" altLang="en-US" sz="2800" dirty="0"/>
              <a:t>，</a:t>
            </a:r>
            <a:r>
              <a:rPr lang="en-US" altLang="zh-CN" sz="2800" dirty="0"/>
              <a:t>8844.43 ,</a:t>
            </a:r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zh-CN" altLang="en-US" sz="2800" dirty="0"/>
              <a:t>都是</a:t>
            </a:r>
            <a:r>
              <a:rPr lang="zh-CN" altLang="en-US" sz="2800" b="1" dirty="0">
                <a:solidFill>
                  <a:srgbClr val="FF0000"/>
                </a:solidFill>
              </a:rPr>
              <a:t>正数。</a:t>
            </a:r>
            <a:r>
              <a:rPr lang="zh-CN" altLang="en-US" sz="2800" b="1" dirty="0"/>
              <a:t>可以在正数前面添上“</a:t>
            </a:r>
            <a:r>
              <a:rPr lang="en-US" altLang="zh-CN" sz="2800" b="1" dirty="0"/>
              <a:t>+</a:t>
            </a:r>
            <a:r>
              <a:rPr lang="zh-CN" altLang="en-US" sz="2800" b="1" dirty="0"/>
              <a:t>”号，如</a:t>
            </a:r>
            <a:r>
              <a:rPr lang="en-US" altLang="zh-CN" sz="2800" b="1" dirty="0"/>
              <a:t>+</a:t>
            </a:r>
            <a:r>
              <a:rPr lang="en-US" altLang="zh-CN" sz="2800" dirty="0"/>
              <a:t>10,+200</a:t>
            </a:r>
            <a:r>
              <a:rPr lang="zh-CN" altLang="en-US" sz="2800" dirty="0"/>
              <a:t>，</a:t>
            </a:r>
            <a:r>
              <a:rPr lang="en-US" altLang="zh-CN" sz="2800" dirty="0"/>
              <a:t>+8844.43 </a:t>
            </a:r>
            <a:endParaRPr lang="en-US" altLang="zh-CN" sz="2800" dirty="0"/>
          </a:p>
          <a:p>
            <a:pPr eaLnBrk="0" hangingPunct="0"/>
            <a:endParaRPr lang="en-US" altLang="zh-CN" sz="2800" dirty="0"/>
          </a:p>
          <a:p>
            <a:pPr eaLnBrk="0" hangingPunct="0"/>
            <a:endParaRPr lang="en-US" altLang="zh-CN" sz="2800" dirty="0"/>
          </a:p>
          <a:p>
            <a:pPr eaLnBrk="0" hangingPunct="0"/>
            <a:r>
              <a:rPr lang="zh-CN" altLang="en-US" sz="2800" dirty="0"/>
              <a:t>像</a:t>
            </a:r>
            <a:r>
              <a:rPr lang="en-US" altLang="zh-CN" sz="2800" dirty="0"/>
              <a:t>-1000</a:t>
            </a:r>
            <a:r>
              <a:rPr lang="zh-CN" altLang="en-US" sz="2800" dirty="0"/>
              <a:t>， </a:t>
            </a:r>
            <a:r>
              <a:rPr lang="en-US" altLang="zh-CN" sz="2800" dirty="0"/>
              <a:t>-500</a:t>
            </a:r>
            <a:r>
              <a:rPr lang="zh-CN" altLang="en-US" sz="2800" dirty="0"/>
              <a:t>，</a:t>
            </a:r>
            <a:r>
              <a:rPr lang="en-US" altLang="zh-CN" sz="2800" dirty="0"/>
              <a:t>-127</a:t>
            </a:r>
            <a:r>
              <a:rPr lang="zh-CN" altLang="en-US" sz="2800" dirty="0"/>
              <a:t>，</a:t>
            </a:r>
            <a:r>
              <a:rPr lang="en-US" altLang="zh-CN" sz="2800" dirty="0"/>
              <a:t>-100</a:t>
            </a:r>
            <a:r>
              <a:rPr lang="zh-CN" altLang="en-US" sz="2800" dirty="0"/>
              <a:t>，</a:t>
            </a:r>
            <a:r>
              <a:rPr lang="en-US" altLang="zh-CN" sz="2800" dirty="0">
                <a:latin typeface="Arial" panose="020B0604020202020204" pitchFamily="34" charset="0"/>
              </a:rPr>
              <a:t>…</a:t>
            </a:r>
            <a:r>
              <a:rPr lang="zh-CN" altLang="en-US" sz="2800" dirty="0"/>
              <a:t>都是</a:t>
            </a:r>
            <a:r>
              <a:rPr lang="zh-CN" altLang="en-US" sz="2800" b="1" dirty="0">
                <a:solidFill>
                  <a:srgbClr val="FF0000"/>
                </a:solidFill>
              </a:rPr>
              <a:t>负数</a:t>
            </a:r>
            <a:r>
              <a:rPr lang="zh-CN" altLang="en-US" sz="2800" dirty="0" smtClean="0"/>
              <a:t>。</a:t>
            </a:r>
            <a:endParaRPr lang="en-US" altLang="zh-CN" sz="2800" dirty="0"/>
          </a:p>
        </p:txBody>
      </p:sp>
      <p:sp>
        <p:nvSpPr>
          <p:cNvPr id="19473" name="Text Box 22"/>
          <p:cNvSpPr/>
          <p:nvPr/>
        </p:nvSpPr>
        <p:spPr>
          <a:xfrm>
            <a:off x="6112734" y="642939"/>
            <a:ext cx="3786188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D60093"/>
                </a:solidFill>
                <a:ea typeface="迷你简卡通" pitchFamily="65" charset="-122"/>
              </a:rPr>
              <a:t>你有什么发现？</a:t>
            </a:r>
            <a:endParaRPr lang="zh-CN" altLang="en-US" sz="3200" b="1" dirty="0">
              <a:solidFill>
                <a:srgbClr val="D60093"/>
              </a:solidFill>
              <a:ea typeface="迷你简卡通" pitchFamily="65" charset="-122"/>
            </a:endParaRPr>
          </a:p>
        </p:txBody>
      </p:sp>
      <p:sp>
        <p:nvSpPr>
          <p:cNvPr id="19475" name="TextBox 20"/>
          <p:cNvSpPr/>
          <p:nvPr/>
        </p:nvSpPr>
        <p:spPr>
          <a:xfrm>
            <a:off x="1226408" y="4660901"/>
            <a:ext cx="4743451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/>
              <a:t>（正号可以省略不写。 ）</a:t>
            </a:r>
            <a:endParaRPr lang="zh-CN" altLang="en-US" sz="2800"/>
          </a:p>
        </p:txBody>
      </p:sp>
      <p:sp>
        <p:nvSpPr>
          <p:cNvPr id="19476" name="Text Box 22"/>
          <p:cNvSpPr/>
          <p:nvPr/>
        </p:nvSpPr>
        <p:spPr>
          <a:xfrm>
            <a:off x="1393097" y="3135314"/>
            <a:ext cx="3786187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 dirty="0">
                <a:solidFill>
                  <a:srgbClr val="D60093"/>
                </a:solidFill>
                <a:ea typeface="迷你简卡通" pitchFamily="65" charset="-122"/>
              </a:rPr>
              <a:t>认一认，说一说</a:t>
            </a:r>
            <a:endParaRPr lang="zh-CN" altLang="en-US" sz="3200" b="1" dirty="0">
              <a:solidFill>
                <a:srgbClr val="D60093"/>
              </a:solidFill>
              <a:ea typeface="迷你简卡通" pitchFamily="65" charset="-122"/>
            </a:endParaRPr>
          </a:p>
        </p:txBody>
      </p:sp>
      <p:sp>
        <p:nvSpPr>
          <p:cNvPr id="19477" name="Text Box 22"/>
          <p:cNvSpPr/>
          <p:nvPr/>
        </p:nvSpPr>
        <p:spPr>
          <a:xfrm>
            <a:off x="5717446" y="1571627"/>
            <a:ext cx="45386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”表示意义相反的量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2" grpId="0"/>
      <p:bldP spid="19473" grpId="0"/>
      <p:bldP spid="19476" grpId="0"/>
      <p:bldP spid="194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"/>
          <p:cNvSpPr txBox="1"/>
          <p:nvPr/>
        </p:nvSpPr>
        <p:spPr>
          <a:xfrm>
            <a:off x="1068388" y="1290639"/>
            <a:ext cx="10296525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428A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一次数学竞赛共10道题，答对一题加10分，答错一题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扣10分，不答题分数为0分，张友的试卷评分表是这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样显示的：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301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2300" y="3906840"/>
            <a:ext cx="8650288" cy="15954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2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3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5.xml><?xml version="1.0" encoding="utf-8"?>
<p:tagLst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M0ZWUzODY3ZDY0ZDIwNDkwMDQ1YjE0Y2EzNGFlOTQ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1057</Words>
  <Application>WPS 演示</Application>
  <PresentationFormat>自定义</PresentationFormat>
  <Paragraphs>119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黑体</vt:lpstr>
      <vt:lpstr>楷体</vt:lpstr>
      <vt:lpstr>迷你简卡通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2022-05-27T09:38:00Z</cp:lastPrinted>
  <dcterms:created xsi:type="dcterms:W3CDTF">2022-05-27T09:38:00Z</dcterms:created>
  <dcterms:modified xsi:type="dcterms:W3CDTF">2023-10-31T07:08:33Z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B415CB570ABE476EA72E8E982E76C017_12</vt:lpwstr>
  </property>
  <property fmtid="{D5CDD505-2E9C-101B-9397-08002B2CF9AE}" pid="3" name="KSOProductBuildVer">
    <vt:lpwstr>2052-12.1.0.15712</vt:lpwstr>
  </property>
</Properties>
</file>