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71" r:id="rId3"/>
    <p:sldId id="429" r:id="rId4"/>
    <p:sldId id="459" r:id="rId5"/>
    <p:sldId id="457" r:id="rId6"/>
    <p:sldId id="458" r:id="rId7"/>
    <p:sldId id="460" r:id="rId8"/>
    <p:sldId id="461" r:id="rId9"/>
    <p:sldId id="462" r:id="rId10"/>
    <p:sldId id="463" r:id="rId11"/>
    <p:sldId id="464" r:id="rId12"/>
    <p:sldId id="465" r:id="rId13"/>
    <p:sldId id="466" r:id="rId14"/>
    <p:sldId id="395" r:id="rId15"/>
  </p:sldIdLst>
  <p:sldSz cx="12192000" cy="6858000"/>
  <p:notesSz cx="6858000" cy="9144000"/>
  <p:custDataLst>
    <p:tags r:id="rId2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8" autoAdjust="0"/>
    <p:restoredTop sz="94395" autoAdjust="0"/>
  </p:normalViewPr>
  <p:slideViewPr>
    <p:cSldViewPr>
      <p:cViewPr>
        <p:scale>
          <a:sx n="100" d="100"/>
          <a:sy n="100" d="100"/>
        </p:scale>
        <p:origin x="-972" y="-43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2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81026" y="1500174"/>
            <a:ext cx="10358510" cy="4500594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428736"/>
            <a:ext cx="10930014" cy="4572032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预习导学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428736"/>
            <a:ext cx="10858576" cy="4572032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超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知识超市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课堂巩固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分层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分层作业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857232"/>
            <a:ext cx="10501386" cy="5500726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file:///D:\qq&#25991;&#20214;\712321467\Image\C2C\Image2\%7b75232B38-A165-1FB7-499C-2E1C792CACB5%7d.png" TargetMode="External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9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452398" y="500042"/>
            <a:ext cx="11358642" cy="5786478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 rot="-5400000">
            <a:off x="10999760" y="25512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矩形 12"/>
          <p:cNvSpPr/>
          <p:nvPr/>
        </p:nvSpPr>
        <p:spPr>
          <a:xfrm>
            <a:off x="10239404" y="6488113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</a:fld>
            <a:r>
              <a:rPr lang="zh-CN" altLang="en-US" sz="1600" b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页</a:t>
            </a:r>
            <a:endParaRPr lang="zh-CN" altLang="en-US" sz="1600" b="0">
              <a:solidFill>
                <a:srgbClr val="0070C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 rot="-5400000">
            <a:off x="11002886" y="28688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/>
          <p:cNvSpPr txBox="1"/>
          <p:nvPr/>
        </p:nvSpPr>
        <p:spPr>
          <a:xfrm>
            <a:off x="11025272" y="179390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第一单元</a:t>
            </a:r>
            <a:endParaRPr lang="en-US" altLang="zh-CN" sz="16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11025222" y="620368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zh-CN" altLang="en-US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第</a:t>
            </a:r>
            <a:r>
              <a:rPr lang="en-US" altLang="zh-CN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1</a:t>
            </a:r>
            <a:r>
              <a:rPr lang="zh-CN" altLang="en-US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课</a:t>
            </a:r>
            <a:endParaRPr lang="en-US" altLang="zh-CN" sz="18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1169735" y="542927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073743875" descr="学科网 zxxk.com"/>
          <p:cNvPicPr>
            <a:picLocks noChangeAspect="1"/>
          </p:cNvPicPr>
          <p:nvPr/>
        </p:nvPicPr>
        <p:blipFill>
          <a:blip r:embed="rId10" r:link="rId1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1.xml"/><Relationship Id="rId25" Type="http://schemas.openxmlformats.org/officeDocument/2006/relationships/slideLayout" Target="../slideLayouts/slideLayout8.xml"/><Relationship Id="rId24" Type="http://schemas.openxmlformats.org/officeDocument/2006/relationships/image" Target="../media/image6.png"/><Relationship Id="rId23" Type="http://schemas.openxmlformats.org/officeDocument/2006/relationships/image" Target="../media/image1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jpeg"/><Relationship Id="rId2" Type="http://schemas.openxmlformats.org/officeDocument/2006/relationships/tags" Target="../tags/tag1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3108253" y="2456252"/>
            <a:ext cx="5832618" cy="1044756"/>
            <a:chOff x="3179691" y="3386403"/>
            <a:chExt cx="5832618" cy="668253"/>
          </a:xfrm>
        </p:grpSpPr>
        <p:grpSp>
          <p:nvGrpSpPr>
            <p:cNvPr id="16" name="组合 19"/>
            <p:cNvGrpSpPr/>
            <p:nvPr/>
          </p:nvGrpSpPr>
          <p:grpSpPr>
            <a:xfrm>
              <a:off x="3179691" y="3386403"/>
              <a:ext cx="5832618" cy="668253"/>
              <a:chOff x="3179691" y="3386403"/>
              <a:chExt cx="5832618" cy="668253"/>
            </a:xfrm>
          </p:grpSpPr>
          <p:sp>
            <p:nvSpPr>
              <p:cNvPr id="20" name="矩形: 圆角 15"/>
              <p:cNvSpPr/>
              <p:nvPr/>
            </p:nvSpPr>
            <p:spPr>
              <a:xfrm>
                <a:off x="3179691" y="3471598"/>
                <a:ext cx="5832618" cy="504395"/>
              </a:xfrm>
              <a:prstGeom prst="roundRect">
                <a:avLst>
                  <a:gd name="adj" fmla="val 37116"/>
                </a:avLst>
              </a:prstGeom>
              <a:noFill/>
              <a:ln w="19050">
                <a:solidFill>
                  <a:srgbClr val="399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714750" y="3386403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362952" y="3392934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18"/>
              <p:cNvSpPr txBox="1"/>
              <p:nvPr/>
            </p:nvSpPr>
            <p:spPr>
              <a:xfrm>
                <a:off x="3714749" y="3486319"/>
                <a:ext cx="4762502" cy="452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</a:rPr>
                  <a:t>精打细算　</a:t>
                </a:r>
                <a:endPara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22"/>
            <p:cNvGrpSpPr/>
            <p:nvPr/>
          </p:nvGrpSpPr>
          <p:grpSpPr>
            <a:xfrm>
              <a:off x="3350780" y="3596731"/>
              <a:ext cx="5490441" cy="254127"/>
              <a:chOff x="3363876" y="3596731"/>
              <a:chExt cx="5490441" cy="254127"/>
            </a:xfrm>
          </p:grpSpPr>
          <p:sp>
            <p:nvSpPr>
              <p:cNvPr id="18" name="等腰三角形 17"/>
              <p:cNvSpPr/>
              <p:nvPr/>
            </p:nvSpPr>
            <p:spPr>
              <a:xfrm rot="16200000">
                <a:off x="3346350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8617716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PA_文本框 29"/>
          <p:cNvSpPr txBox="1"/>
          <p:nvPr/>
        </p:nvSpPr>
        <p:spPr>
          <a:xfrm>
            <a:off x="3595670" y="1321823"/>
            <a:ext cx="4857784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pPr algn="ctr"/>
            <a:r>
              <a:rPr lang="zh-CN" altLang="en-US" sz="2800" smtClean="0">
                <a:solidFill>
                  <a:srgbClr val="FFFFFF"/>
                </a:solidFill>
              </a:rPr>
              <a:t>第一单元　小数除法 </a:t>
            </a:r>
            <a:endParaRPr lang="zh-CN" altLang="en-US" sz="280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mtClean="0"/>
              <a:t>二、解决问题。</a:t>
            </a:r>
            <a:endParaRPr lang="zh-CN" altLang="en-US" smtClean="0"/>
          </a:p>
          <a:p>
            <a:r>
              <a:rPr lang="en-US" smtClean="0"/>
              <a:t>1.</a:t>
            </a:r>
            <a:r>
              <a:rPr lang="zh-CN" altLang="en-US" smtClean="0"/>
              <a:t>星星在爸爸的带领下每天早晨坚持跑步，一个星期星星一共跑了</a:t>
            </a:r>
            <a:r>
              <a:rPr lang="en-US" smtClean="0"/>
              <a:t>15.4</a:t>
            </a:r>
            <a:r>
              <a:rPr lang="zh-CN" altLang="en-US" smtClean="0"/>
              <a:t>千米，你能算出星星这个星期平均每天跑了多少千米吗</a:t>
            </a:r>
            <a:r>
              <a:rPr lang="en-US" smtClean="0"/>
              <a:t>?</a:t>
            </a:r>
            <a:endParaRPr lang="zh-CN" altLang="en-US" smtClean="0"/>
          </a:p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523968" y="3429000"/>
            <a:ext cx="8072494" cy="642942"/>
          </a:xfrm>
        </p:spPr>
        <p:txBody>
          <a:bodyPr/>
          <a:lstStyle/>
          <a:p>
            <a:r>
              <a:rPr lang="en-US" smtClean="0"/>
              <a:t>15.4÷7=2.2(</a:t>
            </a:r>
            <a:r>
              <a:rPr lang="zh-CN" altLang="en-US" smtClean="0"/>
              <a:t>千米</a:t>
            </a:r>
            <a:r>
              <a:rPr lang="en-US" smtClean="0"/>
              <a:t>)</a:t>
            </a:r>
            <a:endParaRPr lang="zh-CN" altLang="en-US" smtClean="0"/>
          </a:p>
          <a:p>
            <a:r>
              <a:rPr lang="zh-CN" altLang="en-US" smtClean="0"/>
              <a:t>答：星星这个星期平均每天跑了</a:t>
            </a:r>
            <a:r>
              <a:rPr lang="en-US" smtClean="0"/>
              <a:t>2.2</a:t>
            </a:r>
            <a:r>
              <a:rPr lang="zh-CN" altLang="en-US" smtClean="0"/>
              <a:t>千米。</a:t>
            </a:r>
            <a:endParaRPr lang="zh-CN" altLang="en-US" smtClean="0"/>
          </a:p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2.</a:t>
            </a:r>
            <a:r>
              <a:rPr lang="zh-CN" altLang="en-US" smtClean="0"/>
              <a:t>五</a:t>
            </a:r>
            <a:r>
              <a:rPr lang="en-US" smtClean="0"/>
              <a:t>(1)</a:t>
            </a:r>
            <a:r>
              <a:rPr lang="zh-CN" altLang="en-US" smtClean="0"/>
              <a:t>班有班费</a:t>
            </a:r>
            <a:r>
              <a:rPr lang="en-US" smtClean="0"/>
              <a:t>40.6</a:t>
            </a:r>
            <a:r>
              <a:rPr lang="zh-CN" altLang="en-US" smtClean="0"/>
              <a:t>元。</a:t>
            </a:r>
            <a:endParaRPr lang="en-US" altLang="zh-CN" smtClean="0"/>
          </a:p>
          <a:p>
            <a:endParaRPr lang="en-US" altLang="zh-CN" smtClean="0"/>
          </a:p>
          <a:p>
            <a:endParaRPr lang="en-US" altLang="zh-CN" smtClean="0"/>
          </a:p>
          <a:p>
            <a:endParaRPr lang="en-US" altLang="zh-CN" smtClean="0"/>
          </a:p>
          <a:p>
            <a:r>
              <a:rPr lang="en-US" altLang="zh-CN" smtClean="0"/>
              <a:t>《</a:t>
            </a:r>
            <a:r>
              <a:rPr lang="zh-CN" altLang="en-US" smtClean="0"/>
              <a:t>少年科技</a:t>
            </a:r>
            <a:r>
              <a:rPr lang="en-US" altLang="zh-CN" smtClean="0"/>
              <a:t>》</a:t>
            </a:r>
            <a:r>
              <a:rPr lang="zh-CN" altLang="en-US" smtClean="0"/>
              <a:t>和跳绳的单价各是多少元</a:t>
            </a:r>
            <a:r>
              <a:rPr lang="en-US" smtClean="0"/>
              <a:t>?</a:t>
            </a:r>
            <a:endParaRPr lang="zh-CN" altLang="en-US" smtClean="0"/>
          </a:p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595406" y="4714884"/>
            <a:ext cx="9572692" cy="642942"/>
          </a:xfrm>
        </p:spPr>
        <p:txBody>
          <a:bodyPr/>
          <a:lstStyle/>
          <a:p>
            <a:r>
              <a:rPr lang="en-US" smtClean="0"/>
              <a:t>40.6÷7=5.8(</a:t>
            </a:r>
            <a:r>
              <a:rPr lang="zh-CN" altLang="en-US" smtClean="0"/>
              <a:t>元</a:t>
            </a:r>
            <a:r>
              <a:rPr lang="en-US" smtClean="0"/>
              <a:t>)</a:t>
            </a:r>
            <a:r>
              <a:rPr lang="zh-CN" altLang="en-US" smtClean="0"/>
              <a:t>　</a:t>
            </a:r>
            <a:r>
              <a:rPr lang="en-US" smtClean="0"/>
              <a:t>40.6÷14=2.9(</a:t>
            </a:r>
            <a:r>
              <a:rPr lang="zh-CN" altLang="en-US" smtClean="0"/>
              <a:t>元</a:t>
            </a:r>
            <a:r>
              <a:rPr lang="en-US" smtClean="0"/>
              <a:t>)</a:t>
            </a:r>
            <a:endParaRPr lang="zh-CN" altLang="en-US" smtClean="0"/>
          </a:p>
          <a:p>
            <a:r>
              <a:rPr lang="zh-CN" altLang="en-US" smtClean="0"/>
              <a:t>答：</a:t>
            </a:r>
            <a:r>
              <a:rPr lang="en-US" altLang="zh-CN" smtClean="0"/>
              <a:t>《</a:t>
            </a:r>
            <a:r>
              <a:rPr lang="zh-CN" altLang="en-US" smtClean="0"/>
              <a:t>少年科技</a:t>
            </a:r>
            <a:r>
              <a:rPr lang="en-US" altLang="zh-CN" smtClean="0"/>
              <a:t>》</a:t>
            </a:r>
            <a:r>
              <a:rPr lang="zh-CN" altLang="en-US" smtClean="0"/>
              <a:t>的单价是</a:t>
            </a:r>
            <a:r>
              <a:rPr lang="en-US" smtClean="0"/>
              <a:t>5.8</a:t>
            </a:r>
            <a:r>
              <a:rPr lang="zh-CN" altLang="en-US" smtClean="0"/>
              <a:t>元，跳绳的单价是</a:t>
            </a:r>
            <a:r>
              <a:rPr lang="en-US" smtClean="0"/>
              <a:t>2.9</a:t>
            </a:r>
            <a:r>
              <a:rPr lang="zh-CN" altLang="en-US" smtClean="0"/>
              <a:t>元。</a:t>
            </a:r>
            <a:endParaRPr lang="zh-CN" altLang="en-US"/>
          </a:p>
        </p:txBody>
      </p:sp>
      <p:pic>
        <p:nvPicPr>
          <p:cNvPr id="4" name="22SX5NJBSDT1.eps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2881290" y="2143116"/>
            <a:ext cx="7481807" cy="147744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3.</a:t>
            </a:r>
            <a:r>
              <a:rPr lang="zh-CN" altLang="en-US" smtClean="0"/>
              <a:t>北京冬奥会吉祥物纪念徽章开始出售了。小明在甲超市花</a:t>
            </a:r>
            <a:r>
              <a:rPr lang="en-US" smtClean="0"/>
              <a:t>41.5</a:t>
            </a:r>
            <a:r>
              <a:rPr lang="zh-CN" altLang="en-US" smtClean="0"/>
              <a:t>元可以买</a:t>
            </a:r>
            <a:r>
              <a:rPr lang="en-US" smtClean="0"/>
              <a:t>5</a:t>
            </a:r>
            <a:r>
              <a:rPr lang="zh-CN" altLang="en-US" smtClean="0"/>
              <a:t>个，在乙超市花</a:t>
            </a:r>
            <a:r>
              <a:rPr lang="en-US" smtClean="0"/>
              <a:t>32.8</a:t>
            </a:r>
            <a:r>
              <a:rPr lang="zh-CN" altLang="en-US" smtClean="0"/>
              <a:t>元可以买</a:t>
            </a:r>
            <a:r>
              <a:rPr lang="en-US" smtClean="0"/>
              <a:t>4</a:t>
            </a:r>
            <a:r>
              <a:rPr lang="zh-CN" altLang="en-US" smtClean="0"/>
              <a:t>个，在丙超市花</a:t>
            </a:r>
            <a:r>
              <a:rPr lang="en-US" smtClean="0"/>
              <a:t>25.2</a:t>
            </a:r>
            <a:r>
              <a:rPr lang="zh-CN" altLang="en-US" smtClean="0"/>
              <a:t>元可以买</a:t>
            </a:r>
            <a:r>
              <a:rPr lang="en-US" smtClean="0"/>
              <a:t>3</a:t>
            </a:r>
            <a:r>
              <a:rPr lang="zh-CN" altLang="en-US" smtClean="0"/>
              <a:t>个。请你帮助小明算一算，在哪家超市买最便宜</a:t>
            </a:r>
            <a:r>
              <a:rPr lang="en-US" smtClean="0"/>
              <a:t>?( </a:t>
            </a:r>
            <a:r>
              <a:rPr lang="zh-CN" altLang="en-US" smtClean="0"/>
              <a:t>拓展类作业</a:t>
            </a:r>
            <a:r>
              <a:rPr lang="en-US" smtClean="0"/>
              <a:t>)</a:t>
            </a:r>
            <a:endParaRPr lang="zh-CN" altLang="en-US" smtClean="0"/>
          </a:p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452530" y="3214686"/>
            <a:ext cx="4714908" cy="642942"/>
          </a:xfrm>
        </p:spPr>
        <p:txBody>
          <a:bodyPr/>
          <a:lstStyle/>
          <a:p>
            <a:r>
              <a:rPr lang="en-US" smtClean="0"/>
              <a:t>41.5÷5=8.3(</a:t>
            </a:r>
            <a:r>
              <a:rPr lang="zh-CN" altLang="en-US" smtClean="0"/>
              <a:t>元</a:t>
            </a:r>
            <a:r>
              <a:rPr lang="en-US" smtClean="0"/>
              <a:t>)</a:t>
            </a:r>
            <a:r>
              <a:rPr lang="zh-CN" altLang="en-US" smtClean="0"/>
              <a:t>　</a:t>
            </a:r>
            <a:r>
              <a:rPr lang="en-US" smtClean="0"/>
              <a:t>32.8÷4=8.2(</a:t>
            </a:r>
            <a:r>
              <a:rPr lang="zh-CN" altLang="en-US" smtClean="0"/>
              <a:t>元</a:t>
            </a:r>
            <a:r>
              <a:rPr lang="en-US" smtClean="0"/>
              <a:t>)</a:t>
            </a:r>
            <a:r>
              <a:rPr lang="zh-CN" altLang="en-US" smtClean="0"/>
              <a:t>　</a:t>
            </a:r>
            <a:r>
              <a:rPr lang="en-US" smtClean="0"/>
              <a:t>25.2÷3=8.4(</a:t>
            </a:r>
            <a:r>
              <a:rPr lang="zh-CN" altLang="en-US" smtClean="0"/>
              <a:t>元</a:t>
            </a:r>
            <a:r>
              <a:rPr lang="en-US" smtClean="0"/>
              <a:t>)</a:t>
            </a:r>
            <a:endParaRPr lang="zh-CN" altLang="en-US" smtClean="0"/>
          </a:p>
          <a:p>
            <a:r>
              <a:rPr lang="en-US" smtClean="0"/>
              <a:t>8.2</a:t>
            </a:r>
            <a:r>
              <a:rPr lang="zh-CN" altLang="en-US" smtClean="0"/>
              <a:t>元</a:t>
            </a:r>
            <a:r>
              <a:rPr lang="en-US" smtClean="0"/>
              <a:t>&lt;8.3</a:t>
            </a:r>
            <a:r>
              <a:rPr lang="zh-CN" altLang="en-US" smtClean="0"/>
              <a:t>元</a:t>
            </a:r>
            <a:r>
              <a:rPr lang="en-US" smtClean="0"/>
              <a:t>&lt;8.4</a:t>
            </a:r>
            <a:r>
              <a:rPr lang="zh-CN" altLang="en-US" smtClean="0"/>
              <a:t>元</a:t>
            </a:r>
            <a:endParaRPr lang="zh-CN" altLang="en-US" smtClean="0"/>
          </a:p>
          <a:p>
            <a:r>
              <a:rPr lang="zh-CN" altLang="en-US" smtClean="0"/>
              <a:t>答：在乙超市买最便宜。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251519" y="278092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1769" y="278092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文本框 17"/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noFill/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  <a:sym typeface="微软雅黑 Light" panose="020B0502040204020203" charset="-122"/>
              </a:defRPr>
            </a:pPr>
            <a:r>
              <a:rPr sz="8800">
                <a:solidFill>
                  <a:srgbClr val="EB6FC8"/>
                </a:solidFill>
              </a:rPr>
              <a:t>E</a:t>
            </a:r>
            <a:r>
              <a:rPr sz="4400">
                <a:solidFill>
                  <a:srgbClr val="000000"/>
                </a:solidFill>
              </a:rPr>
              <a:t>ND</a:t>
            </a:r>
            <a:endParaRPr sz="4400">
              <a:solidFill>
                <a:srgbClr val="00000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  <a:endParaRPr lang="zh-CN" altLang="en-US" sz="4800">
              <a:ea typeface="黑体" panose="02010609060101010101" pitchFamily="49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36" name="直接连接符 13"/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/>
        </p:txBody>
      </p:sp>
      <p:pic>
        <p:nvPicPr>
          <p:cNvPr id="37" name="New picture"/>
          <p:cNvPicPr/>
          <p:nvPr/>
        </p:nvPicPr>
        <p:blipFill>
          <a:blip r:embed="rId24"/>
          <a:stretch>
            <a:fillRect/>
          </a:stretch>
        </p:blipFill>
        <p:spPr>
          <a:xfrm>
            <a:off x="11544300" y="105410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 spd="slow" advTm="744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从</a:t>
            </a:r>
            <a:r>
              <a:rPr lang="en-US" dirty="0" smtClean="0"/>
              <a:t>“</a:t>
            </a:r>
            <a:r>
              <a:rPr lang="zh-CN" altLang="en-US" dirty="0" smtClean="0"/>
              <a:t>买牛奶</a:t>
            </a:r>
            <a:r>
              <a:rPr lang="en-US" dirty="0" smtClean="0"/>
              <a:t>”</a:t>
            </a:r>
            <a:r>
              <a:rPr lang="zh-CN" altLang="en-US" dirty="0" smtClean="0"/>
              <a:t>的情境中知道小数除法与日常生活的紧密联系，体会小数除法的意义。 </a:t>
            </a:r>
            <a:endParaRPr lang="zh-CN" altLang="en-US" dirty="0" smtClean="0"/>
          </a:p>
          <a:p>
            <a:r>
              <a:rPr lang="en-US" dirty="0" smtClean="0"/>
              <a:t>2.</a:t>
            </a:r>
            <a:r>
              <a:rPr lang="zh-CN" altLang="en-US" dirty="0" smtClean="0"/>
              <a:t>能借助元、角、分及整数除法的知识，探索小数除以整数的计算方法，并能理解算理，进行正确地计算。</a:t>
            </a:r>
            <a:endParaRPr lang="zh-CN" altLang="en-US" dirty="0" smtClean="0"/>
          </a:p>
          <a:p>
            <a:r>
              <a:rPr lang="en-US" dirty="0" smtClean="0"/>
              <a:t>3.</a:t>
            </a:r>
            <a:r>
              <a:rPr lang="zh-CN" altLang="en-US" dirty="0" smtClean="0"/>
              <a:t>积极参与学习活动，感受生活与数学的密切联系，体会学习数学的乐趣。</a:t>
            </a:r>
            <a:endParaRPr lang="zh-CN" alt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读一读，填一填。</a:t>
            </a:r>
            <a:endParaRPr lang="zh-CN" altLang="en-US" dirty="0" smtClean="0"/>
          </a:p>
          <a:p>
            <a:r>
              <a:rPr lang="en-US" dirty="0" smtClean="0"/>
              <a:t>1.5</a:t>
            </a:r>
            <a:r>
              <a:rPr lang="zh-CN" altLang="en-US" dirty="0" smtClean="0"/>
              <a:t>元</a:t>
            </a:r>
            <a:r>
              <a:rPr lang="en-US" dirty="0" smtClean="0"/>
              <a:t>6</a:t>
            </a:r>
            <a:r>
              <a:rPr lang="zh-CN" altLang="en-US" dirty="0" smtClean="0"/>
              <a:t>角</a:t>
            </a:r>
            <a:r>
              <a:rPr lang="en-US" dirty="0" smtClean="0"/>
              <a:t>7</a:t>
            </a:r>
            <a:r>
              <a:rPr lang="zh-CN" altLang="en-US" dirty="0" smtClean="0"/>
              <a:t>分</a:t>
            </a:r>
            <a:r>
              <a:rPr lang="en-US" dirty="0" smtClean="0"/>
              <a:t>=(</a:t>
            </a:r>
            <a:r>
              <a:rPr lang="zh-CN" altLang="en-US" dirty="0" smtClean="0"/>
              <a:t>　　</a:t>
            </a:r>
            <a:r>
              <a:rPr lang="en-US" dirty="0" smtClean="0"/>
              <a:t>)</a:t>
            </a:r>
            <a:r>
              <a:rPr lang="zh-CN" altLang="en-US" dirty="0" smtClean="0"/>
              <a:t>元</a:t>
            </a:r>
            <a:endParaRPr lang="zh-CN" altLang="en-US" dirty="0" smtClean="0"/>
          </a:p>
          <a:p>
            <a:r>
              <a:rPr lang="en-US" dirty="0" smtClean="0"/>
              <a:t>9</a:t>
            </a:r>
            <a:r>
              <a:rPr lang="zh-CN" altLang="en-US" dirty="0" smtClean="0"/>
              <a:t>米</a:t>
            </a:r>
            <a:r>
              <a:rPr lang="en-US" dirty="0" smtClean="0"/>
              <a:t>17</a:t>
            </a:r>
            <a:r>
              <a:rPr lang="zh-CN" altLang="en-US" dirty="0" smtClean="0"/>
              <a:t>厘米</a:t>
            </a:r>
            <a:r>
              <a:rPr lang="en-US" dirty="0" smtClean="0"/>
              <a:t>=(</a:t>
            </a:r>
            <a:r>
              <a:rPr lang="zh-CN" altLang="en-US" dirty="0" smtClean="0"/>
              <a:t>　</a:t>
            </a:r>
            <a:r>
              <a:rPr lang="en-US" altLang="zh-CN" dirty="0" smtClean="0"/>
              <a:t>	</a:t>
            </a:r>
            <a:r>
              <a:rPr lang="zh-CN" altLang="en-US" dirty="0" smtClean="0"/>
              <a:t>　</a:t>
            </a:r>
            <a:r>
              <a:rPr lang="en-US" dirty="0" smtClean="0"/>
              <a:t>)</a:t>
            </a:r>
            <a:r>
              <a:rPr lang="zh-CN" altLang="en-US" dirty="0" smtClean="0"/>
              <a:t>米</a:t>
            </a:r>
            <a:endParaRPr lang="zh-CN" altLang="en-US" dirty="0" smtClean="0"/>
          </a:p>
          <a:p>
            <a:r>
              <a:rPr lang="en-US" dirty="0" smtClean="0"/>
              <a:t>2.</a:t>
            </a:r>
            <a:r>
              <a:rPr lang="zh-CN" altLang="en-US" dirty="0" smtClean="0"/>
              <a:t>已知</a:t>
            </a:r>
            <a:r>
              <a:rPr lang="en-US" dirty="0" smtClean="0"/>
              <a:t>248÷2=124</a:t>
            </a:r>
            <a:r>
              <a:rPr lang="zh-CN" altLang="en-US" dirty="0" smtClean="0"/>
              <a:t>，那么</a:t>
            </a:r>
            <a:r>
              <a:rPr lang="en-US" dirty="0" smtClean="0"/>
              <a:t>24.8÷2=(</a:t>
            </a:r>
            <a:r>
              <a:rPr lang="zh-CN" altLang="en-US" dirty="0" smtClean="0"/>
              <a:t>　</a:t>
            </a:r>
            <a:r>
              <a:rPr lang="en-US" dirty="0" smtClean="0"/>
              <a:t>	</a:t>
            </a:r>
            <a:r>
              <a:rPr lang="zh-CN" altLang="en-US" dirty="0" smtClean="0"/>
              <a:t>　</a:t>
            </a:r>
            <a:r>
              <a:rPr lang="en-US" dirty="0" smtClean="0"/>
              <a:t>)</a:t>
            </a:r>
            <a:r>
              <a:rPr lang="zh-CN" altLang="en-US" dirty="0" smtClean="0"/>
              <a:t>，</a:t>
            </a:r>
            <a:endParaRPr lang="zh-CN" altLang="en-US" dirty="0" smtClean="0"/>
          </a:p>
          <a:p>
            <a:r>
              <a:rPr lang="en-US" dirty="0" smtClean="0"/>
              <a:t>2.48÷2=(</a:t>
            </a:r>
            <a:r>
              <a:rPr lang="zh-CN" altLang="en-US" dirty="0" smtClean="0"/>
              <a:t>　　</a:t>
            </a:r>
            <a:r>
              <a:rPr lang="en-US" dirty="0" smtClean="0"/>
              <a:t>)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6" name="文本占位符 4"/>
          <p:cNvSpPr txBox="1"/>
          <p:nvPr/>
        </p:nvSpPr>
        <p:spPr>
          <a:xfrm>
            <a:off x="3667108" y="2786058"/>
            <a:ext cx="1071570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9.17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7" name="文本占位符 4"/>
          <p:cNvSpPr txBox="1"/>
          <p:nvPr/>
        </p:nvSpPr>
        <p:spPr>
          <a:xfrm>
            <a:off x="6744340" y="3429000"/>
            <a:ext cx="1071570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12.4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8" name="文本占位符 4"/>
          <p:cNvSpPr txBox="1"/>
          <p:nvPr/>
        </p:nvSpPr>
        <p:spPr>
          <a:xfrm>
            <a:off x="2855890" y="4004632"/>
            <a:ext cx="107157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1</a:t>
            </a:r>
            <a:r>
              <a:rPr lang="en-US" sz="2800" b="0" smtClean="0">
                <a:solidFill>
                  <a:srgbClr val="FF0000"/>
                </a:solidFill>
                <a:latin typeface="+mn-ea"/>
              </a:rPr>
              <a:t>.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24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1"/>
          </p:nvPr>
        </p:nvSpPr>
        <p:spPr>
          <a:xfrm>
            <a:off x="3648363" y="2132653"/>
            <a:ext cx="1517868" cy="642942"/>
          </a:xfrm>
        </p:spPr>
        <p:txBody>
          <a:bodyPr/>
          <a:lstStyle/>
          <a:p>
            <a:r>
              <a:rPr lang="en-US" altLang="zh-CN" smtClean="0"/>
              <a:t>5.67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 build="p"/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☆任务驱动一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zh-CN" altLang="en-US" dirty="0" smtClean="0"/>
              <a:t>认真阅读课本的内容，完成下列各题。</a:t>
            </a:r>
            <a:endParaRPr lang="zh-CN" altLang="en-US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你获取了哪些信息</a:t>
            </a:r>
            <a:r>
              <a:rPr lang="en-US" dirty="0" smtClean="0"/>
              <a:t>?</a:t>
            </a:r>
            <a:endParaRPr lang="zh-CN" altLang="en-US" dirty="0" smtClean="0"/>
          </a:p>
          <a:p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1523968" y="3429000"/>
            <a:ext cx="9429816" cy="642942"/>
          </a:xfrm>
        </p:spPr>
        <p:txBody>
          <a:bodyPr/>
          <a:lstStyle/>
          <a:p>
            <a:r>
              <a:rPr lang="zh-CN" altLang="en-US" dirty="0" smtClean="0"/>
              <a:t>甲商店：买了</a:t>
            </a:r>
            <a:r>
              <a:rPr lang="en-US" dirty="0" smtClean="0"/>
              <a:t>5</a:t>
            </a:r>
            <a:r>
              <a:rPr lang="zh-CN" altLang="en-US" dirty="0" smtClean="0"/>
              <a:t>包牛奶，共</a:t>
            </a:r>
            <a:r>
              <a:rPr lang="en-US" dirty="0" smtClean="0"/>
              <a:t>11.5</a:t>
            </a:r>
            <a:r>
              <a:rPr lang="zh-CN" altLang="en-US" dirty="0" smtClean="0"/>
              <a:t>元。乙商店：买了</a:t>
            </a:r>
            <a:r>
              <a:rPr lang="en-US" dirty="0" smtClean="0"/>
              <a:t>6</a:t>
            </a:r>
            <a:r>
              <a:rPr lang="zh-CN" altLang="en-US" dirty="0" smtClean="0"/>
              <a:t>包牛奶，共</a:t>
            </a:r>
            <a:r>
              <a:rPr lang="en-US" dirty="0" smtClean="0"/>
              <a:t>12.6</a:t>
            </a:r>
            <a:r>
              <a:rPr lang="zh-CN" altLang="en-US" dirty="0" smtClean="0"/>
              <a:t>元。</a:t>
            </a:r>
            <a:endParaRPr lang="zh-CN" altLang="en-US" dirty="0" smtClean="0"/>
          </a:p>
          <a:p>
            <a:r>
              <a:rPr lang="zh-CN" altLang="en-US" dirty="0" smtClean="0"/>
              <a:t>问题</a:t>
            </a:r>
            <a:r>
              <a:rPr lang="en-US" dirty="0" smtClean="0"/>
              <a:t>1</a:t>
            </a:r>
            <a:r>
              <a:rPr lang="zh-CN" altLang="en-US" dirty="0" smtClean="0"/>
              <a:t>：甲商店牛奶每袋多少元</a:t>
            </a:r>
            <a:r>
              <a:rPr lang="en-US" dirty="0" smtClean="0"/>
              <a:t>?</a:t>
            </a:r>
            <a:endParaRPr lang="zh-CN" altLang="en-US" dirty="0" smtClean="0"/>
          </a:p>
          <a:p>
            <a:r>
              <a:rPr lang="zh-CN" altLang="en-US" dirty="0" smtClean="0"/>
              <a:t>问题</a:t>
            </a:r>
            <a:r>
              <a:rPr lang="en-US" dirty="0" smtClean="0"/>
              <a:t>2</a:t>
            </a:r>
            <a:r>
              <a:rPr lang="zh-CN" altLang="en-US" dirty="0" smtClean="0"/>
              <a:t>：乙商店牛奶每袋多少元</a:t>
            </a:r>
            <a:r>
              <a:rPr lang="en-US" dirty="0" smtClean="0"/>
              <a:t>?</a:t>
            </a:r>
            <a:r>
              <a:rPr lang="zh-CN" altLang="en-US" dirty="0" smtClean="0"/>
              <a:t>哪家商店的牛奶便宜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如何列式解决第一个问题</a:t>
            </a:r>
            <a:r>
              <a:rPr lang="en-US" dirty="0" smtClean="0"/>
              <a:t>?</a:t>
            </a:r>
            <a:r>
              <a:rPr lang="zh-CN" altLang="en-US" dirty="0" smtClean="0"/>
              <a:t>为什么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523968" y="1428736"/>
            <a:ext cx="9429816" cy="642942"/>
          </a:xfrm>
        </p:spPr>
        <p:txBody>
          <a:bodyPr/>
          <a:lstStyle/>
          <a:p>
            <a:r>
              <a:rPr lang="zh-CN" altLang="en-US" dirty="0" smtClean="0"/>
              <a:t>列式：</a:t>
            </a:r>
            <a:r>
              <a:rPr lang="en-US" dirty="0" smtClean="0"/>
              <a:t>11.5 ÷5</a:t>
            </a:r>
            <a:r>
              <a:rPr lang="zh-CN" altLang="en-US" dirty="0" smtClean="0"/>
              <a:t>。</a:t>
            </a:r>
            <a:endParaRPr lang="zh-CN" altLang="en-US" dirty="0" smtClean="0"/>
          </a:p>
          <a:p>
            <a:r>
              <a:rPr lang="zh-CN" altLang="en-US" dirty="0" smtClean="0"/>
              <a:t>把</a:t>
            </a:r>
            <a:r>
              <a:rPr lang="en-US" dirty="0" smtClean="0"/>
              <a:t>11.5</a:t>
            </a:r>
            <a:r>
              <a:rPr lang="zh-CN" altLang="en-US" dirty="0" smtClean="0"/>
              <a:t>元平均分成</a:t>
            </a:r>
            <a:r>
              <a:rPr lang="en-US" dirty="0" smtClean="0"/>
              <a:t>5</a:t>
            </a:r>
            <a:r>
              <a:rPr lang="zh-CN" altLang="en-US" dirty="0" smtClean="0"/>
              <a:t>份，求一份是多少元，用除法计算。</a:t>
            </a:r>
            <a:r>
              <a:rPr lang="en-US" dirty="0" smtClean="0"/>
              <a:t>(</a:t>
            </a:r>
            <a:r>
              <a:rPr lang="zh-CN" altLang="en-US" dirty="0" smtClean="0"/>
              <a:t>总价</a:t>
            </a:r>
            <a:r>
              <a:rPr lang="en-US" dirty="0" smtClean="0"/>
              <a:t>÷</a:t>
            </a:r>
            <a:r>
              <a:rPr lang="zh-CN" altLang="en-US" dirty="0" smtClean="0"/>
              <a:t>数量</a:t>
            </a:r>
            <a:r>
              <a:rPr lang="en-US" dirty="0" smtClean="0"/>
              <a:t>=</a:t>
            </a:r>
            <a:r>
              <a:rPr lang="zh-CN" altLang="en-US" dirty="0" smtClean="0"/>
              <a:t>单价</a:t>
            </a:r>
            <a:r>
              <a:rPr lang="en-US" dirty="0" smtClean="0"/>
              <a:t>)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想办法算出这个算式的结果，并说说你这样算的理由。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523968" y="1428736"/>
            <a:ext cx="9429816" cy="642942"/>
          </a:xfrm>
        </p:spPr>
        <p:txBody>
          <a:bodyPr/>
          <a:lstStyle/>
          <a:p>
            <a:r>
              <a:rPr lang="en-US" dirty="0" smtClean="0"/>
              <a:t>(1)11.5</a:t>
            </a:r>
            <a:r>
              <a:rPr lang="zh-CN" altLang="en-US" dirty="0" smtClean="0"/>
              <a:t>元</a:t>
            </a:r>
            <a:r>
              <a:rPr lang="en-US" dirty="0" smtClean="0"/>
              <a:t>=115</a:t>
            </a:r>
            <a:r>
              <a:rPr lang="zh-CN" altLang="en-US" dirty="0" smtClean="0"/>
              <a:t>角</a:t>
            </a:r>
            <a:endParaRPr lang="en-US" altLang="zh-CN" dirty="0" smtClean="0"/>
          </a:p>
          <a:p>
            <a:r>
              <a:rPr lang="en-US" dirty="0" smtClean="0"/>
              <a:t>23</a:t>
            </a:r>
            <a:r>
              <a:rPr lang="zh-CN" altLang="en-US" dirty="0" smtClean="0"/>
              <a:t>角</a:t>
            </a:r>
            <a:r>
              <a:rPr lang="en-US" dirty="0" smtClean="0"/>
              <a:t>=2.3</a:t>
            </a:r>
            <a:r>
              <a:rPr lang="zh-CN" altLang="en-US" dirty="0" smtClean="0"/>
              <a:t>元　所以</a:t>
            </a:r>
            <a:r>
              <a:rPr lang="en-US" dirty="0" smtClean="0"/>
              <a:t>11.5÷5=2.3(</a:t>
            </a:r>
            <a:r>
              <a:rPr lang="zh-CN" altLang="en-US" dirty="0" smtClean="0"/>
              <a:t>元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en-US" dirty="0" smtClean="0"/>
              <a:t>(2)11.5</a:t>
            </a:r>
            <a:r>
              <a:rPr lang="zh-CN" altLang="en-US" dirty="0" smtClean="0"/>
              <a:t>元</a:t>
            </a:r>
            <a:r>
              <a:rPr lang="en-US" dirty="0" smtClean="0"/>
              <a:t>=10</a:t>
            </a:r>
            <a:r>
              <a:rPr lang="zh-CN" altLang="en-US" dirty="0" smtClean="0"/>
              <a:t>元</a:t>
            </a:r>
            <a:r>
              <a:rPr lang="en-US" dirty="0" smtClean="0"/>
              <a:t>+1.5</a:t>
            </a:r>
            <a:r>
              <a:rPr lang="zh-CN" altLang="en-US" dirty="0" smtClean="0"/>
              <a:t>元　　</a:t>
            </a:r>
            <a:r>
              <a:rPr lang="en-US" dirty="0" smtClean="0"/>
              <a:t>10</a:t>
            </a:r>
            <a:r>
              <a:rPr lang="zh-CN" altLang="en-US" dirty="0" smtClean="0"/>
              <a:t>元</a:t>
            </a:r>
            <a:r>
              <a:rPr lang="en-US" dirty="0" smtClean="0"/>
              <a:t>÷5=2</a:t>
            </a:r>
            <a:r>
              <a:rPr lang="zh-CN" altLang="en-US" dirty="0" smtClean="0"/>
              <a:t>元</a:t>
            </a:r>
            <a:endParaRPr lang="zh-CN" altLang="en-US" dirty="0" smtClean="0"/>
          </a:p>
          <a:p>
            <a:r>
              <a:rPr lang="en-US" dirty="0" smtClean="0"/>
              <a:t>1.5</a:t>
            </a:r>
            <a:r>
              <a:rPr lang="zh-CN" altLang="en-US" dirty="0" smtClean="0"/>
              <a:t>元</a:t>
            </a:r>
            <a:r>
              <a:rPr lang="en-US" dirty="0" smtClean="0"/>
              <a:t>=15</a:t>
            </a:r>
            <a:r>
              <a:rPr lang="zh-CN" altLang="en-US" dirty="0" smtClean="0"/>
              <a:t>角</a:t>
            </a:r>
            <a:r>
              <a:rPr lang="en-US" dirty="0" smtClean="0"/>
              <a:t>	    15</a:t>
            </a:r>
            <a:r>
              <a:rPr lang="zh-CN" altLang="en-US" dirty="0" smtClean="0"/>
              <a:t>角</a:t>
            </a:r>
            <a:r>
              <a:rPr lang="en-US" dirty="0" smtClean="0"/>
              <a:t>÷5=3</a:t>
            </a:r>
            <a:r>
              <a:rPr lang="zh-CN" altLang="en-US" dirty="0" smtClean="0"/>
              <a:t>角</a:t>
            </a:r>
            <a:r>
              <a:rPr lang="en-US" dirty="0" smtClean="0"/>
              <a:t>=0.3</a:t>
            </a:r>
            <a:r>
              <a:rPr lang="zh-CN" altLang="en-US" dirty="0" smtClean="0"/>
              <a:t>元</a:t>
            </a:r>
            <a:endParaRPr lang="zh-CN" altLang="en-US" dirty="0" smtClean="0"/>
          </a:p>
          <a:p>
            <a:r>
              <a:rPr lang="en-US" dirty="0" smtClean="0"/>
              <a:t>2</a:t>
            </a:r>
            <a:r>
              <a:rPr lang="zh-CN" altLang="en-US" dirty="0" smtClean="0"/>
              <a:t>元</a:t>
            </a:r>
            <a:r>
              <a:rPr lang="en-US" dirty="0" smtClean="0"/>
              <a:t>+0.3</a:t>
            </a:r>
            <a:r>
              <a:rPr lang="zh-CN" altLang="en-US" dirty="0" smtClean="0"/>
              <a:t>元</a:t>
            </a:r>
            <a:r>
              <a:rPr lang="en-US" dirty="0" smtClean="0"/>
              <a:t>=2.3</a:t>
            </a:r>
            <a:r>
              <a:rPr lang="zh-CN" altLang="en-US" dirty="0" smtClean="0"/>
              <a:t>元</a:t>
            </a:r>
            <a:endParaRPr lang="zh-CN" altLang="en-US" dirty="0" smtClean="0"/>
          </a:p>
          <a:p>
            <a:r>
              <a:rPr lang="zh-CN" altLang="en-US" dirty="0" smtClean="0"/>
              <a:t>所以</a:t>
            </a:r>
            <a:r>
              <a:rPr lang="en-US" dirty="0" smtClean="0"/>
              <a:t>11.5÷5=2.3(</a:t>
            </a:r>
            <a:r>
              <a:rPr lang="zh-CN" altLang="en-US" dirty="0" smtClean="0"/>
              <a:t>元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用竖式计算。</a:t>
            </a:r>
            <a:endParaRPr lang="zh-CN" altLang="en-US" dirty="0" smtClean="0"/>
          </a:p>
          <a:p>
            <a:endParaRPr lang="zh-CN" altLang="en-US" dirty="0"/>
          </a:p>
        </p:txBody>
      </p:sp>
      <p:pic>
        <p:nvPicPr>
          <p:cNvPr id="4" name="19JSXDXA5NJBSDT1.eps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9382148" y="2143116"/>
            <a:ext cx="517103" cy="1892155"/>
          </a:xfrm>
          <a:prstGeom prst="rect">
            <a:avLst/>
          </a:prstGeom>
        </p:spPr>
      </p:pic>
      <p:pic>
        <p:nvPicPr>
          <p:cNvPr id="5" name="19JSXDXA5NJBSDT2.eps"/>
          <p:cNvPicPr/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6024562" y="4465646"/>
            <a:ext cx="4549607" cy="189215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列式解决第二个问题，并说说自己的计算过程。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523968" y="1643050"/>
            <a:ext cx="8572560" cy="642942"/>
          </a:xfrm>
        </p:spPr>
        <p:txBody>
          <a:bodyPr/>
          <a:lstStyle/>
          <a:p>
            <a:r>
              <a:rPr lang="en-US" dirty="0" smtClean="0"/>
              <a:t>12.6÷6=2.1(</a:t>
            </a:r>
            <a:r>
              <a:rPr lang="zh-CN" altLang="en-US" dirty="0" smtClean="0"/>
              <a:t>元</a:t>
            </a:r>
            <a:r>
              <a:rPr lang="en-US" dirty="0" smtClean="0"/>
              <a:t>)</a:t>
            </a:r>
            <a:r>
              <a:rPr lang="zh-CN" altLang="en-US" dirty="0" smtClean="0"/>
              <a:t>　</a:t>
            </a:r>
            <a:endParaRPr lang="en-US" altLang="zh-CN" dirty="0" smtClean="0"/>
          </a:p>
          <a:p>
            <a:r>
              <a:rPr lang="en-US" dirty="0" smtClean="0"/>
              <a:t>2.3</a:t>
            </a:r>
            <a:r>
              <a:rPr lang="zh-CN" altLang="en-US" dirty="0" smtClean="0"/>
              <a:t>元</a:t>
            </a:r>
            <a:r>
              <a:rPr lang="en-US" dirty="0" smtClean="0"/>
              <a:t>&gt;2.1</a:t>
            </a:r>
            <a:r>
              <a:rPr lang="zh-CN" altLang="en-US" dirty="0" smtClean="0"/>
              <a:t>元</a:t>
            </a:r>
            <a:endParaRPr lang="zh-CN" altLang="en-US" dirty="0" smtClean="0"/>
          </a:p>
          <a:p>
            <a:r>
              <a:rPr lang="zh-CN" altLang="en-US" dirty="0" smtClean="0"/>
              <a:t>答：乙商店牛奶每袋</a:t>
            </a:r>
            <a:r>
              <a:rPr lang="en-US" dirty="0" smtClean="0"/>
              <a:t>2.1</a:t>
            </a:r>
            <a:r>
              <a:rPr lang="zh-CN" altLang="en-US" dirty="0" smtClean="0"/>
              <a:t>元，乙商店的牛奶便宜。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☆任务驱动二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zh-CN" altLang="en-US" dirty="0" smtClean="0"/>
              <a:t>先比较，再说一说整数除法和小数除以整数有哪些相同点和不同点。</a:t>
            </a:r>
            <a:endParaRPr lang="zh-CN" altLang="en-US" dirty="0" smtClean="0"/>
          </a:p>
          <a:p>
            <a:endParaRPr lang="en-US" altLang="zh-CN" dirty="0" smtClean="0">
              <a:solidFill>
                <a:srgbClr val="0000FF"/>
              </a:solidFill>
            </a:endParaRP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738150" y="2786058"/>
            <a:ext cx="10572824" cy="642942"/>
          </a:xfrm>
        </p:spPr>
        <p:txBody>
          <a:bodyPr/>
          <a:lstStyle/>
          <a:p>
            <a:r>
              <a:rPr lang="zh-CN" altLang="en-US" dirty="0" smtClean="0"/>
              <a:t>相同点：算理和算法基本相同，都是被除数去除以除数，都是除到哪一位就把商写在哪一位的上面。</a:t>
            </a:r>
            <a:endParaRPr lang="zh-CN" altLang="en-US" dirty="0" smtClean="0"/>
          </a:p>
          <a:p>
            <a:r>
              <a:rPr lang="zh-CN" altLang="en-US" dirty="0" smtClean="0"/>
              <a:t>不同点：小数除以整数要考虑小数点的位置。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mtClean="0"/>
              <a:t>一、列竖式计算。</a:t>
            </a:r>
            <a:endParaRPr lang="zh-CN" altLang="en-US" smtClean="0"/>
          </a:p>
          <a:p>
            <a:r>
              <a:rPr lang="en-US" smtClean="0"/>
              <a:t>30.5÷5=</a:t>
            </a:r>
            <a:r>
              <a:rPr lang="zh-CN" altLang="en-US" smtClean="0"/>
              <a:t>　　　　</a:t>
            </a:r>
            <a:r>
              <a:rPr lang="en-US" smtClean="0"/>
              <a:t>41.6÷32=</a:t>
            </a:r>
            <a:r>
              <a:rPr lang="zh-CN" altLang="en-US" smtClean="0"/>
              <a:t>　　　　</a:t>
            </a:r>
            <a:r>
              <a:rPr lang="en-US" smtClean="0"/>
              <a:t>39.6÷12=</a:t>
            </a:r>
            <a:endParaRPr lang="zh-CN" altLang="en-US" smtClean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2952728" y="2000240"/>
            <a:ext cx="7500990" cy="642942"/>
          </a:xfrm>
        </p:spPr>
        <p:txBody>
          <a:bodyPr/>
          <a:lstStyle/>
          <a:p>
            <a:r>
              <a:rPr lang="en-US" smtClean="0"/>
              <a:t>6.1 </a:t>
            </a:r>
            <a:r>
              <a:rPr lang="zh-CN" altLang="en-US" smtClean="0"/>
              <a:t>　　　</a:t>
            </a:r>
            <a:r>
              <a:rPr lang="en-US" altLang="zh-CN" smtClean="0"/>
              <a:t>	    </a:t>
            </a:r>
            <a:r>
              <a:rPr lang="zh-CN" altLang="en-US" smtClean="0"/>
              <a:t>　</a:t>
            </a:r>
            <a:r>
              <a:rPr lang="en-US" smtClean="0"/>
              <a:t>1.3</a:t>
            </a:r>
            <a:r>
              <a:rPr lang="zh-CN" altLang="en-US" smtClean="0"/>
              <a:t>　　</a:t>
            </a:r>
            <a:r>
              <a:rPr lang="en-US" altLang="zh-CN" smtClean="0"/>
              <a:t>	</a:t>
            </a:r>
            <a:r>
              <a:rPr lang="zh-CN" altLang="en-US" smtClean="0"/>
              <a:t>　　</a:t>
            </a:r>
            <a:r>
              <a:rPr lang="en-US" altLang="zh-CN" smtClean="0"/>
              <a:t>	  </a:t>
            </a:r>
            <a:r>
              <a:rPr lang="en-US" smtClean="0"/>
              <a:t>3.3</a:t>
            </a:r>
            <a:endParaRPr lang="zh-CN" altLang="en-US" smtClean="0"/>
          </a:p>
          <a:p>
            <a:r>
              <a:rPr lang="zh-CN" altLang="en-US" smtClean="0"/>
              <a:t>竖式略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PLACING_PICTURE_USER_VIEWPORT" val="{&quot;height&quot;:2979.7779527559055,&quot;width&quot;:7164.735433070866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UyOWQ4NzdkNDhjN2VjNmIwNmY1OWZkMDE4NmUxNDQ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暗香扑面">
      <a:majorFont>
        <a:latin typeface="Franklin Gothic Medium"/>
        <a:ea typeface="Arial"/>
        <a:cs typeface="Arial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Arial"/>
        <a:cs typeface="Arial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2829</Words>
  <Application>WPS 演示</Application>
  <PresentationFormat>自定义</PresentationFormat>
  <Paragraphs>125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宋体</vt:lpstr>
      <vt:lpstr>Wingdings</vt:lpstr>
      <vt:lpstr>Times New Roman</vt:lpstr>
      <vt:lpstr>微软雅黑</vt:lpstr>
      <vt:lpstr>黑体</vt:lpstr>
      <vt:lpstr>Calibri</vt:lpstr>
      <vt:lpstr>微软雅黑 Light</vt:lpstr>
      <vt:lpstr>Arial</vt:lpstr>
      <vt:lpstr>Franklin Gothic Book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2023-02-18T20:02:00Z</cp:lastPrinted>
  <dcterms:created xsi:type="dcterms:W3CDTF">2023-02-18T20:02:00Z</dcterms:created>
  <dcterms:modified xsi:type="dcterms:W3CDTF">2023-11-01T08:23:34Z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FADACECA707B4AB38484F8D04C921D1F_12</vt:lpwstr>
  </property>
  <property fmtid="{D5CDD505-2E9C-101B-9397-08002B2CF9AE}" pid="3" name="KSOProductBuildVer">
    <vt:lpwstr>2052-12.1.0.15712</vt:lpwstr>
  </property>
</Properties>
</file>