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71" r:id="rId3"/>
    <p:sldId id="429" r:id="rId4"/>
    <p:sldId id="459" r:id="rId5"/>
    <p:sldId id="457" r:id="rId6"/>
    <p:sldId id="458" r:id="rId7"/>
    <p:sldId id="460" r:id="rId8"/>
    <p:sldId id="462" r:id="rId9"/>
    <p:sldId id="467" r:id="rId10"/>
    <p:sldId id="469" r:id="rId11"/>
    <p:sldId id="468" r:id="rId12"/>
    <p:sldId id="463" r:id="rId13"/>
    <p:sldId id="464" r:id="rId14"/>
    <p:sldId id="465" r:id="rId15"/>
    <p:sldId id="466" r:id="rId16"/>
    <p:sldId id="470" r:id="rId17"/>
    <p:sldId id="395" r:id="rId18"/>
  </p:sldIdLst>
  <p:sldSz cx="12192000" cy="6858000"/>
  <p:notesSz cx="6858000" cy="9144000"/>
  <p:custDataLst>
    <p:tags r:id="rId2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94395" autoAdjust="0"/>
  </p:normalViewPr>
  <p:slideViewPr>
    <p:cSldViewPr>
      <p:cViewPr>
        <p:scale>
          <a:sx n="100" d="100"/>
          <a:sy n="100" d="100"/>
        </p:scale>
        <p:origin x="-210" y="-43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81026" y="1500174"/>
            <a:ext cx="10358510" cy="4500594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428736"/>
            <a:ext cx="10930014" cy="4572032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预习导学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428736"/>
            <a:ext cx="10858576" cy="4572032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超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知识超市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课堂巩固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分层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分层作业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857232"/>
            <a:ext cx="10501386" cy="5500726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file:///D:\qq&#25991;&#20214;\712321467\Image\C2C\Image2\%7b75232B38-A165-1FB7-499C-2E1C792CACB5%7d.png" TargetMode="External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9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452398" y="500042"/>
            <a:ext cx="11358642" cy="5786478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 rot="-5400000">
            <a:off x="10999760" y="25512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矩形 12"/>
          <p:cNvSpPr/>
          <p:nvPr/>
        </p:nvSpPr>
        <p:spPr>
          <a:xfrm>
            <a:off x="10239404" y="6488113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</a:fld>
            <a:r>
              <a:rPr lang="zh-CN" altLang="en-US" sz="1600" b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页</a:t>
            </a:r>
            <a:endParaRPr lang="zh-CN" altLang="en-US" sz="1600" b="0">
              <a:solidFill>
                <a:srgbClr val="0070C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 rot="-5400000">
            <a:off x="11002886" y="28688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/>
          <p:cNvSpPr txBox="1"/>
          <p:nvPr/>
        </p:nvSpPr>
        <p:spPr>
          <a:xfrm>
            <a:off x="11025272" y="179390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第一单元</a:t>
            </a:r>
            <a:endParaRPr lang="en-US" altLang="zh-CN" sz="16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11025222" y="620368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zh-CN" altLang="en-US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第</a:t>
            </a:r>
            <a:r>
              <a:rPr lang="en-US" altLang="zh-CN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2</a:t>
            </a:r>
            <a:r>
              <a:rPr lang="zh-CN" altLang="en-US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课</a:t>
            </a:r>
            <a:endParaRPr lang="en-US" altLang="zh-CN" sz="18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169735" y="542927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073743875" descr="学科网 zxxk.com"/>
          <p:cNvPicPr>
            <a:picLocks noChangeAspect="1"/>
          </p:cNvPicPr>
          <p:nvPr/>
        </p:nvPicPr>
        <p:blipFill>
          <a:blip r:embed="rId10" r:link="rId1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1.xml"/><Relationship Id="rId25" Type="http://schemas.openxmlformats.org/officeDocument/2006/relationships/slideLayout" Target="../slideLayouts/slideLayout8.xml"/><Relationship Id="rId24" Type="http://schemas.openxmlformats.org/officeDocument/2006/relationships/image" Target="../media/image12.png"/><Relationship Id="rId23" Type="http://schemas.openxmlformats.org/officeDocument/2006/relationships/image" Target="../media/image1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3097775" y="2445176"/>
            <a:ext cx="5832618" cy="1044756"/>
            <a:chOff x="3179691" y="3386403"/>
            <a:chExt cx="5832618" cy="668253"/>
          </a:xfrm>
        </p:grpSpPr>
        <p:grpSp>
          <p:nvGrpSpPr>
            <p:cNvPr id="16" name="组合 19"/>
            <p:cNvGrpSpPr/>
            <p:nvPr/>
          </p:nvGrpSpPr>
          <p:grpSpPr>
            <a:xfrm>
              <a:off x="3179691" y="3386403"/>
              <a:ext cx="5832618" cy="668253"/>
              <a:chOff x="3179691" y="3386403"/>
              <a:chExt cx="5832618" cy="668253"/>
            </a:xfrm>
          </p:grpSpPr>
          <p:sp>
            <p:nvSpPr>
              <p:cNvPr id="20" name="矩形: 圆角 15"/>
              <p:cNvSpPr/>
              <p:nvPr/>
            </p:nvSpPr>
            <p:spPr>
              <a:xfrm>
                <a:off x="3179691" y="3471598"/>
                <a:ext cx="5832618" cy="504395"/>
              </a:xfrm>
              <a:prstGeom prst="roundRect">
                <a:avLst>
                  <a:gd name="adj" fmla="val 37116"/>
                </a:avLst>
              </a:prstGeom>
              <a:noFill/>
              <a:ln w="19050">
                <a:solidFill>
                  <a:srgbClr val="399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714750" y="3386403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362952" y="3392934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18"/>
              <p:cNvSpPr txBox="1"/>
              <p:nvPr/>
            </p:nvSpPr>
            <p:spPr>
              <a:xfrm>
                <a:off x="3714749" y="3509042"/>
                <a:ext cx="4762502" cy="452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打扫卫生</a:t>
                </a:r>
                <a:endPara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22"/>
            <p:cNvGrpSpPr/>
            <p:nvPr/>
          </p:nvGrpSpPr>
          <p:grpSpPr>
            <a:xfrm>
              <a:off x="3350780" y="3596731"/>
              <a:ext cx="5490441" cy="254127"/>
              <a:chOff x="3363876" y="3596731"/>
              <a:chExt cx="5490441" cy="254127"/>
            </a:xfrm>
          </p:grpSpPr>
          <p:sp>
            <p:nvSpPr>
              <p:cNvPr id="18" name="等腰三角形 17"/>
              <p:cNvSpPr/>
              <p:nvPr/>
            </p:nvSpPr>
            <p:spPr>
              <a:xfrm rot="16200000">
                <a:off x="3346350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8617716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PA_文本框 29"/>
          <p:cNvSpPr txBox="1"/>
          <p:nvPr/>
        </p:nvSpPr>
        <p:spPr>
          <a:xfrm>
            <a:off x="3585192" y="1490127"/>
            <a:ext cx="4857784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pPr algn="ctr"/>
            <a:r>
              <a:rPr lang="zh-CN" altLang="en-US" sz="2800" smtClean="0">
                <a:solidFill>
                  <a:srgbClr val="FFFFFF"/>
                </a:solidFill>
              </a:rPr>
              <a:t>第一单元　小数除法 </a:t>
            </a:r>
            <a:endParaRPr lang="zh-CN" altLang="en-US" sz="280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2.</a:t>
            </a:r>
            <a:r>
              <a:rPr lang="zh-CN" altLang="zh-CN" dirty="0" smtClean="0"/>
              <a:t>剑龙玩具每盒</a:t>
            </a:r>
            <a:r>
              <a:rPr lang="en-US" altLang="zh-CN" dirty="0" smtClean="0"/>
              <a:t>24</a:t>
            </a:r>
            <a:r>
              <a:rPr lang="zh-CN" altLang="zh-CN" dirty="0" smtClean="0"/>
              <a:t>个，共</a:t>
            </a:r>
            <a:r>
              <a:rPr lang="en-US" altLang="zh-CN" dirty="0" smtClean="0"/>
              <a:t>18</a:t>
            </a:r>
            <a:r>
              <a:rPr lang="zh-CN" altLang="zh-CN" dirty="0" smtClean="0"/>
              <a:t>元。平均每个多少元</a:t>
            </a:r>
            <a:r>
              <a:rPr lang="en-US" altLang="zh-CN" dirty="0" smtClean="0"/>
              <a:t>?</a:t>
            </a:r>
            <a:endParaRPr lang="zh-CN" altLang="zh-CN" dirty="0" smtClean="0"/>
          </a:p>
          <a:p>
            <a:r>
              <a:rPr lang="en-US" altLang="zh-CN" dirty="0" smtClean="0"/>
              <a:t>(1)</a:t>
            </a:r>
            <a:r>
              <a:rPr lang="zh-CN" altLang="zh-CN" dirty="0" smtClean="0"/>
              <a:t>根据题中的信息，应该怎样列式</a:t>
            </a:r>
            <a:r>
              <a:rPr lang="en-US" altLang="zh-CN" dirty="0" smtClean="0"/>
              <a:t>?</a:t>
            </a:r>
            <a:r>
              <a:rPr lang="zh-CN" altLang="zh-CN" dirty="0" smtClean="0"/>
              <a:t>为什么</a:t>
            </a:r>
            <a:r>
              <a:rPr lang="en-US" altLang="zh-CN" dirty="0" smtClean="0"/>
              <a:t>?</a:t>
            </a:r>
            <a:endParaRPr lang="zh-CN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(2)</a:t>
            </a:r>
            <a:r>
              <a:rPr lang="zh-CN" altLang="zh-CN" dirty="0" smtClean="0"/>
              <a:t>估计一下大约是多少，并说一说理由。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(3)</a:t>
            </a:r>
            <a:r>
              <a:rPr lang="zh-CN" altLang="zh-CN" dirty="0" smtClean="0"/>
              <a:t>用竖式计算，并说出每一步的含义。</a:t>
            </a:r>
            <a:endParaRPr lang="zh-CN" altLang="zh-CN" dirty="0" smtClean="0"/>
          </a:p>
          <a:p>
            <a:endParaRPr lang="zh-CN" altLang="zh-CN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703512" y="2204864"/>
            <a:ext cx="8136904" cy="642942"/>
          </a:xfrm>
        </p:spPr>
        <p:txBody>
          <a:bodyPr/>
          <a:lstStyle/>
          <a:p>
            <a:r>
              <a:rPr lang="zh-CN" altLang="zh-CN" dirty="0" smtClean="0"/>
              <a:t>列式：</a:t>
            </a:r>
            <a:r>
              <a:rPr lang="en-US" altLang="zh-CN" dirty="0" smtClean="0"/>
              <a:t>18÷24</a:t>
            </a:r>
            <a:r>
              <a:rPr lang="zh-CN" altLang="zh-CN" dirty="0" smtClean="0"/>
              <a:t>。</a:t>
            </a:r>
            <a:r>
              <a:rPr lang="en-US" altLang="zh-CN" dirty="0" smtClean="0"/>
              <a:t>(</a:t>
            </a:r>
            <a:r>
              <a:rPr lang="zh-CN" altLang="zh-CN" dirty="0" smtClean="0"/>
              <a:t>总价</a:t>
            </a:r>
            <a:r>
              <a:rPr lang="en-US" altLang="zh-CN" dirty="0" smtClean="0"/>
              <a:t>÷</a:t>
            </a:r>
            <a:r>
              <a:rPr lang="zh-CN" altLang="zh-CN" dirty="0" smtClean="0"/>
              <a:t>数量</a:t>
            </a:r>
            <a:r>
              <a:rPr lang="en-US" altLang="zh-CN" dirty="0" smtClean="0"/>
              <a:t>=</a:t>
            </a:r>
            <a:r>
              <a:rPr lang="zh-CN" altLang="zh-CN" dirty="0" smtClean="0"/>
              <a:t>单价</a:t>
            </a:r>
            <a:r>
              <a:rPr lang="en-US" altLang="zh-CN" dirty="0" smtClean="0"/>
              <a:t>)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1×24=24(</a:t>
            </a:r>
            <a:r>
              <a:rPr lang="zh-CN" altLang="zh-CN" dirty="0" smtClean="0"/>
              <a:t>元</a:t>
            </a:r>
            <a:r>
              <a:rPr lang="en-US" altLang="zh-CN" dirty="0" smtClean="0"/>
              <a:t>)&gt;18</a:t>
            </a:r>
            <a:r>
              <a:rPr lang="zh-CN" altLang="zh-CN" dirty="0" smtClean="0"/>
              <a:t>元，每个不到</a:t>
            </a:r>
            <a:r>
              <a:rPr lang="en-US" altLang="zh-CN" dirty="0" smtClean="0"/>
              <a:t>1</a:t>
            </a:r>
            <a:r>
              <a:rPr lang="zh-CN" altLang="zh-CN" dirty="0" smtClean="0"/>
              <a:t>元。</a:t>
            </a:r>
            <a:endParaRPr lang="zh-CN" altLang="zh-CN" dirty="0" smtClean="0"/>
          </a:p>
          <a:p>
            <a:endParaRPr lang="zh-CN" altLang="zh-CN" dirty="0" smtClean="0"/>
          </a:p>
          <a:p>
            <a:endParaRPr lang="zh-CN" altLang="en-US" dirty="0"/>
          </a:p>
        </p:txBody>
      </p:sp>
      <p:pic>
        <p:nvPicPr>
          <p:cNvPr id="4" name="19JSXDXA5NJBSDT8.eps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3575720" y="4653136"/>
            <a:ext cx="5004503" cy="172562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zh-CN" smtClean="0"/>
              <a:t>一、在</a:t>
            </a:r>
            <a:r>
              <a:rPr lang="en-US" altLang="zh-CN" smtClean="0"/>
              <a:t>○</a:t>
            </a:r>
            <a:r>
              <a:rPr lang="zh-CN" altLang="zh-CN" smtClean="0"/>
              <a:t>里填上</a:t>
            </a:r>
            <a:r>
              <a:rPr lang="en-US" altLang="zh-CN" smtClean="0"/>
              <a:t> “&gt;”</a:t>
            </a:r>
            <a:r>
              <a:rPr lang="zh-CN" altLang="zh-CN" smtClean="0"/>
              <a:t>、</a:t>
            </a:r>
            <a:r>
              <a:rPr lang="en-US" altLang="zh-CN" smtClean="0"/>
              <a:t>“&lt;”</a:t>
            </a:r>
            <a:r>
              <a:rPr lang="zh-CN" altLang="zh-CN" smtClean="0"/>
              <a:t>或</a:t>
            </a:r>
            <a:r>
              <a:rPr lang="en-US" altLang="zh-CN" smtClean="0"/>
              <a:t>“=”</a:t>
            </a:r>
            <a:r>
              <a:rPr lang="zh-CN" altLang="zh-CN" smtClean="0"/>
              <a:t>。</a:t>
            </a:r>
            <a:endParaRPr lang="zh-CN" altLang="zh-CN" smtClean="0"/>
          </a:p>
          <a:p>
            <a:r>
              <a:rPr lang="en-US" altLang="zh-CN" smtClean="0"/>
              <a:t>5.2÷45○5.2</a:t>
            </a:r>
            <a:r>
              <a:rPr lang="zh-CN" altLang="zh-CN" smtClean="0"/>
              <a:t>　　　　　　　　　　</a:t>
            </a:r>
            <a:r>
              <a:rPr lang="en-US" altLang="zh-CN" smtClean="0"/>
              <a:t>10.6÷2○10.6×0.5</a:t>
            </a:r>
            <a:endParaRPr lang="zh-CN" altLang="zh-CN" smtClean="0"/>
          </a:p>
          <a:p>
            <a:r>
              <a:rPr lang="en-US" altLang="zh-CN" smtClean="0"/>
              <a:t>7.62÷8○7.62×1				19.55÷55○1</a:t>
            </a:r>
            <a:endParaRPr lang="zh-CN" altLang="zh-CN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2711624" y="1993970"/>
            <a:ext cx="504056" cy="642942"/>
          </a:xfrm>
        </p:spPr>
        <p:txBody>
          <a:bodyPr/>
          <a:lstStyle/>
          <a:p>
            <a:r>
              <a:rPr lang="en-US" altLang="zh-CN" smtClean="0"/>
              <a:t>&lt;</a:t>
            </a:r>
            <a:endParaRPr lang="zh-CN" altLang="en-US"/>
          </a:p>
        </p:txBody>
      </p:sp>
      <p:sp>
        <p:nvSpPr>
          <p:cNvPr id="6" name="文本占位符 4"/>
          <p:cNvSpPr txBox="1"/>
          <p:nvPr/>
        </p:nvSpPr>
        <p:spPr>
          <a:xfrm>
            <a:off x="8256493" y="1993920"/>
            <a:ext cx="50405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=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7" name="文本占位符 4"/>
          <p:cNvSpPr txBox="1"/>
          <p:nvPr/>
        </p:nvSpPr>
        <p:spPr>
          <a:xfrm>
            <a:off x="2711624" y="2642042"/>
            <a:ext cx="504056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&lt;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8" name="文本占位符 4"/>
          <p:cNvSpPr txBox="1"/>
          <p:nvPr/>
        </p:nvSpPr>
        <p:spPr>
          <a:xfrm>
            <a:off x="8760296" y="2636912"/>
            <a:ext cx="504056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&lt;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zh-CN" smtClean="0"/>
              <a:t>二、列竖式计算下列各题。</a:t>
            </a:r>
            <a:endParaRPr lang="zh-CN" altLang="zh-CN" smtClean="0"/>
          </a:p>
          <a:p>
            <a:r>
              <a:rPr lang="en-US" altLang="zh-CN" smtClean="0"/>
              <a:t>18.9÷27=</a:t>
            </a:r>
            <a:r>
              <a:rPr lang="zh-CN" altLang="zh-CN" smtClean="0"/>
              <a:t>　　　</a:t>
            </a:r>
            <a:r>
              <a:rPr lang="en-US" altLang="zh-CN" smtClean="0"/>
              <a:t>40.3÷13=	</a:t>
            </a:r>
            <a:r>
              <a:rPr lang="zh-CN" altLang="zh-CN" smtClean="0"/>
              <a:t>　　　</a:t>
            </a:r>
            <a:r>
              <a:rPr lang="en-US" altLang="zh-CN" smtClean="0"/>
              <a:t>2.08÷26=</a:t>
            </a:r>
            <a:endParaRPr lang="zh-CN" alt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3071664" y="1989093"/>
            <a:ext cx="8072494" cy="642942"/>
          </a:xfrm>
        </p:spPr>
        <p:txBody>
          <a:bodyPr/>
          <a:lstStyle/>
          <a:p>
            <a:r>
              <a:rPr lang="en-US" altLang="zh-CN" smtClean="0"/>
              <a:t>0.7	 		3.1			  0.08</a:t>
            </a:r>
            <a:endParaRPr lang="zh-CN" altLang="en-US"/>
          </a:p>
        </p:txBody>
      </p:sp>
      <p:pic>
        <p:nvPicPr>
          <p:cNvPr id="4" name="22SX5NJBSDT48.eps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1919536" y="3068960"/>
            <a:ext cx="927287" cy="1550663"/>
          </a:xfrm>
          <a:prstGeom prst="rect">
            <a:avLst/>
          </a:prstGeom>
        </p:spPr>
      </p:pic>
      <p:pic>
        <p:nvPicPr>
          <p:cNvPr id="5" name="22SX5NJBSDT49.eps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4511824" y="2996952"/>
            <a:ext cx="951912" cy="1577232"/>
          </a:xfrm>
          <a:prstGeom prst="rect">
            <a:avLst/>
          </a:prstGeom>
        </p:spPr>
      </p:pic>
      <p:pic>
        <p:nvPicPr>
          <p:cNvPr id="6" name="22SX5NJBSDT50.eps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8040216" y="3030464"/>
            <a:ext cx="1275264" cy="155066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zh-CN" smtClean="0"/>
              <a:t>三、先估一估，再用竖式计算。</a:t>
            </a:r>
            <a:endParaRPr lang="zh-CN" altLang="zh-CN" smtClean="0"/>
          </a:p>
          <a:p>
            <a:r>
              <a:rPr lang="en-US" altLang="zh-CN" smtClean="0"/>
              <a:t>30÷4=</a:t>
            </a:r>
            <a:r>
              <a:rPr lang="zh-CN" altLang="zh-CN" smtClean="0"/>
              <a:t>　　　　　　　</a:t>
            </a:r>
            <a:r>
              <a:rPr lang="en-US" altLang="zh-CN" smtClean="0"/>
              <a:t>27.9÷9=</a:t>
            </a:r>
            <a:r>
              <a:rPr lang="zh-CN" altLang="zh-CN" smtClean="0"/>
              <a:t>　　　　　　</a:t>
            </a:r>
            <a:r>
              <a:rPr lang="en-US" altLang="zh-CN" smtClean="0"/>
              <a:t>14.7÷14=</a:t>
            </a:r>
            <a:endParaRPr lang="zh-CN" altLang="zh-CN" smtClean="0"/>
          </a:p>
          <a:p>
            <a:r>
              <a:rPr lang="zh-CN" altLang="zh-CN" smtClean="0"/>
              <a:t>估算结果</a:t>
            </a:r>
            <a:r>
              <a:rPr lang="en-US" altLang="zh-CN" smtClean="0"/>
              <a:t>(</a:t>
            </a:r>
            <a:r>
              <a:rPr lang="zh-CN" altLang="zh-CN" smtClean="0"/>
              <a:t>　</a:t>
            </a:r>
            <a:r>
              <a:rPr lang="en-US" altLang="zh-CN" smtClean="0"/>
              <a:t> </a:t>
            </a:r>
            <a:r>
              <a:rPr lang="zh-CN" altLang="zh-CN" smtClean="0"/>
              <a:t>　</a:t>
            </a:r>
            <a:r>
              <a:rPr lang="en-US" altLang="zh-CN" smtClean="0"/>
              <a:t>)	    </a:t>
            </a:r>
            <a:r>
              <a:rPr lang="zh-CN" altLang="zh-CN" smtClean="0"/>
              <a:t>估算结果</a:t>
            </a:r>
            <a:r>
              <a:rPr lang="en-US" altLang="zh-CN" smtClean="0"/>
              <a:t>(</a:t>
            </a:r>
            <a:r>
              <a:rPr lang="zh-CN" altLang="zh-CN" smtClean="0"/>
              <a:t>　　</a:t>
            </a:r>
            <a:r>
              <a:rPr lang="en-US" altLang="zh-CN" smtClean="0"/>
              <a:t>)	             </a:t>
            </a:r>
            <a:r>
              <a:rPr lang="zh-CN" altLang="zh-CN" smtClean="0"/>
              <a:t>估算结果</a:t>
            </a:r>
            <a:r>
              <a:rPr lang="en-US" altLang="zh-CN" smtClean="0"/>
              <a:t>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endParaRPr lang="zh-CN" alt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2711624" y="1988840"/>
            <a:ext cx="900194" cy="642942"/>
          </a:xfrm>
        </p:spPr>
        <p:txBody>
          <a:bodyPr/>
          <a:lstStyle/>
          <a:p>
            <a:r>
              <a:rPr lang="en-US" altLang="zh-CN" smtClean="0"/>
              <a:t>7.5</a:t>
            </a:r>
            <a:endParaRPr lang="zh-CN" altLang="en-US"/>
          </a:p>
        </p:txBody>
      </p:sp>
      <p:sp>
        <p:nvSpPr>
          <p:cNvPr id="5" name="文本占位符 2"/>
          <p:cNvSpPr txBox="1"/>
          <p:nvPr/>
        </p:nvSpPr>
        <p:spPr>
          <a:xfrm>
            <a:off x="6528048" y="1989093"/>
            <a:ext cx="90019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3.1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6" name="文本占位符 2"/>
          <p:cNvSpPr txBox="1"/>
          <p:nvPr/>
        </p:nvSpPr>
        <p:spPr>
          <a:xfrm>
            <a:off x="10171881" y="1998668"/>
            <a:ext cx="90019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1.05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7" name="文本占位符 2"/>
          <p:cNvSpPr txBox="1"/>
          <p:nvPr/>
        </p:nvSpPr>
        <p:spPr>
          <a:xfrm>
            <a:off x="3071282" y="2708920"/>
            <a:ext cx="90019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7</a:t>
            </a:r>
            <a:r>
              <a:rPr lang="zh-CN" altLang="en-US" sz="2800" b="0" smtClean="0">
                <a:solidFill>
                  <a:srgbClr val="FF0000"/>
                </a:solidFill>
                <a:latin typeface="+mn-ea"/>
                <a:ea typeface="+mn-ea"/>
              </a:rPr>
              <a:t>或</a:t>
            </a: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8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8" name="文本占位符 2"/>
          <p:cNvSpPr txBox="1"/>
          <p:nvPr/>
        </p:nvSpPr>
        <p:spPr>
          <a:xfrm>
            <a:off x="6600056" y="2642042"/>
            <a:ext cx="90019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3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9" name="文本占位符 2"/>
          <p:cNvSpPr txBox="1"/>
          <p:nvPr/>
        </p:nvSpPr>
        <p:spPr>
          <a:xfrm>
            <a:off x="10128701" y="2708920"/>
            <a:ext cx="90019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1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10" name="22SX5NJBSDT45.eps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2567608" y="3861048"/>
            <a:ext cx="654480" cy="1559735"/>
          </a:xfrm>
          <a:prstGeom prst="rect">
            <a:avLst/>
          </a:prstGeom>
        </p:spPr>
      </p:pic>
      <p:pic>
        <p:nvPicPr>
          <p:cNvPr id="11" name="22SX5NJBSDT46.eps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6023992" y="3789040"/>
            <a:ext cx="794447" cy="1568159"/>
          </a:xfrm>
          <a:prstGeom prst="rect">
            <a:avLst/>
          </a:prstGeom>
        </p:spPr>
      </p:pic>
      <p:pic>
        <p:nvPicPr>
          <p:cNvPr id="12" name="22SX5NJBSDT47.eps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9840416" y="3717032"/>
            <a:ext cx="940895" cy="155066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zh-CN" smtClean="0"/>
              <a:t>四、解决问题。</a:t>
            </a:r>
            <a:endParaRPr lang="zh-CN" altLang="zh-CN" smtClean="0"/>
          </a:p>
          <a:p>
            <a:r>
              <a:rPr lang="en-US" altLang="zh-CN" smtClean="0"/>
              <a:t>1.</a:t>
            </a:r>
            <a:r>
              <a:rPr lang="zh-CN" altLang="zh-CN" smtClean="0"/>
              <a:t>买</a:t>
            </a:r>
            <a:r>
              <a:rPr lang="en-US" altLang="zh-CN" smtClean="0"/>
              <a:t>21</a:t>
            </a:r>
            <a:r>
              <a:rPr lang="zh-CN" altLang="zh-CN" smtClean="0"/>
              <a:t>支钢笔需要</a:t>
            </a:r>
            <a:r>
              <a:rPr lang="en-US" altLang="zh-CN" smtClean="0"/>
              <a:t>226.8</a:t>
            </a:r>
            <a:r>
              <a:rPr lang="zh-CN" altLang="zh-CN" smtClean="0"/>
              <a:t>元，平均每支钢笔多少元</a:t>
            </a:r>
            <a:r>
              <a:rPr lang="en-US" altLang="zh-CN" smtClean="0"/>
              <a:t>?</a:t>
            </a:r>
            <a:endParaRPr lang="zh-CN" alt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559496" y="2636912"/>
            <a:ext cx="4714908" cy="642942"/>
          </a:xfrm>
        </p:spPr>
        <p:txBody>
          <a:bodyPr/>
          <a:lstStyle/>
          <a:p>
            <a:r>
              <a:rPr lang="en-US" altLang="zh-CN" smtClean="0"/>
              <a:t>226.8÷21=10.8(</a:t>
            </a:r>
            <a:r>
              <a:rPr lang="zh-CN" altLang="zh-CN" smtClean="0"/>
              <a:t>元</a:t>
            </a:r>
            <a:r>
              <a:rPr lang="en-US" altLang="zh-CN" smtClean="0"/>
              <a:t>)</a:t>
            </a:r>
            <a:endParaRPr lang="zh-CN" altLang="zh-CN" smtClean="0"/>
          </a:p>
          <a:p>
            <a:r>
              <a:rPr lang="zh-CN" altLang="zh-CN" smtClean="0"/>
              <a:t>答：平均每支钢笔</a:t>
            </a:r>
            <a:r>
              <a:rPr lang="en-US" altLang="zh-CN" smtClean="0"/>
              <a:t>10.8</a:t>
            </a:r>
            <a:r>
              <a:rPr lang="zh-CN" altLang="zh-CN" smtClean="0"/>
              <a:t>元。</a:t>
            </a:r>
            <a:endParaRPr lang="zh-CN" altLang="zh-CN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smtClean="0"/>
              <a:t>2.</a:t>
            </a:r>
            <a:r>
              <a:rPr lang="zh-CN" altLang="zh-CN" smtClean="0"/>
              <a:t>爸爸去超市买苹果，花</a:t>
            </a:r>
            <a:r>
              <a:rPr lang="en-US" altLang="zh-CN" smtClean="0"/>
              <a:t>24.6</a:t>
            </a:r>
            <a:r>
              <a:rPr lang="zh-CN" altLang="zh-CN" smtClean="0"/>
              <a:t>元买了</a:t>
            </a:r>
            <a:r>
              <a:rPr lang="en-US" altLang="zh-CN" smtClean="0"/>
              <a:t>3</a:t>
            </a:r>
            <a:r>
              <a:rPr lang="zh-CN" altLang="zh-CN" smtClean="0"/>
              <a:t>千克苹果，数了数，一共是</a:t>
            </a:r>
            <a:r>
              <a:rPr lang="en-US" altLang="zh-CN" smtClean="0"/>
              <a:t>12</a:t>
            </a:r>
            <a:r>
              <a:rPr lang="zh-CN" altLang="zh-CN" smtClean="0"/>
              <a:t>个，则每千克苹果多少元</a:t>
            </a:r>
            <a:r>
              <a:rPr lang="en-US" altLang="zh-CN" smtClean="0"/>
              <a:t>?</a:t>
            </a:r>
            <a:r>
              <a:rPr lang="zh-CN" altLang="zh-CN" smtClean="0"/>
              <a:t>每个苹果大约多少元</a:t>
            </a:r>
            <a:r>
              <a:rPr lang="en-US" altLang="zh-CN" smtClean="0"/>
              <a:t>?</a:t>
            </a:r>
            <a:endParaRPr lang="zh-CN" altLang="zh-CN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559496" y="2636912"/>
            <a:ext cx="9505056" cy="642942"/>
          </a:xfrm>
        </p:spPr>
        <p:txBody>
          <a:bodyPr/>
          <a:lstStyle/>
          <a:p>
            <a:r>
              <a:rPr lang="en-US" altLang="zh-CN" smtClean="0"/>
              <a:t>24.6÷3=8.2(</a:t>
            </a:r>
            <a:r>
              <a:rPr lang="zh-CN" altLang="zh-CN" smtClean="0"/>
              <a:t>元</a:t>
            </a:r>
            <a:r>
              <a:rPr lang="en-US" altLang="zh-CN" smtClean="0"/>
              <a:t>)</a:t>
            </a:r>
            <a:r>
              <a:rPr lang="zh-CN" altLang="zh-CN" smtClean="0"/>
              <a:t>　</a:t>
            </a:r>
            <a:r>
              <a:rPr lang="en-US" altLang="zh-CN" smtClean="0"/>
              <a:t>24.6÷12=2.05(</a:t>
            </a:r>
            <a:r>
              <a:rPr lang="zh-CN" altLang="zh-CN" smtClean="0"/>
              <a:t>元</a:t>
            </a:r>
            <a:r>
              <a:rPr lang="en-US" altLang="zh-CN" smtClean="0"/>
              <a:t>)≈2(</a:t>
            </a:r>
            <a:r>
              <a:rPr lang="zh-CN" altLang="zh-CN" smtClean="0"/>
              <a:t>元</a:t>
            </a:r>
            <a:r>
              <a:rPr lang="en-US" altLang="zh-CN" smtClean="0"/>
              <a:t>)</a:t>
            </a:r>
            <a:endParaRPr lang="zh-CN" altLang="zh-CN" smtClean="0"/>
          </a:p>
          <a:p>
            <a:r>
              <a:rPr lang="zh-CN" altLang="zh-CN" smtClean="0"/>
              <a:t>答：每千克苹果</a:t>
            </a:r>
            <a:r>
              <a:rPr lang="en-US" altLang="zh-CN" smtClean="0"/>
              <a:t>8.2</a:t>
            </a:r>
            <a:r>
              <a:rPr lang="zh-CN" altLang="zh-CN" smtClean="0"/>
              <a:t>元，每个苹果大约</a:t>
            </a:r>
            <a:r>
              <a:rPr lang="en-US" altLang="zh-CN" smtClean="0"/>
              <a:t>2</a:t>
            </a:r>
            <a:r>
              <a:rPr lang="zh-CN" altLang="zh-CN" smtClean="0"/>
              <a:t>元。</a:t>
            </a:r>
            <a:endParaRPr lang="zh-CN" alt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51519" y="278092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文本框 17"/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noFill/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  <a:sym typeface="微软雅黑 Light" panose="020B0502040204020203" charset="-122"/>
              </a:defRPr>
            </a:pPr>
            <a:r>
              <a:rPr sz="8800">
                <a:solidFill>
                  <a:srgbClr val="EB6FC8"/>
                </a:solidFill>
              </a:rPr>
              <a:t>E</a:t>
            </a:r>
            <a:r>
              <a:rPr sz="4400">
                <a:solidFill>
                  <a:srgbClr val="000000"/>
                </a:solidFill>
              </a:rPr>
              <a:t>ND</a:t>
            </a:r>
            <a:endParaRPr sz="4400">
              <a:solidFill>
                <a:srgbClr val="00000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  <a:endParaRPr lang="zh-CN" altLang="en-US" sz="4800">
              <a:ea typeface="黑体" panose="02010609060101010101" pitchFamily="49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6" name="直接连接符 13"/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/>
        </p:txBody>
      </p:sp>
      <p:pic>
        <p:nvPicPr>
          <p:cNvPr id="37" name="New picture"/>
          <p:cNvPicPr/>
          <p:nvPr/>
        </p:nvPicPr>
        <p:blipFill>
          <a:blip r:embed="rId24"/>
          <a:stretch>
            <a:fillRect/>
          </a:stretch>
        </p:blipFill>
        <p:spPr>
          <a:xfrm>
            <a:off x="10871200" y="118999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 spd="slow" advTm="744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1.</a:t>
            </a:r>
            <a:r>
              <a:rPr lang="zh-CN" altLang="zh-CN" dirty="0" smtClean="0"/>
              <a:t>通过</a:t>
            </a:r>
            <a:r>
              <a:rPr lang="en-US" altLang="zh-CN" dirty="0" smtClean="0"/>
              <a:t>“</a:t>
            </a:r>
            <a:r>
              <a:rPr lang="zh-CN" altLang="zh-CN" dirty="0" smtClean="0"/>
              <a:t>打扫卫生</a:t>
            </a:r>
            <a:r>
              <a:rPr lang="en-US" altLang="zh-CN" dirty="0" smtClean="0"/>
              <a:t>”</a:t>
            </a:r>
            <a:r>
              <a:rPr lang="zh-CN" altLang="zh-CN" dirty="0" smtClean="0"/>
              <a:t>的情境，进一步体会小数除法在实际生活中的应用，体验数学价值。 </a:t>
            </a:r>
            <a:endParaRPr lang="zh-CN" altLang="zh-CN" dirty="0" smtClean="0"/>
          </a:p>
          <a:p>
            <a:r>
              <a:rPr lang="en-US" altLang="zh-CN" dirty="0" smtClean="0"/>
              <a:t>2.</a:t>
            </a:r>
            <a:r>
              <a:rPr lang="zh-CN" altLang="zh-CN" dirty="0" smtClean="0"/>
              <a:t>利用已有知识，自主探索整数除以整数，商是小数的小数除法的计算方法。利用已学小数除法的知识解决日常生活中的一些问题。</a:t>
            </a:r>
            <a:endParaRPr lang="zh-CN" altLang="zh-CN" dirty="0" smtClean="0"/>
          </a:p>
          <a:p>
            <a:r>
              <a:rPr lang="en-US" altLang="zh-CN" dirty="0" smtClean="0"/>
              <a:t>3.</a:t>
            </a:r>
            <a:r>
              <a:rPr lang="zh-CN" altLang="zh-CN" dirty="0" smtClean="0"/>
              <a:t>在知识探索过程中培养估算意识。</a:t>
            </a:r>
            <a:endParaRPr lang="zh-CN" altLang="zh-CN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zh-CN" smtClean="0"/>
              <a:t>一、在商大于</a:t>
            </a:r>
            <a:r>
              <a:rPr lang="en-US" altLang="zh-CN" smtClean="0"/>
              <a:t>4</a:t>
            </a:r>
            <a:r>
              <a:rPr lang="zh-CN" altLang="zh-CN" smtClean="0"/>
              <a:t>的</a:t>
            </a:r>
            <a:r>
              <a:rPr lang="en-US" altLang="zh-CN" smtClean="0"/>
              <a:t>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r>
              <a:rPr lang="zh-CN" altLang="zh-CN" smtClean="0"/>
              <a:t>里画</a:t>
            </a:r>
            <a:r>
              <a:rPr lang="en-US" altLang="zh-CN" smtClean="0"/>
              <a:t>“√”</a:t>
            </a:r>
            <a:r>
              <a:rPr lang="zh-CN" altLang="zh-CN" smtClean="0"/>
              <a:t>。</a:t>
            </a:r>
            <a:endParaRPr lang="zh-CN" altLang="zh-CN" smtClean="0"/>
          </a:p>
          <a:p>
            <a:r>
              <a:rPr lang="en-US" altLang="zh-CN" smtClean="0"/>
              <a:t>3.6÷2(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r>
              <a:rPr lang="zh-CN" altLang="zh-CN" smtClean="0"/>
              <a:t>　　　　　</a:t>
            </a:r>
            <a:r>
              <a:rPr lang="en-US" altLang="zh-CN" smtClean="0"/>
              <a:t>15.87÷3(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endParaRPr lang="zh-CN" altLang="zh-CN" smtClean="0"/>
          </a:p>
          <a:p>
            <a:r>
              <a:rPr lang="en-US" altLang="zh-CN" smtClean="0"/>
              <a:t>7.8÷3(</a:t>
            </a:r>
            <a:r>
              <a:rPr lang="zh-CN" altLang="zh-CN" smtClean="0"/>
              <a:t>　　</a:t>
            </a:r>
            <a:r>
              <a:rPr lang="en-US" altLang="zh-CN" smtClean="0"/>
              <a:t>)			20.4÷2(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endParaRPr lang="zh-CN" altLang="zh-CN" smtClean="0"/>
          </a:p>
          <a:p>
            <a:r>
              <a:rPr lang="zh-CN" altLang="zh-CN" smtClean="0"/>
              <a:t>二、用竖式计算下列各题。</a:t>
            </a:r>
            <a:endParaRPr lang="zh-CN" altLang="zh-CN" smtClean="0"/>
          </a:p>
          <a:p>
            <a:r>
              <a:rPr lang="en-US" altLang="zh-CN" smtClean="0"/>
              <a:t>7.42÷7=</a:t>
            </a:r>
            <a:r>
              <a:rPr lang="zh-CN" altLang="zh-CN" smtClean="0"/>
              <a:t>　　　　　</a:t>
            </a:r>
            <a:r>
              <a:rPr lang="en-US" altLang="zh-CN" smtClean="0"/>
              <a:t>38.4÷16=	</a:t>
            </a:r>
            <a:endParaRPr lang="zh-CN" altLang="zh-CN" smtClean="0"/>
          </a:p>
        </p:txBody>
      </p:sp>
      <p:sp>
        <p:nvSpPr>
          <p:cNvPr id="6" name="文本占位符 4"/>
          <p:cNvSpPr txBox="1"/>
          <p:nvPr/>
        </p:nvSpPr>
        <p:spPr>
          <a:xfrm>
            <a:off x="6744454" y="2780675"/>
            <a:ext cx="107157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0" smtClean="0">
                <a:solidFill>
                  <a:srgbClr val="FF0000"/>
                </a:solidFill>
              </a:rPr>
              <a:t>√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7" name="文本占位符 4"/>
          <p:cNvSpPr txBox="1"/>
          <p:nvPr/>
        </p:nvSpPr>
        <p:spPr>
          <a:xfrm>
            <a:off x="2784138" y="4004682"/>
            <a:ext cx="107157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0" smtClean="0">
                <a:solidFill>
                  <a:srgbClr val="FF0000"/>
                </a:solidFill>
                <a:latin typeface="+mn-ea"/>
                <a:ea typeface="+mn-ea"/>
              </a:rPr>
              <a:t>1.06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8" name="文本占位符 4"/>
          <p:cNvSpPr txBox="1"/>
          <p:nvPr/>
        </p:nvSpPr>
        <p:spPr>
          <a:xfrm>
            <a:off x="1487488" y="4869160"/>
            <a:ext cx="328671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0" smtClean="0">
                <a:solidFill>
                  <a:srgbClr val="FF0000"/>
                </a:solidFill>
                <a:latin typeface="+mn-ea"/>
                <a:ea typeface="+mn-ea"/>
              </a:rPr>
              <a:t>竖式略</a:t>
            </a:r>
            <a:endParaRPr lang="zh-CN" altLang="en-US" sz="2800" b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1"/>
          </p:nvPr>
        </p:nvSpPr>
        <p:spPr>
          <a:xfrm>
            <a:off x="6744578" y="2065928"/>
            <a:ext cx="1517868" cy="642942"/>
          </a:xfrm>
        </p:spPr>
        <p:txBody>
          <a:bodyPr/>
          <a:lstStyle/>
          <a:p>
            <a:r>
              <a:rPr lang="en-US" altLang="zh-CN" smtClean="0"/>
              <a:t>√</a:t>
            </a:r>
            <a:endParaRPr lang="zh-CN" altLang="en-US"/>
          </a:p>
        </p:txBody>
      </p:sp>
      <p:sp>
        <p:nvSpPr>
          <p:cNvPr id="10" name="文本占位符 4"/>
          <p:cNvSpPr txBox="1"/>
          <p:nvPr/>
        </p:nvSpPr>
        <p:spPr>
          <a:xfrm>
            <a:off x="6167626" y="3933309"/>
            <a:ext cx="328671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2.4</a:t>
            </a:r>
            <a:endParaRPr lang="en-US" altLang="zh-CN" sz="2800" b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build="p"/>
      <p:bldP spid="9" grpId="0" build="p"/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☆任务驱动一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zh-CN" altLang="zh-CN" dirty="0" smtClean="0"/>
              <a:t>观察打扫卫生的情境图：买</a:t>
            </a:r>
            <a:r>
              <a:rPr lang="en-US" altLang="zh-CN" dirty="0" smtClean="0"/>
              <a:t>6</a:t>
            </a:r>
            <a:r>
              <a:rPr lang="zh-CN" altLang="zh-CN" dirty="0" smtClean="0"/>
              <a:t>把笤帚共花了</a:t>
            </a:r>
            <a:r>
              <a:rPr lang="en-US" altLang="zh-CN" dirty="0" smtClean="0"/>
              <a:t>18.9</a:t>
            </a:r>
            <a:r>
              <a:rPr lang="zh-CN" altLang="zh-CN" dirty="0" smtClean="0"/>
              <a:t>元，每把笤帚多少元</a:t>
            </a:r>
            <a:r>
              <a:rPr lang="en-US" altLang="zh-CN" dirty="0" smtClean="0"/>
              <a:t>?</a:t>
            </a:r>
            <a:endParaRPr lang="zh-CN" altLang="zh-CN" dirty="0" smtClean="0"/>
          </a:p>
          <a:p>
            <a:r>
              <a:rPr lang="en-US" altLang="zh-CN" dirty="0" smtClean="0"/>
              <a:t>1.</a:t>
            </a:r>
            <a:r>
              <a:rPr lang="zh-CN" altLang="zh-CN" dirty="0" smtClean="0"/>
              <a:t>你得到哪些信息</a:t>
            </a:r>
            <a:r>
              <a:rPr lang="en-US" altLang="zh-CN" dirty="0" smtClean="0"/>
              <a:t>?</a:t>
            </a:r>
            <a:r>
              <a:rPr lang="zh-CN" altLang="zh-CN" dirty="0" smtClean="0"/>
              <a:t>怎样列式</a:t>
            </a:r>
            <a:r>
              <a:rPr lang="en-US" altLang="zh-CN" dirty="0" smtClean="0"/>
              <a:t>?</a:t>
            </a:r>
            <a:r>
              <a:rPr lang="zh-CN" altLang="zh-CN" dirty="0" smtClean="0"/>
              <a:t>为什么</a:t>
            </a:r>
            <a:r>
              <a:rPr lang="en-US" altLang="zh-CN" dirty="0" smtClean="0"/>
              <a:t>?</a:t>
            </a:r>
            <a:endParaRPr lang="zh-CN" altLang="zh-CN" dirty="0" smtClean="0"/>
          </a:p>
          <a:p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1487488" y="4005064"/>
            <a:ext cx="9937104" cy="642942"/>
          </a:xfrm>
        </p:spPr>
        <p:txBody>
          <a:bodyPr/>
          <a:lstStyle/>
          <a:p>
            <a:r>
              <a:rPr lang="zh-CN" altLang="zh-CN" dirty="0" smtClean="0"/>
              <a:t>得到的信息：买</a:t>
            </a:r>
            <a:r>
              <a:rPr lang="en-US" altLang="zh-CN" dirty="0" smtClean="0"/>
              <a:t>6</a:t>
            </a:r>
            <a:r>
              <a:rPr lang="zh-CN" altLang="zh-CN" dirty="0" smtClean="0"/>
              <a:t>把笤帚共花了</a:t>
            </a:r>
            <a:r>
              <a:rPr lang="en-US" altLang="zh-CN" dirty="0" smtClean="0"/>
              <a:t>18.9</a:t>
            </a:r>
            <a:r>
              <a:rPr lang="zh-CN" altLang="zh-CN" dirty="0" smtClean="0"/>
              <a:t>元，求每把笤帚多少元。</a:t>
            </a:r>
            <a:endParaRPr lang="zh-CN" altLang="zh-CN" dirty="0" smtClean="0"/>
          </a:p>
          <a:p>
            <a:r>
              <a:rPr lang="zh-CN" altLang="zh-CN" dirty="0" smtClean="0"/>
              <a:t>列式：</a:t>
            </a:r>
            <a:r>
              <a:rPr lang="en-US" altLang="zh-CN" dirty="0" smtClean="0"/>
              <a:t>18.9÷6</a:t>
            </a:r>
            <a:r>
              <a:rPr lang="zh-CN" altLang="zh-CN" dirty="0" smtClean="0"/>
              <a:t>。　把</a:t>
            </a:r>
            <a:r>
              <a:rPr lang="en-US" altLang="zh-CN" dirty="0" smtClean="0"/>
              <a:t>18.9</a:t>
            </a:r>
            <a:r>
              <a:rPr lang="zh-CN" altLang="zh-CN" dirty="0" smtClean="0"/>
              <a:t>元平均分成</a:t>
            </a:r>
            <a:r>
              <a:rPr lang="en-US" altLang="zh-CN" dirty="0" smtClean="0"/>
              <a:t>6</a:t>
            </a:r>
            <a:r>
              <a:rPr lang="zh-CN" altLang="zh-CN" dirty="0" smtClean="0"/>
              <a:t>份，求每一份是多少元，用除法计算。</a:t>
            </a:r>
            <a:r>
              <a:rPr lang="en-US" altLang="zh-CN" dirty="0" smtClean="0"/>
              <a:t>(</a:t>
            </a:r>
            <a:r>
              <a:rPr lang="zh-CN" altLang="zh-CN" dirty="0" smtClean="0"/>
              <a:t>总价</a:t>
            </a:r>
            <a:r>
              <a:rPr lang="en-US" altLang="zh-CN" dirty="0" smtClean="0"/>
              <a:t>÷</a:t>
            </a:r>
            <a:r>
              <a:rPr lang="zh-CN" altLang="zh-CN" dirty="0" smtClean="0"/>
              <a:t>数量</a:t>
            </a:r>
            <a:r>
              <a:rPr lang="en-US" altLang="zh-CN" dirty="0" smtClean="0"/>
              <a:t>=</a:t>
            </a:r>
            <a:r>
              <a:rPr lang="zh-CN" altLang="zh-CN" dirty="0" smtClean="0"/>
              <a:t>单价</a:t>
            </a:r>
            <a:r>
              <a:rPr lang="en-US" altLang="zh-CN" dirty="0" smtClean="0"/>
              <a:t>)</a:t>
            </a:r>
            <a:endParaRPr lang="zh-CN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2.</a:t>
            </a:r>
            <a:r>
              <a:rPr lang="zh-CN" altLang="zh-CN" dirty="0" smtClean="0"/>
              <a:t>估计一下每把笤帚大约是多少元，并说一说理由。</a:t>
            </a:r>
            <a:endParaRPr lang="zh-CN" altLang="zh-CN" dirty="0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523968" y="1428736"/>
            <a:ext cx="9429816" cy="642942"/>
          </a:xfrm>
        </p:spPr>
        <p:txBody>
          <a:bodyPr/>
          <a:lstStyle/>
          <a:p>
            <a:r>
              <a:rPr lang="en-US" altLang="zh-CN" dirty="0" smtClean="0"/>
              <a:t>18÷6=3</a:t>
            </a:r>
            <a:r>
              <a:rPr lang="zh-CN" altLang="zh-CN" dirty="0" smtClean="0"/>
              <a:t>　</a:t>
            </a:r>
            <a:r>
              <a:rPr lang="en-US" altLang="zh-CN" dirty="0" smtClean="0"/>
              <a:t>18.9÷6&gt;3</a:t>
            </a:r>
            <a:r>
              <a:rPr lang="zh-CN" altLang="zh-CN" dirty="0" smtClean="0"/>
              <a:t>　每把笤帚大约比</a:t>
            </a:r>
            <a:r>
              <a:rPr lang="en-US" altLang="zh-CN" dirty="0" smtClean="0"/>
              <a:t>3</a:t>
            </a:r>
            <a:r>
              <a:rPr lang="zh-CN" altLang="zh-CN" dirty="0" smtClean="0"/>
              <a:t>元多一点。</a:t>
            </a:r>
            <a:endParaRPr lang="zh-CN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3.</a:t>
            </a:r>
            <a:r>
              <a:rPr lang="zh-CN" altLang="zh-CN" dirty="0" smtClean="0"/>
              <a:t>想办法算出这个算式的结果，并说说你这样算的理由。</a:t>
            </a:r>
            <a:endParaRPr lang="zh-CN" altLang="zh-CN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523968" y="1428736"/>
            <a:ext cx="9429816" cy="642942"/>
          </a:xfrm>
        </p:spPr>
        <p:txBody>
          <a:bodyPr/>
          <a:lstStyle/>
          <a:p>
            <a:r>
              <a:rPr lang="en-US" altLang="zh-CN" dirty="0" smtClean="0"/>
              <a:t>(1)18.9</a:t>
            </a:r>
            <a:r>
              <a:rPr lang="zh-CN" altLang="zh-CN" dirty="0" smtClean="0"/>
              <a:t>元</a:t>
            </a:r>
            <a:r>
              <a:rPr lang="en-US" altLang="zh-CN" dirty="0" smtClean="0"/>
              <a:t>=18</a:t>
            </a:r>
            <a:r>
              <a:rPr lang="zh-CN" altLang="zh-CN" dirty="0" smtClean="0"/>
              <a:t>元</a:t>
            </a:r>
            <a:r>
              <a:rPr lang="en-US" altLang="zh-CN" dirty="0" smtClean="0"/>
              <a:t>+0.9</a:t>
            </a:r>
            <a:r>
              <a:rPr lang="zh-CN" altLang="zh-CN" dirty="0" smtClean="0"/>
              <a:t>元　</a:t>
            </a:r>
            <a:r>
              <a:rPr lang="en-US" altLang="zh-CN" dirty="0" smtClean="0"/>
              <a:t> 18÷6=3(</a:t>
            </a:r>
            <a:r>
              <a:rPr lang="zh-CN" altLang="zh-CN" dirty="0" smtClean="0"/>
              <a:t>元</a:t>
            </a:r>
            <a:r>
              <a:rPr lang="en-US" altLang="zh-CN" dirty="0" smtClean="0"/>
              <a:t>)</a:t>
            </a:r>
            <a:r>
              <a:rPr lang="zh-CN" altLang="zh-CN" dirty="0" smtClean="0"/>
              <a:t>　　</a:t>
            </a:r>
            <a:r>
              <a:rPr lang="en-US" altLang="zh-CN" dirty="0" smtClean="0"/>
              <a:t>0.9</a:t>
            </a:r>
            <a:r>
              <a:rPr lang="zh-CN" altLang="zh-CN" dirty="0" smtClean="0"/>
              <a:t>元</a:t>
            </a:r>
            <a:r>
              <a:rPr lang="en-US" altLang="zh-CN" dirty="0" smtClean="0"/>
              <a:t>=90</a:t>
            </a:r>
            <a:r>
              <a:rPr lang="zh-CN" altLang="zh-CN" dirty="0" smtClean="0"/>
              <a:t>分 </a:t>
            </a:r>
            <a:endParaRPr lang="zh-CN" altLang="zh-CN" dirty="0" smtClean="0"/>
          </a:p>
          <a:p>
            <a:r>
              <a:rPr lang="en-US" altLang="zh-CN" dirty="0" smtClean="0"/>
              <a:t>90÷6=15(</a:t>
            </a:r>
            <a:r>
              <a:rPr lang="zh-CN" altLang="zh-CN" dirty="0" smtClean="0"/>
              <a:t>分</a:t>
            </a:r>
            <a:r>
              <a:rPr lang="en-US" altLang="zh-CN" dirty="0" smtClean="0"/>
              <a:t>)=0.15(</a:t>
            </a:r>
            <a:r>
              <a:rPr lang="zh-CN" altLang="zh-CN" dirty="0" smtClean="0"/>
              <a:t>元</a:t>
            </a:r>
            <a:r>
              <a:rPr lang="en-US" altLang="zh-CN" dirty="0" smtClean="0"/>
              <a:t>)</a:t>
            </a:r>
            <a:r>
              <a:rPr lang="zh-CN" altLang="zh-CN" dirty="0" smtClean="0"/>
              <a:t>　</a:t>
            </a:r>
            <a:r>
              <a:rPr lang="en-US" altLang="zh-CN" dirty="0" smtClean="0"/>
              <a:t>3+0.15=3.15(</a:t>
            </a:r>
            <a:r>
              <a:rPr lang="zh-CN" altLang="zh-CN" dirty="0" smtClean="0"/>
              <a:t>元</a:t>
            </a:r>
            <a:r>
              <a:rPr lang="en-US" altLang="zh-CN" dirty="0" smtClean="0"/>
              <a:t>)</a:t>
            </a:r>
            <a:endParaRPr lang="zh-CN" altLang="zh-CN" dirty="0" smtClean="0"/>
          </a:p>
          <a:p>
            <a:r>
              <a:rPr lang="en-US" altLang="zh-CN" dirty="0" smtClean="0"/>
              <a:t>(2)</a:t>
            </a:r>
            <a:r>
              <a:rPr lang="zh-CN" altLang="zh-CN" dirty="0" smtClean="0"/>
              <a:t>用竖式计算。</a:t>
            </a:r>
            <a:endParaRPr lang="zh-CN" altLang="zh-CN" dirty="0"/>
          </a:p>
        </p:txBody>
      </p:sp>
      <p:pic>
        <p:nvPicPr>
          <p:cNvPr id="6" name="19JSXDXA5NJBSDT6.eps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3647728" y="3429000"/>
            <a:ext cx="3875039" cy="235548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☆任务驱动二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zh-CN" altLang="zh-CN" dirty="0" smtClean="0"/>
              <a:t>买</a:t>
            </a:r>
            <a:r>
              <a:rPr lang="en-US" altLang="zh-CN" dirty="0" smtClean="0"/>
              <a:t>4</a:t>
            </a:r>
            <a:r>
              <a:rPr lang="zh-CN" altLang="zh-CN" dirty="0" smtClean="0"/>
              <a:t>个簸箕共花了</a:t>
            </a:r>
            <a:r>
              <a:rPr lang="en-US" altLang="zh-CN" dirty="0" smtClean="0"/>
              <a:t>26</a:t>
            </a:r>
            <a:r>
              <a:rPr lang="zh-CN" altLang="zh-CN" dirty="0" smtClean="0"/>
              <a:t>元，每个簸箕多少元</a:t>
            </a:r>
            <a:r>
              <a:rPr lang="en-US" altLang="zh-CN" dirty="0" smtClean="0"/>
              <a:t>?</a:t>
            </a:r>
            <a:endParaRPr lang="zh-CN" altLang="zh-CN" dirty="0" smtClean="0"/>
          </a:p>
          <a:p>
            <a:r>
              <a:rPr lang="en-US" altLang="zh-CN" dirty="0" smtClean="0"/>
              <a:t>1.</a:t>
            </a:r>
            <a:r>
              <a:rPr lang="zh-CN" altLang="zh-CN" dirty="0" smtClean="0"/>
              <a:t>根据题中的信息，应该怎样列式</a:t>
            </a:r>
            <a:r>
              <a:rPr lang="en-US" altLang="zh-CN" dirty="0" smtClean="0"/>
              <a:t>?</a:t>
            </a:r>
            <a:r>
              <a:rPr lang="zh-CN" altLang="zh-CN" dirty="0" smtClean="0"/>
              <a:t>为什么</a:t>
            </a:r>
            <a:r>
              <a:rPr lang="en-US" altLang="zh-CN" dirty="0" smtClean="0"/>
              <a:t>?</a:t>
            </a:r>
            <a:endParaRPr lang="zh-CN" altLang="zh-CN" dirty="0" smtClean="0"/>
          </a:p>
          <a:p>
            <a:endParaRPr lang="en-US" altLang="zh-CN" dirty="0" smtClean="0">
              <a:solidFill>
                <a:srgbClr val="0000FF"/>
              </a:solidFill>
            </a:endParaRP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559496" y="2786058"/>
            <a:ext cx="9751478" cy="642942"/>
          </a:xfrm>
        </p:spPr>
        <p:txBody>
          <a:bodyPr/>
          <a:lstStyle/>
          <a:p>
            <a:r>
              <a:rPr lang="zh-CN" altLang="zh-CN" dirty="0" smtClean="0"/>
              <a:t>列式：</a:t>
            </a:r>
            <a:r>
              <a:rPr lang="en-US" altLang="zh-CN" dirty="0" smtClean="0"/>
              <a:t>26÷4</a:t>
            </a:r>
            <a:r>
              <a:rPr lang="zh-CN" altLang="zh-CN" dirty="0" smtClean="0"/>
              <a:t>。</a:t>
            </a:r>
            <a:r>
              <a:rPr lang="en-US" altLang="zh-CN" dirty="0" smtClean="0"/>
              <a:t>(</a:t>
            </a:r>
            <a:r>
              <a:rPr lang="zh-CN" altLang="zh-CN" dirty="0" smtClean="0"/>
              <a:t>总价</a:t>
            </a:r>
            <a:r>
              <a:rPr lang="en-US" altLang="zh-CN" dirty="0" smtClean="0"/>
              <a:t>÷</a:t>
            </a:r>
            <a:r>
              <a:rPr lang="zh-CN" altLang="zh-CN" dirty="0" smtClean="0"/>
              <a:t>数量</a:t>
            </a:r>
            <a:r>
              <a:rPr lang="en-US" altLang="zh-CN" dirty="0" smtClean="0"/>
              <a:t>=</a:t>
            </a:r>
            <a:r>
              <a:rPr lang="zh-CN" altLang="zh-CN" dirty="0" smtClean="0"/>
              <a:t>单价</a:t>
            </a:r>
            <a:r>
              <a:rPr lang="en-US" altLang="zh-CN" dirty="0" smtClean="0"/>
              <a:t>)</a:t>
            </a:r>
            <a:endParaRPr lang="zh-CN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2.</a:t>
            </a:r>
            <a:r>
              <a:rPr lang="zh-CN" altLang="zh-CN" dirty="0" smtClean="0"/>
              <a:t>用竖式试着计算，并说出每一步的含义。</a:t>
            </a:r>
            <a:endParaRPr lang="zh-CN" altLang="zh-CN" dirty="0"/>
          </a:p>
        </p:txBody>
      </p:sp>
      <p:pic>
        <p:nvPicPr>
          <p:cNvPr id="4" name="19JSXDXA5NJBSDT7.eps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3071664" y="2132856"/>
            <a:ext cx="5374512" cy="18480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☆任务驱动三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en-US" altLang="zh-CN" dirty="0" smtClean="0"/>
              <a:t>1.</a:t>
            </a:r>
            <a:r>
              <a:rPr lang="zh-CN" altLang="zh-CN" dirty="0" smtClean="0"/>
              <a:t>霸王龙玩具每盒</a:t>
            </a:r>
            <a:r>
              <a:rPr lang="en-US" altLang="zh-CN" dirty="0" smtClean="0"/>
              <a:t>12</a:t>
            </a:r>
            <a:r>
              <a:rPr lang="zh-CN" altLang="zh-CN" dirty="0" smtClean="0"/>
              <a:t>个，共</a:t>
            </a:r>
            <a:r>
              <a:rPr lang="en-US" altLang="zh-CN" dirty="0" smtClean="0"/>
              <a:t>12.6</a:t>
            </a:r>
            <a:r>
              <a:rPr lang="zh-CN" altLang="zh-CN" dirty="0" smtClean="0"/>
              <a:t>元。平均每个多少元</a:t>
            </a:r>
            <a:r>
              <a:rPr lang="en-US" altLang="zh-CN" dirty="0" smtClean="0"/>
              <a:t>?</a:t>
            </a:r>
            <a:r>
              <a:rPr lang="zh-CN" altLang="zh-CN" dirty="0" smtClean="0"/>
              <a:t>列出算式并结合自己的生活经验和已经掌握的知识，尝试解决问题。</a:t>
            </a:r>
            <a:endParaRPr lang="zh-CN" altLang="zh-CN" dirty="0" smtClean="0"/>
          </a:p>
          <a:p>
            <a:endParaRPr lang="en-US" altLang="zh-CN" dirty="0" smtClean="0">
              <a:solidFill>
                <a:srgbClr val="0000FF"/>
              </a:solidFill>
            </a:endParaRP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559496" y="2786058"/>
            <a:ext cx="9751478" cy="642942"/>
          </a:xfrm>
        </p:spPr>
        <p:txBody>
          <a:bodyPr/>
          <a:lstStyle/>
          <a:p>
            <a:r>
              <a:rPr lang="en-US" altLang="zh-CN" dirty="0" smtClean="0"/>
              <a:t>12.6÷12=1.05(</a:t>
            </a:r>
            <a:r>
              <a:rPr lang="zh-CN" altLang="zh-CN" dirty="0" smtClean="0"/>
              <a:t>元</a:t>
            </a:r>
            <a:r>
              <a:rPr lang="en-US" altLang="zh-CN" dirty="0" smtClean="0"/>
              <a:t>)(</a:t>
            </a:r>
            <a:r>
              <a:rPr lang="zh-CN" altLang="zh-CN" dirty="0" smtClean="0"/>
              <a:t>十分位上不够商</a:t>
            </a:r>
            <a:r>
              <a:rPr lang="en-US" altLang="zh-CN" dirty="0" smtClean="0"/>
              <a:t>1</a:t>
            </a:r>
            <a:r>
              <a:rPr lang="zh-CN" altLang="zh-CN" dirty="0" smtClean="0"/>
              <a:t>，商</a:t>
            </a:r>
            <a:r>
              <a:rPr lang="en-US" altLang="zh-CN" dirty="0" smtClean="0"/>
              <a:t>0)</a:t>
            </a:r>
            <a:endParaRPr lang="zh-CN" altLang="zh-CN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UyOWQ4NzdkNDhjN2VjNmIwNmY1OWZkMDE4NmUxNDQ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暗香扑面">
      <a:majorFont>
        <a:latin typeface="Franklin Gothic Medium"/>
        <a:ea typeface="Arial"/>
        <a:cs typeface="Arial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Arial"/>
        <a:cs typeface="Arial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2117</Words>
  <Application>WPS 演示</Application>
  <PresentationFormat>自定义</PresentationFormat>
  <Paragraphs>135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微软雅黑</vt:lpstr>
      <vt:lpstr>黑体</vt:lpstr>
      <vt:lpstr>Calibri</vt:lpstr>
      <vt:lpstr>微软雅黑 Light</vt:lpstr>
      <vt:lpstr>Arial</vt:lpstr>
      <vt:lpstr>Franklin Gothic Book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2023-02-18T20:02:00Z</cp:lastPrinted>
  <dcterms:created xsi:type="dcterms:W3CDTF">2023-02-18T20:02:00Z</dcterms:created>
  <dcterms:modified xsi:type="dcterms:W3CDTF">2023-11-01T08:24:42Z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8EF5C8CA481E4AECA0C4B35DE1980ABB_12</vt:lpwstr>
  </property>
  <property fmtid="{D5CDD505-2E9C-101B-9397-08002B2CF9AE}" pid="3" name="KSOProductBuildVer">
    <vt:lpwstr>2052-12.1.0.15712</vt:lpwstr>
  </property>
</Properties>
</file>