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22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3"/>
    <p:sldMasterId id="2147483661" r:id="rId4"/>
    <p:sldMasterId id="2147483667" r:id="rId5"/>
    <p:sldMasterId id="2147483673" r:id="rId6"/>
    <p:sldMasterId id="2147483676" r:id="rId7"/>
    <p:sldMasterId id="2147483679" r:id="rId8"/>
  </p:sldMasterIdLst>
  <p:notesMasterIdLst>
    <p:notesMasterId r:id="rId11"/>
  </p:notesMasterIdLst>
  <p:sldIdLst>
    <p:sldId id="317" r:id="rId9"/>
    <p:sldId id="467" r:id="rId10"/>
    <p:sldId id="295" r:id="rId12"/>
    <p:sldId id="827" r:id="rId13"/>
    <p:sldId id="452" r:id="rId14"/>
    <p:sldId id="831" r:id="rId15"/>
    <p:sldId id="832" r:id="rId16"/>
    <p:sldId id="833" r:id="rId17"/>
    <p:sldId id="834" r:id="rId18"/>
    <p:sldId id="829" r:id="rId19"/>
    <p:sldId id="830" r:id="rId20"/>
    <p:sldId id="835" r:id="rId21"/>
    <p:sldId id="837" r:id="rId22"/>
    <p:sldId id="838" r:id="rId23"/>
    <p:sldId id="839" r:id="rId24"/>
    <p:sldId id="840" r:id="rId25"/>
    <p:sldId id="836" r:id="rId26"/>
    <p:sldId id="483" r:id="rId27"/>
    <p:sldId id="308" r:id="rId28"/>
  </p:sldIdLst>
  <p:sldSz cx="12192000" cy="6858000"/>
  <p:notesSz cx="7103745" cy="10234295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9" autoAdjust="0"/>
    <p:restoredTop sz="96349" autoAdjust="0"/>
  </p:normalViewPr>
  <p:slideViewPr>
    <p:cSldViewPr snapToGrid="0" showGuides="1">
      <p:cViewPr>
        <p:scale>
          <a:sx n="100" d="100"/>
          <a:sy n="100" d="100"/>
        </p:scale>
        <p:origin x="-330" y="-4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19.xml"/><Relationship Id="rId27" Type="http://schemas.openxmlformats.org/officeDocument/2006/relationships/slide" Target="slides/slide18.xml"/><Relationship Id="rId26" Type="http://schemas.openxmlformats.org/officeDocument/2006/relationships/slide" Target="slides/slide17.xml"/><Relationship Id="rId25" Type="http://schemas.openxmlformats.org/officeDocument/2006/relationships/slide" Target="slides/slide16.xml"/><Relationship Id="rId24" Type="http://schemas.openxmlformats.org/officeDocument/2006/relationships/slide" Target="slides/slide15.xml"/><Relationship Id="rId23" Type="http://schemas.openxmlformats.org/officeDocument/2006/relationships/slide" Target="slides/slide14.xml"/><Relationship Id="rId22" Type="http://schemas.openxmlformats.org/officeDocument/2006/relationships/slide" Target="slides/slide13.xml"/><Relationship Id="rId21" Type="http://schemas.openxmlformats.org/officeDocument/2006/relationships/slide" Target="slides/slide12.xml"/><Relationship Id="rId20" Type="http://schemas.openxmlformats.org/officeDocument/2006/relationships/slide" Target="slides/slide11.xml"/><Relationship Id="rId2" Type="http://schemas.openxmlformats.org/officeDocument/2006/relationships/theme" Target="theme/theme1.xml"/><Relationship Id="rId19" Type="http://schemas.openxmlformats.org/officeDocument/2006/relationships/slide" Target="slides/slide10.xml"/><Relationship Id="rId18" Type="http://schemas.openxmlformats.org/officeDocument/2006/relationships/slide" Target="slides/slide9.xml"/><Relationship Id="rId17" Type="http://schemas.openxmlformats.org/officeDocument/2006/relationships/slide" Target="slides/slide8.xml"/><Relationship Id="rId16" Type="http://schemas.openxmlformats.org/officeDocument/2006/relationships/slide" Target="slides/slide7.xml"/><Relationship Id="rId15" Type="http://schemas.openxmlformats.org/officeDocument/2006/relationships/slide" Target="slides/slide6.xml"/><Relationship Id="rId14" Type="http://schemas.openxmlformats.org/officeDocument/2006/relationships/slide" Target="slides/slide5.xml"/><Relationship Id="rId13" Type="http://schemas.openxmlformats.org/officeDocument/2006/relationships/slide" Target="slides/slide4.xml"/><Relationship Id="rId12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emf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" name="圆角矩形 2"/>
          <p:cNvSpPr/>
          <p:nvPr userDrawn="1"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5" name="图片 4" descr="张着嘴&#10;&#10;低可信度描述已自动生成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0848" y="1556306"/>
            <a:ext cx="10695837" cy="4750882"/>
          </a:xfrm>
          <a:prstGeom prst="rect">
            <a:avLst/>
          </a:prstGeom>
        </p:spPr>
      </p:pic>
      <p:sp>
        <p:nvSpPr>
          <p:cNvPr id="6" name="矩形: 圆角 28"/>
          <p:cNvSpPr/>
          <p:nvPr userDrawn="1"/>
        </p:nvSpPr>
        <p:spPr>
          <a:xfrm>
            <a:off x="862988" y="1746446"/>
            <a:ext cx="10466024" cy="2886419"/>
          </a:xfrm>
          <a:prstGeom prst="roundRect">
            <a:avLst>
              <a:gd name="adj" fmla="val 76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  <p:sp>
        <p:nvSpPr>
          <p:cNvPr id="7" name="椭圆 6"/>
          <p:cNvSpPr>
            <a:spLocks noChangeAspect="1"/>
          </p:cNvSpPr>
          <p:nvPr userDrawn="1"/>
        </p:nvSpPr>
        <p:spPr>
          <a:xfrm>
            <a:off x="5850553" y="6307188"/>
            <a:ext cx="540000" cy="5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/>
              <a:t>1.5cm</a:t>
            </a:r>
            <a:endParaRPr lang="zh-CN" altLang="en-US" sz="1200"/>
          </a:p>
        </p:txBody>
      </p:sp>
      <p:sp>
        <p:nvSpPr>
          <p:cNvPr id="8" name="椭圆 7"/>
          <p:cNvSpPr>
            <a:spLocks noChangeAspect="1"/>
          </p:cNvSpPr>
          <p:nvPr userDrawn="1"/>
        </p:nvSpPr>
        <p:spPr>
          <a:xfrm>
            <a:off x="11832000" y="421669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1</a:t>
            </a:r>
            <a:endParaRPr lang="zh-CN" altLang="en-US" sz="1400"/>
          </a:p>
        </p:txBody>
      </p:sp>
      <p:sp>
        <p:nvSpPr>
          <p:cNvPr id="9" name="椭圆 8"/>
          <p:cNvSpPr>
            <a:spLocks noChangeAspect="1"/>
          </p:cNvSpPr>
          <p:nvPr userDrawn="1"/>
        </p:nvSpPr>
        <p:spPr>
          <a:xfrm>
            <a:off x="11430060" y="27255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1</a:t>
            </a:r>
            <a:endParaRPr lang="zh-CN" altLang="en-US" sz="1400"/>
          </a:p>
        </p:txBody>
      </p:sp>
      <p:sp>
        <p:nvSpPr>
          <p:cNvPr id="10" name="椭圆 9"/>
          <p:cNvSpPr>
            <a:spLocks noChangeAspect="1"/>
          </p:cNvSpPr>
          <p:nvPr userDrawn="1"/>
        </p:nvSpPr>
        <p:spPr>
          <a:xfrm>
            <a:off x="0" y="421669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1</a:t>
            </a:r>
            <a:endParaRPr lang="zh-CN" altLang="en-US" sz="1400"/>
          </a:p>
        </p:txBody>
      </p:sp>
      <p:sp>
        <p:nvSpPr>
          <p:cNvPr id="11" name="椭圆 10"/>
          <p:cNvSpPr>
            <a:spLocks noChangeAspect="1"/>
          </p:cNvSpPr>
          <p:nvPr userDrawn="1"/>
        </p:nvSpPr>
        <p:spPr>
          <a:xfrm>
            <a:off x="669998" y="12751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1</a:t>
            </a:r>
            <a:endParaRPr lang="zh-CN" altLang="en-US" sz="140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5465058" y="1117607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副标题</a:t>
            </a:r>
            <a:endParaRPr lang="zh-CN" altLang="en-US" sz="2800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513493" y="2990265"/>
            <a:ext cx="12141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2">
                    <a:lumMod val="75000"/>
                  </a:schemeClr>
                </a:solidFill>
                <a:latin typeface="方正兰亭黑_GBK" panose="02000000000000000000" charset="-122"/>
                <a:ea typeface="方正兰亭黑_GBK" panose="02000000000000000000" charset="-122"/>
                <a:cs typeface="RTWS ShangGothic G0v1 Bold" charset="-122"/>
              </a:rPr>
              <a:t>内文区域</a:t>
            </a:r>
            <a:endParaRPr lang="zh-CN" altLang="en-US" sz="2000">
              <a:solidFill>
                <a:schemeClr val="bg2">
                  <a:lumMod val="75000"/>
                </a:schemeClr>
              </a:solidFill>
              <a:latin typeface="方正兰亭黑_GBK" panose="02000000000000000000" charset="-122"/>
              <a:ea typeface="方正兰亭黑_GBK" panose="02000000000000000000" charset="-122"/>
              <a:cs typeface="RTWS ShangGothic G0v1 Bold" charset="-122"/>
            </a:endParaRPr>
          </a:p>
        </p:txBody>
      </p:sp>
      <p:sp>
        <p:nvSpPr>
          <p:cNvPr id="14" name="圆角矩形 11"/>
          <p:cNvSpPr/>
          <p:nvPr userDrawn="1"/>
        </p:nvSpPr>
        <p:spPr>
          <a:xfrm>
            <a:off x="7314770" y="4767446"/>
            <a:ext cx="4014242" cy="1405161"/>
          </a:xfrm>
          <a:prstGeom prst="roundRect">
            <a:avLst>
              <a:gd name="adj" fmla="val 9616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 userDrawn="1"/>
        </p:nvSpPr>
        <p:spPr>
          <a:xfrm>
            <a:off x="8714831" y="5270636"/>
            <a:ext cx="12141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2">
                    <a:lumMod val="75000"/>
                  </a:schemeClr>
                </a:solidFill>
                <a:latin typeface="方正兰亭黑_GBK" panose="02000000000000000000" charset="-122"/>
                <a:ea typeface="方正兰亭黑_GBK" panose="02000000000000000000" charset="-122"/>
                <a:cs typeface="RTWS ShangGothic G0v1 Bold" charset="-122"/>
              </a:rPr>
              <a:t>图片区域</a:t>
            </a:r>
            <a:endParaRPr lang="zh-CN" altLang="en-US" sz="2000">
              <a:solidFill>
                <a:schemeClr val="bg2">
                  <a:lumMod val="75000"/>
                </a:schemeClr>
              </a:solidFill>
              <a:latin typeface="方正兰亭黑_GBK" panose="02000000000000000000" charset="-122"/>
              <a:ea typeface="方正兰亭黑_GBK" panose="02000000000000000000" charset="-122"/>
              <a:cs typeface="RTWS ShangGothic G0v1 Bold" charset="-122"/>
            </a:endParaRP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学习目标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背景图案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78922" y="0"/>
            <a:ext cx="12270921" cy="690156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1" y="1083358"/>
            <a:ext cx="11443024" cy="510514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F8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10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88560" y="1066526"/>
            <a:ext cx="11414875" cy="510595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椭圆 7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2"/>
          <p:cNvSpPr/>
          <p:nvPr userDrawn="1"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5019245"/>
            <a:ext cx="12192000" cy="183875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 userDrawn="1"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  <p:pic>
        <p:nvPicPr>
          <p:cNvPr id="8" name="图片 7" descr="卡通人物&#10;&#10;描述已自动生成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-1472" y="-830"/>
            <a:ext cx="12192001" cy="6857173"/>
          </a:xfrm>
          <a:prstGeom prst="rect">
            <a:avLst/>
          </a:prstGeom>
        </p:spPr>
      </p:pic>
      <p:sp>
        <p:nvSpPr>
          <p:cNvPr id="2" name="文本框 1"/>
          <p:cNvSpPr txBox="1"/>
          <p:nvPr userDrawn="1"/>
        </p:nvSpPr>
        <p:spPr>
          <a:xfrm>
            <a:off x="10417810" y="123190"/>
            <a:ext cx="16376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配套北师大版</a:t>
            </a:r>
            <a:endParaRPr lang="zh-CN" altLang="en-US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10104120" y="145508"/>
            <a:ext cx="313690" cy="345982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grpSp>
        <p:nvGrpSpPr>
          <p:cNvPr id="15" name="组合 14"/>
          <p:cNvGrpSpPr/>
          <p:nvPr userDrawn="1"/>
        </p:nvGrpSpPr>
        <p:grpSpPr>
          <a:xfrm>
            <a:off x="4631893" y="2920723"/>
            <a:ext cx="2928212" cy="1016554"/>
            <a:chOff x="4105276" y="3233530"/>
            <a:chExt cx="2928212" cy="1016554"/>
          </a:xfrm>
        </p:grpSpPr>
        <p:sp>
          <p:nvSpPr>
            <p:cNvPr id="9" name="文本框 8"/>
            <p:cNvSpPr txBox="1"/>
            <p:nvPr userDrawn="1"/>
          </p:nvSpPr>
          <p:spPr>
            <a:xfrm>
              <a:off x="5261595" y="3520782"/>
              <a:ext cx="1771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下次再见！</a:t>
              </a:r>
              <a:endPara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grpSp>
          <p:nvGrpSpPr>
            <p:cNvPr id="14" name="组合 13"/>
            <p:cNvGrpSpPr/>
            <p:nvPr userDrawn="1"/>
          </p:nvGrpSpPr>
          <p:grpSpPr>
            <a:xfrm>
              <a:off x="4105276" y="3233530"/>
              <a:ext cx="1076652" cy="1016554"/>
              <a:chOff x="4105275" y="3173253"/>
              <a:chExt cx="1140493" cy="1076831"/>
            </a:xfrm>
          </p:grpSpPr>
          <p:pic>
            <p:nvPicPr>
              <p:cNvPr id="12" name="图片 11"/>
              <p:cNvPicPr>
                <a:picLocks noChangeAspect="1"/>
              </p:cNvPicPr>
              <p:nvPr userDrawn="1"/>
            </p:nvPicPr>
            <p:blipFill>
              <a:blip r:embed="rId3" cstate="email"/>
              <a:stretch>
                <a:fillRect/>
              </a:stretch>
            </p:blipFill>
            <p:spPr>
              <a:xfrm rot="21135124">
                <a:off x="4105275" y="3173253"/>
                <a:ext cx="1140493" cy="952500"/>
              </a:xfrm>
              <a:prstGeom prst="rect">
                <a:avLst/>
              </a:prstGeom>
            </p:spPr>
          </p:pic>
          <p:sp>
            <p:nvSpPr>
              <p:cNvPr id="13" name="椭圆 12"/>
              <p:cNvSpPr/>
              <p:nvPr userDrawn="1"/>
            </p:nvSpPr>
            <p:spPr>
              <a:xfrm>
                <a:off x="4341452" y="4146820"/>
                <a:ext cx="668139" cy="103264"/>
              </a:xfrm>
              <a:prstGeom prst="ellipse">
                <a:avLst/>
              </a:prstGeom>
              <a:solidFill>
                <a:schemeClr val="tx1">
                  <a:alpha val="481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矩形: 圆角 28"/>
          <p:cNvSpPr/>
          <p:nvPr userDrawn="1"/>
        </p:nvSpPr>
        <p:spPr>
          <a:xfrm>
            <a:off x="742333" y="1282700"/>
            <a:ext cx="10706100" cy="4600968"/>
          </a:xfrm>
          <a:prstGeom prst="roundRect">
            <a:avLst>
              <a:gd name="adj" fmla="val 57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727197" y="3962400"/>
            <a:ext cx="4403604" cy="193396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0" y="1052254"/>
            <a:ext cx="11460576" cy="5154582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形用户界面, 应用程序, Word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3446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40000" y="921427"/>
            <a:ext cx="11124927" cy="543694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6.png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theme" Target="../theme/theme4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6.png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6" Type="http://schemas.openxmlformats.org/officeDocument/2006/relationships/theme" Target="../theme/theme5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6.png"/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23.png"/><Relationship Id="rId4" Type="http://schemas.openxmlformats.org/officeDocument/2006/relationships/image" Target="../media/image22.svg"/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5" Type="http://schemas.openxmlformats.org/officeDocument/2006/relationships/theme" Target="../theme/theme7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 userDrawn="1"/>
        </p:nvPicPr>
        <p:blipFill>
          <a:blip r:embed="rId8" cstate="email"/>
          <a:stretch>
            <a:fillRect/>
          </a:stretch>
        </p:blipFill>
        <p:spPr>
          <a:xfrm>
            <a:off x="0" y="637"/>
            <a:ext cx="12192338" cy="6857363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-74645" y="0"/>
            <a:ext cx="12268115" cy="6858000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&#10;&#10;描述已自动生成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-1589" y="0"/>
            <a:ext cx="12193471" cy="6858000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, 正方形&#10;&#10;描述已自动生成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形状&#10;&#10;中度可信度描述已自动生成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-1" y="-1"/>
            <a:ext cx="12193469" cy="6857999"/>
          </a:xfrm>
          <a:prstGeom prst="rect">
            <a:avLst/>
          </a:prstGeom>
        </p:spPr>
      </p:pic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3176" y="0"/>
            <a:ext cx="12206710" cy="6858000"/>
          </a:xfrm>
          <a:prstGeom prst="rect">
            <a:avLst/>
          </a:prstGeom>
        </p:spPr>
      </p:pic>
      <p:pic>
        <p:nvPicPr>
          <p:cNvPr id="3" name="图片 2" descr="形状&#10;&#10;描述已自动生成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-1" y="-1"/>
            <a:ext cx="12193469" cy="6857999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0.xml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7.xml"/><Relationship Id="rId1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2.emf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8" Type="http://schemas.openxmlformats.org/officeDocument/2006/relationships/notesSlide" Target="../notesSlides/notesSlide4.xml"/><Relationship Id="rId27" Type="http://schemas.openxmlformats.org/officeDocument/2006/relationships/slideLayout" Target="../slideLayouts/slideLayout20.xml"/><Relationship Id="rId26" Type="http://schemas.openxmlformats.org/officeDocument/2006/relationships/image" Target="../media/image36.emf"/><Relationship Id="rId25" Type="http://schemas.openxmlformats.org/officeDocument/2006/relationships/image" Target="../media/image35.png"/><Relationship Id="rId24" Type="http://schemas.openxmlformats.org/officeDocument/2006/relationships/image" Target="../media/image34.png"/><Relationship Id="rId23" Type="http://schemas.openxmlformats.org/officeDocument/2006/relationships/image" Target="../media/image33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979802" y="2403773"/>
            <a:ext cx="57257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谁打电话的时间长</a:t>
            </a:r>
            <a:endParaRPr lang="zh-CN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54429" y="3683982"/>
            <a:ext cx="2938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第一单元 小数除法</a:t>
            </a:r>
            <a:endParaRPr lang="zh-CN" altLang="en-US" sz="24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7858125" y="653547"/>
            <a:ext cx="1974122" cy="822118"/>
            <a:chOff x="6772325" y="940390"/>
            <a:chExt cx="1974122" cy="822118"/>
          </a:xfrm>
        </p:grpSpPr>
        <p:grpSp>
          <p:nvGrpSpPr>
            <p:cNvPr id="59" name="组合 58"/>
            <p:cNvGrpSpPr/>
            <p:nvPr/>
          </p:nvGrpSpPr>
          <p:grpSpPr>
            <a:xfrm>
              <a:off x="6772325" y="994804"/>
              <a:ext cx="1788390" cy="767704"/>
              <a:chOff x="2651848" y="1061097"/>
              <a:chExt cx="1788390" cy="767704"/>
            </a:xfrm>
          </p:grpSpPr>
          <p:sp>
            <p:nvSpPr>
              <p:cNvPr id="61" name="圆角矩形 65"/>
              <p:cNvSpPr/>
              <p:nvPr/>
            </p:nvSpPr>
            <p:spPr>
              <a:xfrm>
                <a:off x="2651848" y="1061097"/>
                <a:ext cx="1788390" cy="767704"/>
              </a:xfrm>
              <a:prstGeom prst="roundRect">
                <a:avLst>
                  <a:gd name="adj" fmla="val 38104"/>
                </a:avLst>
              </a:prstGeom>
              <a:solidFill>
                <a:srgbClr val="34B05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2" name="文本占位符 26"/>
              <p:cNvSpPr txBox="1"/>
              <p:nvPr/>
            </p:nvSpPr>
            <p:spPr>
              <a:xfrm>
                <a:off x="2871685" y="1178155"/>
                <a:ext cx="1180367" cy="42104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>
                    <a:solidFill>
                      <a:schemeClr val="bg1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  <a:cs typeface="RTWS ShangGothic G0v1 Bold" charset="-122"/>
                  </a:rPr>
                  <a:t>试一试</a:t>
                </a:r>
                <a:endParaRPr lang="zh-CN" altLang="en-US" sz="240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RTWS ShangGothic G0v1 Bold" charset="-122"/>
                </a:endParaRPr>
              </a:p>
            </p:txBody>
          </p:sp>
        </p:grp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120937" y="940390"/>
              <a:ext cx="625510" cy="686663"/>
            </a:xfrm>
            <a:prstGeom prst="rect">
              <a:avLst/>
            </a:prstGeom>
          </p:spPr>
        </p:pic>
      </p:grpSp>
      <p:sp>
        <p:nvSpPr>
          <p:cNvPr id="57" name="圆角矩形 2"/>
          <p:cNvSpPr/>
          <p:nvPr/>
        </p:nvSpPr>
        <p:spPr>
          <a:xfrm>
            <a:off x="1766888" y="1232433"/>
            <a:ext cx="8658225" cy="5082642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/>
              <a:t> </a:t>
            </a:r>
            <a:endParaRPr lang="zh-CN" altLang="en-US" sz="900"/>
          </a:p>
        </p:txBody>
      </p:sp>
      <p:sp>
        <p:nvSpPr>
          <p:cNvPr id="4" name="文本框 3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8" name="矩形 10"/>
          <p:cNvSpPr/>
          <p:nvPr/>
        </p:nvSpPr>
        <p:spPr>
          <a:xfrm>
            <a:off x="3656316" y="1679312"/>
            <a:ext cx="4879369" cy="51725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10000"/>
              </a:lnSpc>
              <a:defRPr/>
            </a:pP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1.2kg</a:t>
            </a:r>
            <a:r>
              <a:rPr lang="zh-CN" altLang="zh-CN" sz="2400">
                <a:latin typeface="方正兰亭大黑简体" panose="02000500000000000000" pitchFamily="2" charset="-122"/>
                <a:ea typeface="方正兰亭大黑简体" panose="02000500000000000000" pitchFamily="2" charset="-122"/>
                <a:sym typeface="+mn-ea"/>
              </a:rPr>
              <a:t>苹果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5.28</a:t>
            </a:r>
            <a:r>
              <a:rPr lang="zh-CN" altLang="zh-CN" sz="2400">
                <a:latin typeface="方正兰亭大黑简体" panose="02000500000000000000" pitchFamily="2" charset="-122"/>
                <a:ea typeface="方正兰亭大黑简体" panose="02000500000000000000" pitchFamily="2" charset="-122"/>
                <a:sym typeface="+mn-ea"/>
              </a:rPr>
              <a:t>元，每千克多少元？</a:t>
            </a:r>
            <a:endParaRPr lang="zh-CN" altLang="en-US" sz="24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114010" y="3078637"/>
            <a:ext cx="1727200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2"/>
          <p:cNvSpPr txBox="1">
            <a:spLocks noChangeArrowheads="1"/>
          </p:cNvSpPr>
          <p:nvPr/>
        </p:nvSpPr>
        <p:spPr bwMode="auto">
          <a:xfrm>
            <a:off x="5408333" y="3309777"/>
            <a:ext cx="174783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5.2 8</a:t>
            </a:r>
            <a:endParaRPr lang="en-US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3"/>
          <p:cNvSpPr txBox="1">
            <a:spLocks noChangeArrowheads="1"/>
          </p:cNvSpPr>
          <p:nvPr/>
        </p:nvSpPr>
        <p:spPr bwMode="auto">
          <a:xfrm>
            <a:off x="4632998" y="3308824"/>
            <a:ext cx="1084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1.2</a:t>
            </a:r>
            <a:endParaRPr lang="en-US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4"/>
          <p:cNvSpPr txBox="1">
            <a:spLocks noChangeArrowheads="1"/>
          </p:cNvSpPr>
          <p:nvPr/>
        </p:nvSpPr>
        <p:spPr bwMode="auto">
          <a:xfrm>
            <a:off x="5669181" y="2851624"/>
            <a:ext cx="571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en-US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5"/>
          <p:cNvSpPr txBox="1">
            <a:spLocks noChangeArrowheads="1"/>
          </p:cNvSpPr>
          <p:nvPr/>
        </p:nvSpPr>
        <p:spPr bwMode="auto">
          <a:xfrm>
            <a:off x="5385473" y="3681887"/>
            <a:ext cx="14589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4 8</a:t>
            </a:r>
            <a:endParaRPr lang="en-US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5" name="直接连接符 16"/>
          <p:cNvCxnSpPr>
            <a:cxnSpLocks noChangeShapeType="1"/>
          </p:cNvCxnSpPr>
          <p:nvPr/>
        </p:nvCxnSpPr>
        <p:spPr bwMode="auto">
          <a:xfrm>
            <a:off x="5331498" y="4123212"/>
            <a:ext cx="1439862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文本框 17"/>
          <p:cNvSpPr txBox="1">
            <a:spLocks noChangeArrowheads="1"/>
          </p:cNvSpPr>
          <p:nvPr/>
        </p:nvSpPr>
        <p:spPr bwMode="auto">
          <a:xfrm>
            <a:off x="5669635" y="4068919"/>
            <a:ext cx="571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en-US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8"/>
          <p:cNvSpPr txBox="1">
            <a:spLocks noChangeArrowheads="1"/>
          </p:cNvSpPr>
          <p:nvPr/>
        </p:nvSpPr>
        <p:spPr bwMode="auto">
          <a:xfrm>
            <a:off x="5949153" y="4068919"/>
            <a:ext cx="571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文本框 19"/>
          <p:cNvSpPr txBox="1">
            <a:spLocks noChangeArrowheads="1"/>
          </p:cNvSpPr>
          <p:nvPr/>
        </p:nvSpPr>
        <p:spPr bwMode="auto">
          <a:xfrm>
            <a:off x="5957466" y="2845274"/>
            <a:ext cx="571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en-US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20"/>
          <p:cNvSpPr txBox="1">
            <a:spLocks noChangeArrowheads="1"/>
          </p:cNvSpPr>
          <p:nvPr/>
        </p:nvSpPr>
        <p:spPr bwMode="auto">
          <a:xfrm>
            <a:off x="5674722" y="4472462"/>
            <a:ext cx="1412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4 8</a:t>
            </a:r>
            <a:endParaRPr lang="en-US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20" name="直接连接符 21"/>
          <p:cNvCxnSpPr>
            <a:cxnSpLocks noChangeShapeType="1"/>
          </p:cNvCxnSpPr>
          <p:nvPr/>
        </p:nvCxnSpPr>
        <p:spPr bwMode="auto">
          <a:xfrm>
            <a:off x="5358485" y="4913787"/>
            <a:ext cx="1439863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文本框 22"/>
          <p:cNvSpPr txBox="1">
            <a:spLocks noChangeArrowheads="1"/>
          </p:cNvSpPr>
          <p:nvPr/>
        </p:nvSpPr>
        <p:spPr bwMode="auto">
          <a:xfrm>
            <a:off x="5949950" y="4899499"/>
            <a:ext cx="571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en-US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28" name="直接连接符 23"/>
          <p:cNvCxnSpPr>
            <a:cxnSpLocks noChangeShapeType="1"/>
          </p:cNvCxnSpPr>
          <p:nvPr/>
        </p:nvCxnSpPr>
        <p:spPr bwMode="auto">
          <a:xfrm>
            <a:off x="4933035" y="3615212"/>
            <a:ext cx="71438" cy="179387"/>
          </a:xfrm>
          <a:prstGeom prst="line">
            <a:avLst/>
          </a:prstGeom>
          <a:noFill/>
          <a:ln w="28575" cmpd="sng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椭圆 27"/>
          <p:cNvSpPr>
            <a:spLocks noChangeArrowheads="1"/>
          </p:cNvSpPr>
          <p:nvPr/>
        </p:nvSpPr>
        <p:spPr bwMode="auto">
          <a:xfrm>
            <a:off x="5956034" y="3189444"/>
            <a:ext cx="36512" cy="36513"/>
          </a:xfrm>
          <a:prstGeom prst="ellipse">
            <a:avLst/>
          </a:prstGeom>
          <a:solidFill>
            <a:srgbClr val="FF0000"/>
          </a:solidFill>
          <a:ln w="25400" cmpd="sng">
            <a:solidFill>
              <a:srgbClr val="FF0000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2800" b="1">
              <a:solidFill>
                <a:srgbClr val="FFFFF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50" name="直接连接符 29"/>
          <p:cNvCxnSpPr>
            <a:cxnSpLocks noChangeShapeType="1"/>
          </p:cNvCxnSpPr>
          <p:nvPr/>
        </p:nvCxnSpPr>
        <p:spPr bwMode="auto">
          <a:xfrm>
            <a:off x="5682018" y="3580287"/>
            <a:ext cx="73025" cy="179387"/>
          </a:xfrm>
          <a:prstGeom prst="line">
            <a:avLst/>
          </a:prstGeom>
          <a:noFill/>
          <a:ln w="28575" cmpd="sng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椭圆 30"/>
          <p:cNvSpPr>
            <a:spLocks noChangeArrowheads="1"/>
          </p:cNvSpPr>
          <p:nvPr/>
        </p:nvSpPr>
        <p:spPr bwMode="auto">
          <a:xfrm>
            <a:off x="5957466" y="3660290"/>
            <a:ext cx="34925" cy="34925"/>
          </a:xfrm>
          <a:prstGeom prst="ellipse">
            <a:avLst/>
          </a:prstGeom>
          <a:solidFill>
            <a:srgbClr val="FF0000"/>
          </a:solidFill>
          <a:ln w="25400" cmpd="sng">
            <a:solidFill>
              <a:srgbClr val="FF0000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2800" b="1">
              <a:solidFill>
                <a:srgbClr val="FFFFF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2" name="文本框 24"/>
          <p:cNvSpPr txBox="1">
            <a:spLocks noChangeArrowheads="1"/>
          </p:cNvSpPr>
          <p:nvPr/>
        </p:nvSpPr>
        <p:spPr bwMode="auto">
          <a:xfrm>
            <a:off x="4544217" y="2314692"/>
            <a:ext cx="26497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5.28÷1.2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3" name="文本框 25"/>
          <p:cNvSpPr txBox="1">
            <a:spLocks noChangeArrowheads="1"/>
          </p:cNvSpPr>
          <p:nvPr/>
        </p:nvSpPr>
        <p:spPr bwMode="auto">
          <a:xfrm>
            <a:off x="6344230" y="2315010"/>
            <a:ext cx="161867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4.4</a:t>
            </a:r>
            <a:r>
              <a:rPr lang="zh-CN" altLang="en-US" sz="2600" b="1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（元）</a:t>
            </a:r>
            <a:endParaRPr lang="zh-CN" altLang="en-US" sz="2600" b="1">
              <a:solidFill>
                <a:srgbClr val="FE594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31"/>
          <p:cNvSpPr txBox="1">
            <a:spLocks noChangeArrowheads="1"/>
          </p:cNvSpPr>
          <p:nvPr/>
        </p:nvSpPr>
        <p:spPr bwMode="auto">
          <a:xfrm>
            <a:off x="4661821" y="5549459"/>
            <a:ext cx="28271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chemeClr val="tx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  <a:cs typeface="黑体" panose="02010609060101010101" charset="-122"/>
              </a:rPr>
              <a:t>答：每千克</a:t>
            </a:r>
            <a:r>
              <a:rPr lang="en-US" sz="2400">
                <a:solidFill>
                  <a:schemeClr val="tx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  <a:cs typeface="Times New Roman" panose="02020603050405020304" pitchFamily="18" charset="0"/>
              </a:rPr>
              <a:t>4.4</a:t>
            </a:r>
            <a:r>
              <a:rPr lang="zh-CN" altLang="en-US" sz="2400">
                <a:solidFill>
                  <a:schemeClr val="tx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  <a:cs typeface="黑体" panose="02010609060101010101" charset="-122"/>
              </a:rPr>
              <a:t>元。</a:t>
            </a:r>
            <a:endParaRPr lang="zh-CN" altLang="en-US" sz="2400">
              <a:solidFill>
                <a:schemeClr val="tx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  <a:cs typeface="黑体" panose="02010609060101010101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7050878" y="3650280"/>
            <a:ext cx="2781369" cy="1146189"/>
            <a:chOff x="7050878" y="3650280"/>
            <a:chExt cx="2781369" cy="1146189"/>
          </a:xfrm>
        </p:grpSpPr>
        <p:sp>
          <p:nvSpPr>
            <p:cNvPr id="63" name="圆角矩形 31"/>
            <p:cNvSpPr/>
            <p:nvPr/>
          </p:nvSpPr>
          <p:spPr>
            <a:xfrm>
              <a:off x="7050878" y="3681887"/>
              <a:ext cx="2781369" cy="1114582"/>
            </a:xfrm>
            <a:prstGeom prst="roundRect">
              <a:avLst>
                <a:gd name="adj" fmla="val 26474"/>
              </a:avLst>
            </a:prstGeom>
            <a:solidFill>
              <a:srgbClr val="E9F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" name="圆角矩形 65"/>
            <p:cNvSpPr/>
            <p:nvPr/>
          </p:nvSpPr>
          <p:spPr>
            <a:xfrm>
              <a:off x="7194270" y="3650280"/>
              <a:ext cx="2549805" cy="114618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marL="0" marR="0" lvl="0" indent="0" algn="l" defTabSz="6858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sz="240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黑体" panose="02010609060101010101" charset="-122"/>
                  <a:sym typeface="+mn-ea"/>
                </a:rPr>
                <a:t>被除数和除数要扩大相同的倍数！</a:t>
              </a:r>
              <a:endParaRPr lang="zh-CN" sz="24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65" name="用小于45°"/>
          <p:cNvGrpSpPr/>
          <p:nvPr/>
        </p:nvGrpSpPr>
        <p:grpSpPr>
          <a:xfrm rot="20765268">
            <a:off x="2097093" y="2482624"/>
            <a:ext cx="2203276" cy="971660"/>
            <a:chOff x="9785574" y="1691378"/>
            <a:chExt cx="1726766" cy="1098637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920371">
              <a:off x="10991855" y="1691378"/>
              <a:ext cx="520485" cy="1072719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183493">
              <a:off x="9785574" y="1774363"/>
              <a:ext cx="492797" cy="1015652"/>
            </a:xfrm>
            <a:prstGeom prst="rect">
              <a:avLst/>
            </a:prstGeom>
          </p:spPr>
        </p:pic>
        <p:grpSp>
          <p:nvGrpSpPr>
            <p:cNvPr id="68" name="组合 67"/>
            <p:cNvGrpSpPr/>
            <p:nvPr/>
          </p:nvGrpSpPr>
          <p:grpSpPr>
            <a:xfrm>
              <a:off x="10080623" y="2028617"/>
              <a:ext cx="1191510" cy="526356"/>
              <a:chOff x="10426357" y="1398765"/>
              <a:chExt cx="1191510" cy="526356"/>
            </a:xfrm>
          </p:grpSpPr>
          <p:sp>
            <p:nvSpPr>
              <p:cNvPr id="69" name="文本框 68"/>
              <p:cNvSpPr txBox="1"/>
              <p:nvPr/>
            </p:nvSpPr>
            <p:spPr>
              <a:xfrm>
                <a:off x="10426357" y="1398765"/>
                <a:ext cx="1191510" cy="521996"/>
              </a:xfrm>
              <a:prstGeom prst="rect">
                <a:avLst/>
              </a:prstGeom>
              <a:noFill/>
            </p:spPr>
            <p:txBody>
              <a:bodyPr vert="horz" wrap="square" rtlCol="0" anchor="t">
                <a:spAutoFit/>
              </a:bodyPr>
              <a:lstStyle/>
              <a:p>
                <a:r>
                  <a:rPr lang="zh-CN" altLang="en-US" sz="2400" b="0">
                    <a:ln w="76200"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latin typeface="方正兰亭大黑简体" panose="02000500000000000000" pitchFamily="2" charset="-122"/>
                    <a:ea typeface="方正兰亭大黑简体" panose="02000500000000000000" pitchFamily="2" charset="-122"/>
                    <a:sym typeface="Helvetica Neue"/>
                  </a:rPr>
                  <a:t>你会算吗</a:t>
                </a:r>
                <a:endParaRPr lang="zh-CN" altLang="en-US" sz="2400" b="0">
                  <a:ln w="76200">
                    <a:solidFill>
                      <a:srgbClr val="FFFFFF"/>
                    </a:solidFill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20000"/>
                      </a:prstClr>
                    </a:outerShdw>
                  </a:effectLst>
                  <a:latin typeface="方正兰亭大黑简体" panose="02000500000000000000" pitchFamily="2" charset="-122"/>
                  <a:ea typeface="方正兰亭大黑简体" panose="02000500000000000000" pitchFamily="2" charset="-122"/>
                  <a:sym typeface="Helvetica Neue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10429262" y="1403125"/>
                <a:ext cx="1185781" cy="521996"/>
              </a:xfrm>
              <a:prstGeom prst="rect">
                <a:avLst/>
              </a:prstGeom>
              <a:noFill/>
            </p:spPr>
            <p:txBody>
              <a:bodyPr vert="horz" wrap="square" rtlCol="0" anchor="t">
                <a:spAutoFit/>
              </a:bodyPr>
              <a:lstStyle/>
              <a:p>
                <a:r>
                  <a:rPr lang="zh-CN" altLang="en-US" sz="2400">
                    <a:solidFill>
                      <a:srgbClr val="FE594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  <a:sym typeface="Helvetica Neue"/>
                  </a:rPr>
                  <a:t>你会算吗</a:t>
                </a:r>
                <a:endParaRPr lang="zh-CN" altLang="en-US" sz="2400" b="0">
                  <a:solidFill>
                    <a:srgbClr val="FE594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sym typeface="Helvetica Neue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7" grpId="0"/>
      <p:bldP spid="29" grpId="0" animBg="1"/>
      <p:bldP spid="51" grpId="0" animBg="1"/>
      <p:bldP spid="52" grpId="0"/>
      <p:bldP spid="53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圆角矩形 2"/>
          <p:cNvSpPr/>
          <p:nvPr/>
        </p:nvSpPr>
        <p:spPr>
          <a:xfrm>
            <a:off x="1062228" y="950976"/>
            <a:ext cx="10067544" cy="5364099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/>
              <a:t> </a:t>
            </a:r>
            <a:endParaRPr lang="zh-CN" altLang="en-US" sz="900"/>
          </a:p>
        </p:txBody>
      </p:sp>
      <p:sp>
        <p:nvSpPr>
          <p:cNvPr id="19" name="文本框 18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572013" y="1220665"/>
            <a:ext cx="7047974" cy="767704"/>
            <a:chOff x="2583147" y="1118168"/>
            <a:chExt cx="7047974" cy="767704"/>
          </a:xfrm>
        </p:grpSpPr>
        <p:grpSp>
          <p:nvGrpSpPr>
            <p:cNvPr id="3" name="组合 2"/>
            <p:cNvGrpSpPr/>
            <p:nvPr/>
          </p:nvGrpSpPr>
          <p:grpSpPr>
            <a:xfrm>
              <a:off x="3816161" y="1147067"/>
              <a:ext cx="5814960" cy="709906"/>
              <a:chOff x="5969116" y="1831220"/>
              <a:chExt cx="5814960" cy="709906"/>
            </a:xfrm>
          </p:grpSpPr>
          <p:sp>
            <p:nvSpPr>
              <p:cNvPr id="7" name="矩形: 圆角 6"/>
              <p:cNvSpPr/>
              <p:nvPr/>
            </p:nvSpPr>
            <p:spPr>
              <a:xfrm>
                <a:off x="5969116" y="1831220"/>
                <a:ext cx="5814960" cy="7099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6425226" y="1955356"/>
                <a:ext cx="523083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RTWS ShangGothic G0v1 Bold" charset="-122"/>
                  </a:rPr>
                  <a:t>计算并验算下面各题，并与同伴交流。</a:t>
                </a:r>
                <a:endParaRPr lang="zh-CN" altLang="en-US" sz="2400" b="1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RTWS ShangGothic G0v1 Bold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2583147" y="1118168"/>
              <a:ext cx="1679597" cy="767704"/>
              <a:chOff x="2483500" y="1061097"/>
              <a:chExt cx="1679597" cy="767704"/>
            </a:xfrm>
          </p:grpSpPr>
          <p:sp>
            <p:nvSpPr>
              <p:cNvPr id="5" name="圆角矩形 65"/>
              <p:cNvSpPr/>
              <p:nvPr/>
            </p:nvSpPr>
            <p:spPr>
              <a:xfrm>
                <a:off x="2483500" y="1061097"/>
                <a:ext cx="1679597" cy="767704"/>
              </a:xfrm>
              <a:prstGeom prst="roundRect">
                <a:avLst>
                  <a:gd name="adj" fmla="val 38104"/>
                </a:avLst>
              </a:prstGeom>
              <a:solidFill>
                <a:srgbClr val="34B05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" name="文本占位符 26"/>
              <p:cNvSpPr txBox="1"/>
              <p:nvPr/>
            </p:nvSpPr>
            <p:spPr>
              <a:xfrm>
                <a:off x="2578745" y="1254750"/>
                <a:ext cx="1500287" cy="42104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>
                    <a:solidFill>
                      <a:schemeClr val="bg1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  <a:cs typeface="RTWS ShangGothic G0v1 Bold" charset="-122"/>
                  </a:rPr>
                  <a:t>解决问题</a:t>
                </a:r>
                <a:endParaRPr lang="zh-CN" altLang="en-US" sz="240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RTWS ShangGothic G0v1 Bold" charset="-122"/>
                </a:endParaRPr>
              </a:p>
            </p:txBody>
          </p:sp>
        </p:grpSp>
      </p:grpSp>
      <p:sp>
        <p:nvSpPr>
          <p:cNvPr id="9" name="文本框 72"/>
          <p:cNvSpPr txBox="1">
            <a:spLocks noChangeArrowheads="1"/>
          </p:cNvSpPr>
          <p:nvPr/>
        </p:nvSpPr>
        <p:spPr bwMode="auto">
          <a:xfrm>
            <a:off x="4728947" y="4936726"/>
            <a:ext cx="1222954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5 28</a:t>
            </a:r>
            <a:endParaRPr lang="en-US" altLang="zh-CN" sz="2800" spc="6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8" name="图片 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271362" y="3178591"/>
            <a:ext cx="1727200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文本框 32"/>
          <p:cNvSpPr txBox="1">
            <a:spLocks noChangeArrowheads="1"/>
          </p:cNvSpPr>
          <p:nvPr/>
        </p:nvSpPr>
        <p:spPr bwMode="auto">
          <a:xfrm>
            <a:off x="2538062" y="3410366"/>
            <a:ext cx="17478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5.2</a:t>
            </a:r>
            <a:endParaRPr lang="en-US" altLang="en-US" sz="2800" spc="6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文本框 33"/>
          <p:cNvSpPr txBox="1">
            <a:spLocks noChangeArrowheads="1"/>
          </p:cNvSpPr>
          <p:nvPr/>
        </p:nvSpPr>
        <p:spPr bwMode="auto">
          <a:xfrm>
            <a:off x="1628132" y="3407191"/>
            <a:ext cx="10858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0.03</a:t>
            </a:r>
            <a:endParaRPr lang="en-US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4"/>
          <p:cNvSpPr txBox="1">
            <a:spLocks noChangeArrowheads="1"/>
          </p:cNvSpPr>
          <p:nvPr/>
        </p:nvSpPr>
        <p:spPr bwMode="auto">
          <a:xfrm>
            <a:off x="2536474" y="2992853"/>
            <a:ext cx="3766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5"/>
          <p:cNvSpPr txBox="1">
            <a:spLocks noChangeArrowheads="1"/>
          </p:cNvSpPr>
          <p:nvPr/>
        </p:nvSpPr>
        <p:spPr bwMode="auto">
          <a:xfrm>
            <a:off x="2541237" y="3781841"/>
            <a:ext cx="3413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35" name="直接连接符 36"/>
          <p:cNvCxnSpPr>
            <a:cxnSpLocks noChangeShapeType="1"/>
          </p:cNvCxnSpPr>
          <p:nvPr/>
        </p:nvCxnSpPr>
        <p:spPr bwMode="auto">
          <a:xfrm>
            <a:off x="2487262" y="4223166"/>
            <a:ext cx="1439862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文本框 37"/>
          <p:cNvSpPr txBox="1">
            <a:spLocks noChangeArrowheads="1"/>
          </p:cNvSpPr>
          <p:nvPr/>
        </p:nvSpPr>
        <p:spPr bwMode="auto">
          <a:xfrm>
            <a:off x="2550762" y="4177128"/>
            <a:ext cx="3594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Tx/>
              <a:buSzTx/>
              <a:buFontTx/>
            </a:pPr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文本框 38"/>
          <p:cNvSpPr txBox="1">
            <a:spLocks noChangeArrowheads="1"/>
          </p:cNvSpPr>
          <p:nvPr/>
        </p:nvSpPr>
        <p:spPr bwMode="auto">
          <a:xfrm>
            <a:off x="2930255" y="4180303"/>
            <a:ext cx="3518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Tx/>
              <a:buSzTx/>
              <a:buFontTx/>
            </a:pPr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3305803" y="2992853"/>
            <a:ext cx="3766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Tx/>
              <a:buSzTx/>
              <a:buFontTx/>
            </a:pPr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2540988" y="4502283"/>
            <a:ext cx="3790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sz="2800" b="1" spc="60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en-US" sz="2800" b="1" spc="60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43" name="直接连接符 41"/>
          <p:cNvCxnSpPr>
            <a:cxnSpLocks noChangeShapeType="1"/>
          </p:cNvCxnSpPr>
          <p:nvPr/>
        </p:nvCxnSpPr>
        <p:spPr bwMode="auto">
          <a:xfrm>
            <a:off x="2514249" y="4947110"/>
            <a:ext cx="1439863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文本框 42"/>
          <p:cNvSpPr txBox="1">
            <a:spLocks noChangeArrowheads="1"/>
          </p:cNvSpPr>
          <p:nvPr/>
        </p:nvSpPr>
        <p:spPr bwMode="auto">
          <a:xfrm>
            <a:off x="2930006" y="4910597"/>
            <a:ext cx="3381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52" name="直接连接符 43"/>
          <p:cNvCxnSpPr>
            <a:cxnSpLocks noChangeShapeType="1"/>
          </p:cNvCxnSpPr>
          <p:nvPr/>
        </p:nvCxnSpPr>
        <p:spPr bwMode="auto">
          <a:xfrm>
            <a:off x="1896376" y="3673031"/>
            <a:ext cx="71437" cy="179387"/>
          </a:xfrm>
          <a:prstGeom prst="line">
            <a:avLst/>
          </a:prstGeom>
          <a:noFill/>
          <a:ln w="12700" cmpd="sng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直接连接符 45"/>
          <p:cNvCxnSpPr>
            <a:cxnSpLocks noChangeShapeType="1"/>
          </p:cNvCxnSpPr>
          <p:nvPr/>
        </p:nvCxnSpPr>
        <p:spPr bwMode="auto">
          <a:xfrm>
            <a:off x="2885679" y="3671125"/>
            <a:ext cx="71438" cy="180975"/>
          </a:xfrm>
          <a:prstGeom prst="line">
            <a:avLst/>
          </a:prstGeom>
          <a:noFill/>
          <a:ln w="12700" cmpd="sng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文本框 47"/>
          <p:cNvSpPr txBox="1">
            <a:spLocks noChangeArrowheads="1"/>
          </p:cNvSpPr>
          <p:nvPr/>
        </p:nvSpPr>
        <p:spPr bwMode="auto">
          <a:xfrm>
            <a:off x="2940639" y="2992853"/>
            <a:ext cx="3766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6" name="文本框 48"/>
          <p:cNvSpPr txBox="1">
            <a:spLocks noChangeArrowheads="1"/>
          </p:cNvSpPr>
          <p:nvPr/>
        </p:nvSpPr>
        <p:spPr bwMode="auto">
          <a:xfrm>
            <a:off x="3261029" y="4910597"/>
            <a:ext cx="3329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7" name="文本框 49"/>
          <p:cNvSpPr txBox="1">
            <a:spLocks noChangeArrowheads="1"/>
          </p:cNvSpPr>
          <p:nvPr/>
        </p:nvSpPr>
        <p:spPr bwMode="auto">
          <a:xfrm>
            <a:off x="2919373" y="5222690"/>
            <a:ext cx="7049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sz="2800" b="1" spc="60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58" name="直接连接符 50"/>
          <p:cNvCxnSpPr>
            <a:cxnSpLocks noChangeShapeType="1"/>
          </p:cNvCxnSpPr>
          <p:nvPr/>
        </p:nvCxnSpPr>
        <p:spPr bwMode="auto">
          <a:xfrm>
            <a:off x="2536474" y="5681478"/>
            <a:ext cx="1439863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文本框 51"/>
          <p:cNvSpPr txBox="1">
            <a:spLocks noChangeArrowheads="1"/>
          </p:cNvSpPr>
          <p:nvPr/>
        </p:nvSpPr>
        <p:spPr bwMode="auto">
          <a:xfrm>
            <a:off x="3272104" y="5578617"/>
            <a:ext cx="466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0" name="图片 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039062" y="3263838"/>
            <a:ext cx="1728788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文本框 54"/>
          <p:cNvSpPr txBox="1">
            <a:spLocks noChangeArrowheads="1"/>
          </p:cNvSpPr>
          <p:nvPr/>
        </p:nvSpPr>
        <p:spPr bwMode="auto">
          <a:xfrm>
            <a:off x="7342469" y="3484829"/>
            <a:ext cx="1747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spc="3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sz="2800" spc="30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sz="2800" spc="3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en-US" altLang="en-US" sz="2800" spc="3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2" name="文本框 55"/>
          <p:cNvSpPr txBox="1">
            <a:spLocks noChangeArrowheads="1"/>
          </p:cNvSpPr>
          <p:nvPr/>
        </p:nvSpPr>
        <p:spPr bwMode="auto">
          <a:xfrm>
            <a:off x="6315162" y="3480533"/>
            <a:ext cx="10858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sz="280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sz="28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56</a:t>
            </a:r>
            <a:endParaRPr lang="en-US" altLang="en-US" sz="2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3" name="文本框 56"/>
          <p:cNvSpPr txBox="1">
            <a:spLocks noChangeArrowheads="1"/>
          </p:cNvSpPr>
          <p:nvPr/>
        </p:nvSpPr>
        <p:spPr bwMode="auto">
          <a:xfrm>
            <a:off x="7712747" y="3080741"/>
            <a:ext cx="393406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4" name="文本框 57"/>
          <p:cNvSpPr txBox="1">
            <a:spLocks noChangeArrowheads="1"/>
          </p:cNvSpPr>
          <p:nvPr/>
        </p:nvSpPr>
        <p:spPr bwMode="auto">
          <a:xfrm>
            <a:off x="7345450" y="3855183"/>
            <a:ext cx="8927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sz="2800" smtClean="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6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65" name="直接连接符 58"/>
          <p:cNvCxnSpPr>
            <a:cxnSpLocks noChangeShapeType="1"/>
          </p:cNvCxnSpPr>
          <p:nvPr/>
        </p:nvCxnSpPr>
        <p:spPr bwMode="auto">
          <a:xfrm>
            <a:off x="7301000" y="4296508"/>
            <a:ext cx="1439862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文本框 59"/>
          <p:cNvSpPr txBox="1">
            <a:spLocks noChangeArrowheads="1"/>
          </p:cNvSpPr>
          <p:nvPr/>
        </p:nvSpPr>
        <p:spPr bwMode="auto">
          <a:xfrm>
            <a:off x="7364500" y="4250471"/>
            <a:ext cx="33776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7" name="文本框 60"/>
          <p:cNvSpPr txBox="1">
            <a:spLocks noChangeArrowheads="1"/>
          </p:cNvSpPr>
          <p:nvPr/>
        </p:nvSpPr>
        <p:spPr bwMode="auto">
          <a:xfrm>
            <a:off x="7704585" y="4248883"/>
            <a:ext cx="36479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8" name="文本框 62"/>
          <p:cNvSpPr txBox="1">
            <a:spLocks noChangeArrowheads="1"/>
          </p:cNvSpPr>
          <p:nvPr/>
        </p:nvSpPr>
        <p:spPr bwMode="auto">
          <a:xfrm>
            <a:off x="7378101" y="4646393"/>
            <a:ext cx="1412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spc="3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2 8 0</a:t>
            </a:r>
            <a:endParaRPr lang="en-US" altLang="en-US" sz="2800" spc="3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69" name="直接连接符 63"/>
          <p:cNvCxnSpPr>
            <a:cxnSpLocks noChangeShapeType="1"/>
          </p:cNvCxnSpPr>
          <p:nvPr/>
        </p:nvCxnSpPr>
        <p:spPr bwMode="auto">
          <a:xfrm>
            <a:off x="7327987" y="5087083"/>
            <a:ext cx="1439863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" name="直接连接符 65"/>
          <p:cNvCxnSpPr>
            <a:cxnSpLocks noChangeShapeType="1"/>
          </p:cNvCxnSpPr>
          <p:nvPr/>
        </p:nvCxnSpPr>
        <p:spPr bwMode="auto">
          <a:xfrm>
            <a:off x="6601541" y="3763743"/>
            <a:ext cx="71437" cy="179388"/>
          </a:xfrm>
          <a:prstGeom prst="line">
            <a:avLst/>
          </a:prstGeom>
          <a:noFill/>
          <a:ln w="12700" cmpd="sng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" name="直接连接符 66"/>
          <p:cNvCxnSpPr>
            <a:cxnSpLocks noChangeShapeType="1"/>
          </p:cNvCxnSpPr>
          <p:nvPr/>
        </p:nvCxnSpPr>
        <p:spPr bwMode="auto">
          <a:xfrm>
            <a:off x="7666395" y="3761779"/>
            <a:ext cx="71438" cy="180975"/>
          </a:xfrm>
          <a:prstGeom prst="line">
            <a:avLst/>
          </a:prstGeom>
          <a:noFill/>
          <a:ln w="12700" cmpd="sng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" name="文本框 68"/>
          <p:cNvSpPr txBox="1">
            <a:spLocks noChangeArrowheads="1"/>
          </p:cNvSpPr>
          <p:nvPr/>
        </p:nvSpPr>
        <p:spPr bwMode="auto">
          <a:xfrm>
            <a:off x="8026606" y="3080741"/>
            <a:ext cx="43666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3" name="文本框 72"/>
          <p:cNvSpPr txBox="1">
            <a:spLocks noChangeArrowheads="1"/>
          </p:cNvSpPr>
          <p:nvPr/>
        </p:nvSpPr>
        <p:spPr bwMode="auto">
          <a:xfrm>
            <a:off x="8069383" y="5087094"/>
            <a:ext cx="466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4" name="文本框 73"/>
          <p:cNvSpPr txBox="1">
            <a:spLocks noChangeArrowheads="1"/>
          </p:cNvSpPr>
          <p:nvPr/>
        </p:nvSpPr>
        <p:spPr bwMode="auto">
          <a:xfrm>
            <a:off x="8030839" y="3493903"/>
            <a:ext cx="43243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8058872" y="4250471"/>
            <a:ext cx="43243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6" name="文本框 52"/>
          <p:cNvSpPr txBox="1">
            <a:spLocks noChangeArrowheads="1"/>
          </p:cNvSpPr>
          <p:nvPr/>
        </p:nvSpPr>
        <p:spPr bwMode="auto">
          <a:xfrm>
            <a:off x="3951207" y="2291278"/>
            <a:ext cx="11719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176</a:t>
            </a:r>
            <a:endParaRPr lang="en-US" altLang="en-US" sz="28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7" name="文本框 75"/>
          <p:cNvSpPr txBox="1">
            <a:spLocks noChangeArrowheads="1"/>
          </p:cNvSpPr>
          <p:nvPr/>
        </p:nvSpPr>
        <p:spPr bwMode="auto">
          <a:xfrm>
            <a:off x="8731817" y="2291278"/>
            <a:ext cx="9662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＝15</a:t>
            </a:r>
            <a:endParaRPr lang="zh-CN" altLang="en-US" sz="28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8" name="文本框 31"/>
          <p:cNvSpPr txBox="1">
            <a:spLocks noChangeArrowheads="1"/>
          </p:cNvSpPr>
          <p:nvPr/>
        </p:nvSpPr>
        <p:spPr bwMode="auto">
          <a:xfrm>
            <a:off x="2356838" y="2291278"/>
            <a:ext cx="18266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5.28÷0.03  </a:t>
            </a:r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9" name="文本框 31"/>
          <p:cNvSpPr txBox="1">
            <a:spLocks noChangeArrowheads="1"/>
          </p:cNvSpPr>
          <p:nvPr/>
        </p:nvSpPr>
        <p:spPr bwMode="auto">
          <a:xfrm>
            <a:off x="7301000" y="2291278"/>
            <a:ext cx="16587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8.4÷0.56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0" name="文本框 40"/>
          <p:cNvSpPr txBox="1">
            <a:spLocks noChangeArrowheads="1"/>
          </p:cNvSpPr>
          <p:nvPr/>
        </p:nvSpPr>
        <p:spPr bwMode="auto">
          <a:xfrm>
            <a:off x="2930006" y="4502283"/>
            <a:ext cx="3790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en-US" altLang="en-US" sz="280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1" name="文本框 72"/>
          <p:cNvSpPr txBox="1">
            <a:spLocks noChangeArrowheads="1"/>
          </p:cNvSpPr>
          <p:nvPr/>
        </p:nvSpPr>
        <p:spPr bwMode="auto">
          <a:xfrm>
            <a:off x="4260540" y="3637764"/>
            <a:ext cx="113124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验算：</a:t>
            </a:r>
            <a:endParaRPr lang="zh-CN" altLang="en-US" sz="2400" b="1">
              <a:solidFill>
                <a:srgbClr val="FE594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2" name="文本框 72"/>
          <p:cNvSpPr txBox="1">
            <a:spLocks noChangeArrowheads="1"/>
          </p:cNvSpPr>
          <p:nvPr/>
        </p:nvSpPr>
        <p:spPr bwMode="auto">
          <a:xfrm>
            <a:off x="4717849" y="4503533"/>
            <a:ext cx="114024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0.03</a:t>
            </a:r>
            <a:endParaRPr lang="en-US" altLang="zh-CN" sz="2800" spc="6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3" name="文本框 72"/>
          <p:cNvSpPr txBox="1">
            <a:spLocks noChangeArrowheads="1"/>
          </p:cNvSpPr>
          <p:nvPr/>
        </p:nvSpPr>
        <p:spPr bwMode="auto">
          <a:xfrm>
            <a:off x="4318688" y="4528390"/>
            <a:ext cx="3793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spc="60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400" b="1" spc="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4" name="直接连接符 50"/>
          <p:cNvCxnSpPr>
            <a:cxnSpLocks noChangeShapeType="1"/>
          </p:cNvCxnSpPr>
          <p:nvPr/>
        </p:nvCxnSpPr>
        <p:spPr bwMode="auto">
          <a:xfrm>
            <a:off x="4325417" y="5003857"/>
            <a:ext cx="1439863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" name="椭圆 46"/>
          <p:cNvSpPr>
            <a:spLocks noChangeArrowheads="1"/>
          </p:cNvSpPr>
          <p:nvPr/>
        </p:nvSpPr>
        <p:spPr bwMode="auto">
          <a:xfrm>
            <a:off x="5090493" y="5287379"/>
            <a:ext cx="34925" cy="36513"/>
          </a:xfrm>
          <a:prstGeom prst="ellipse">
            <a:avLst/>
          </a:prstGeom>
          <a:solidFill>
            <a:srgbClr val="FF0000"/>
          </a:solidFill>
          <a:ln w="25400" cmpd="sng">
            <a:solidFill>
              <a:srgbClr val="FF0000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2000" b="1">
              <a:ea typeface="微软雅黑" panose="020B0503020204020204" pitchFamily="34" charset="-122"/>
            </a:endParaRPr>
          </a:p>
        </p:txBody>
      </p:sp>
      <p:sp>
        <p:nvSpPr>
          <p:cNvPr id="86" name="文本框 72"/>
          <p:cNvSpPr txBox="1">
            <a:spLocks noChangeArrowheads="1"/>
          </p:cNvSpPr>
          <p:nvPr/>
        </p:nvSpPr>
        <p:spPr bwMode="auto">
          <a:xfrm>
            <a:off x="9089993" y="3300526"/>
            <a:ext cx="96624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验算：</a:t>
            </a:r>
            <a:endParaRPr lang="zh-CN" altLang="en-US" sz="2400" b="1">
              <a:solidFill>
                <a:srgbClr val="FE594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8" name="文本框 72"/>
          <p:cNvSpPr txBox="1">
            <a:spLocks noChangeArrowheads="1"/>
          </p:cNvSpPr>
          <p:nvPr/>
        </p:nvSpPr>
        <p:spPr bwMode="auto">
          <a:xfrm>
            <a:off x="10017076" y="4088741"/>
            <a:ext cx="8044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endParaRPr lang="en-US" altLang="zh-CN" sz="2800" spc="6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9" name="文本框 72"/>
          <p:cNvSpPr txBox="1">
            <a:spLocks noChangeArrowheads="1"/>
          </p:cNvSpPr>
          <p:nvPr/>
        </p:nvSpPr>
        <p:spPr bwMode="auto">
          <a:xfrm>
            <a:off x="9234794" y="4147226"/>
            <a:ext cx="3793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spc="600">
                <a:latin typeface="Times New Roman" panose="02020603050405020304" pitchFamily="18" charset="0"/>
                <a:ea typeface="楷体" panose="02010609060101010101" pitchFamily="49" charset="-122"/>
              </a:rPr>
              <a:t>×</a:t>
            </a:r>
            <a:endParaRPr lang="en-US" altLang="zh-CN" sz="2400" b="1" spc="6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90" name="直接连接符 50"/>
          <p:cNvCxnSpPr>
            <a:cxnSpLocks noChangeShapeType="1"/>
          </p:cNvCxnSpPr>
          <p:nvPr/>
        </p:nvCxnSpPr>
        <p:spPr bwMode="auto">
          <a:xfrm>
            <a:off x="9327605" y="4541499"/>
            <a:ext cx="1224000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1" name="文本框 72"/>
          <p:cNvSpPr txBox="1">
            <a:spLocks noChangeArrowheads="1"/>
          </p:cNvSpPr>
          <p:nvPr/>
        </p:nvSpPr>
        <p:spPr bwMode="auto">
          <a:xfrm>
            <a:off x="9641238" y="4484799"/>
            <a:ext cx="11246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spc="6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en-US" altLang="zh-CN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80</a:t>
            </a:r>
            <a:endParaRPr lang="en-US" altLang="zh-CN" sz="2800" spc="6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2" name="文本框 72"/>
          <p:cNvSpPr txBox="1">
            <a:spLocks noChangeArrowheads="1"/>
          </p:cNvSpPr>
          <p:nvPr/>
        </p:nvSpPr>
        <p:spPr bwMode="auto">
          <a:xfrm>
            <a:off x="9637731" y="4782415"/>
            <a:ext cx="9001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spc="6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en-US" altLang="zh-CN" sz="2800" spc="6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93" name="直接连接符 50"/>
          <p:cNvCxnSpPr>
            <a:cxnSpLocks noChangeShapeType="1"/>
          </p:cNvCxnSpPr>
          <p:nvPr/>
        </p:nvCxnSpPr>
        <p:spPr bwMode="auto">
          <a:xfrm>
            <a:off x="9352980" y="5224035"/>
            <a:ext cx="1260000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4" name="文本框 72"/>
          <p:cNvSpPr txBox="1">
            <a:spLocks noChangeArrowheads="1"/>
          </p:cNvSpPr>
          <p:nvPr/>
        </p:nvSpPr>
        <p:spPr bwMode="auto">
          <a:xfrm>
            <a:off x="9647365" y="5222690"/>
            <a:ext cx="11365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spc="60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endParaRPr lang="en-US" altLang="zh-CN" sz="2800" spc="6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6" name="文本框 32"/>
          <p:cNvSpPr txBox="1">
            <a:spLocks noChangeArrowheads="1"/>
          </p:cNvSpPr>
          <p:nvPr/>
        </p:nvSpPr>
        <p:spPr bwMode="auto">
          <a:xfrm>
            <a:off x="3296927" y="3410230"/>
            <a:ext cx="5040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en-US" sz="2800" spc="6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7" name="文本框 72"/>
          <p:cNvSpPr txBox="1">
            <a:spLocks noChangeArrowheads="1"/>
          </p:cNvSpPr>
          <p:nvPr/>
        </p:nvSpPr>
        <p:spPr bwMode="auto">
          <a:xfrm>
            <a:off x="4717849" y="4117120"/>
            <a:ext cx="482063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en-US" altLang="zh-CN" sz="2800" spc="6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8" name="文本框 72"/>
          <p:cNvSpPr txBox="1">
            <a:spLocks noChangeArrowheads="1"/>
          </p:cNvSpPr>
          <p:nvPr/>
        </p:nvSpPr>
        <p:spPr bwMode="auto">
          <a:xfrm>
            <a:off x="5136673" y="4117120"/>
            <a:ext cx="31310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en-US" altLang="zh-CN" sz="2800" spc="6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9" name="文本框 72"/>
          <p:cNvSpPr txBox="1">
            <a:spLocks noChangeArrowheads="1"/>
          </p:cNvSpPr>
          <p:nvPr/>
        </p:nvSpPr>
        <p:spPr bwMode="auto">
          <a:xfrm>
            <a:off x="5390669" y="4117120"/>
            <a:ext cx="385596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en-US" altLang="zh-CN" sz="2800" spc="6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0" name="文本框 72"/>
          <p:cNvSpPr txBox="1">
            <a:spLocks noChangeArrowheads="1"/>
          </p:cNvSpPr>
          <p:nvPr/>
        </p:nvSpPr>
        <p:spPr bwMode="auto">
          <a:xfrm>
            <a:off x="9605268" y="3706518"/>
            <a:ext cx="1126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0.56</a:t>
            </a:r>
            <a:endParaRPr lang="en-US" altLang="zh-CN" sz="2800" spc="6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03" name="直线连接符 4"/>
          <p:cNvCxnSpPr/>
          <p:nvPr/>
        </p:nvCxnSpPr>
        <p:spPr>
          <a:xfrm>
            <a:off x="6096000" y="2894136"/>
            <a:ext cx="9891" cy="3040320"/>
          </a:xfrm>
          <a:prstGeom prst="line">
            <a:avLst/>
          </a:prstGeom>
          <a:noFill/>
          <a:ln w="50800" cap="rnd">
            <a:solidFill>
              <a:srgbClr val="11902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9" grpId="0"/>
      <p:bldP spid="31" grpId="0"/>
      <p:bldP spid="32" grpId="0"/>
      <p:bldP spid="33" grpId="0"/>
      <p:bldP spid="37" grpId="0"/>
      <p:bldP spid="38" grpId="0"/>
      <p:bldP spid="40" grpId="0"/>
      <p:bldP spid="41" grpId="0"/>
      <p:bldP spid="44" grpId="0"/>
      <p:bldP spid="55" grpId="0"/>
      <p:bldP spid="56" grpId="0"/>
      <p:bldP spid="57" grpId="0"/>
      <p:bldP spid="59" grpId="0"/>
      <p:bldP spid="61" grpId="0"/>
      <p:bldP spid="62" grpId="0"/>
      <p:bldP spid="63" grpId="0"/>
      <p:bldP spid="64" grpId="0"/>
      <p:bldP spid="66" grpId="0"/>
      <p:bldP spid="67" grpId="0"/>
      <p:bldP spid="68" grpId="0"/>
      <p:bldP spid="72" grpId="0"/>
      <p:bldP spid="73" grpId="0"/>
      <p:bldP spid="74" grpId="0"/>
      <p:bldP spid="75" grpId="0"/>
      <p:bldP spid="76" grpId="0"/>
      <p:bldP spid="77" grpId="0"/>
      <p:bldP spid="80" grpId="0"/>
      <p:bldP spid="81" grpId="0"/>
      <p:bldP spid="82" grpId="0"/>
      <p:bldP spid="83" grpId="0"/>
      <p:bldP spid="85" grpId="0" animBg="1"/>
      <p:bldP spid="86" grpId="0"/>
      <p:bldP spid="88" grpId="0"/>
      <p:bldP spid="89" grpId="0"/>
      <p:bldP spid="91" grpId="0"/>
      <p:bldP spid="92" grpId="0"/>
      <p:bldP spid="94" grpId="0"/>
      <p:bldP spid="96" grpId="0"/>
      <p:bldP spid="97" grpId="0"/>
      <p:bldP spid="98" grpId="0"/>
      <p:bldP spid="99" grpId="0"/>
      <p:bldP spid="1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/>
        </p:nvSpPr>
        <p:spPr>
          <a:xfrm>
            <a:off x="2237994" y="2144789"/>
            <a:ext cx="771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兰亭大黑简体" panose="02000500000000000000" pitchFamily="2" charset="-122"/>
                <a:ea typeface="方正兰亭大黑简体" panose="02000500000000000000" pitchFamily="2" charset="-122"/>
                <a:cs typeface="RTWS ShangGothic G0v1 Bold" charset="-122"/>
              </a:rPr>
              <a:t>你能尝试着说一说除数是小数的小数除法的计算方法吗？</a:t>
            </a:r>
            <a:endParaRPr lang="zh-CN" altLang="en-US" sz="2400" dirty="0">
              <a:latin typeface="方正兰亭大黑简体" panose="02000500000000000000" pitchFamily="2" charset="-122"/>
              <a:ea typeface="方正兰亭大黑简体" panose="02000500000000000000" pitchFamily="2" charset="-122"/>
              <a:cs typeface="RTWS ShangGothic G0v1 Bold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占位符 26"/>
          <p:cNvSpPr txBox="1"/>
          <p:nvPr/>
        </p:nvSpPr>
        <p:spPr>
          <a:xfrm>
            <a:off x="5645235" y="1347549"/>
            <a:ext cx="901530" cy="42104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>
                <a:solidFill>
                  <a:schemeClr val="bg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  <a:cs typeface="RTWS ShangGothic G0v1 Bold" charset="-122"/>
              </a:rPr>
              <a:t>归纳</a:t>
            </a:r>
            <a:endParaRPr lang="zh-CN" altLang="en-US" sz="2800" dirty="0">
              <a:solidFill>
                <a:schemeClr val="bg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  <a:cs typeface="RTWS ShangGothic G0v1 Bold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645283" y="3136392"/>
            <a:ext cx="6736842" cy="1883664"/>
            <a:chOff x="3192399" y="3364992"/>
            <a:chExt cx="6736842" cy="1883664"/>
          </a:xfrm>
        </p:grpSpPr>
        <p:sp>
          <p:nvSpPr>
            <p:cNvPr id="5" name="文本框 4"/>
            <p:cNvSpPr txBox="1"/>
            <p:nvPr/>
          </p:nvSpPr>
          <p:spPr>
            <a:xfrm>
              <a:off x="3550158" y="3573140"/>
              <a:ext cx="6094476" cy="14559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1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计算除数是小数的除法时，除数和被除数</a:t>
              </a:r>
              <a:r>
                <a:rPr lang="zh-CN" altLang="en-US" sz="2400" noProof="1"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+mn-ea"/>
                </a:rPr>
                <a:t>同时扩大</a:t>
              </a:r>
              <a:r>
                <a:rPr lang="zh-CN" altLang="en-US" sz="2400" noProof="1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时，被除数位数不够，在末尾用</a:t>
              </a:r>
              <a:r>
                <a:rPr lang="en-US" altLang="zh-CN" sz="2600" noProof="1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“0”</a:t>
              </a:r>
              <a:r>
                <a:rPr lang="zh-CN" altLang="en-US" sz="2400" noProof="1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补足，有余数时要添</a:t>
              </a:r>
              <a:r>
                <a:rPr lang="en-US" altLang="zh-CN" sz="2600" noProof="1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“0”</a:t>
              </a:r>
              <a:r>
                <a:rPr lang="zh-CN" altLang="en-US" sz="2400" noProof="1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继续除。</a:t>
              </a:r>
              <a:endParaRPr lang="zh-CN" altLang="en-US" sz="2400" noProof="1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" name="圆角矩形 3"/>
            <p:cNvSpPr/>
            <p:nvPr/>
          </p:nvSpPr>
          <p:spPr>
            <a:xfrm>
              <a:off x="3192399" y="3364992"/>
              <a:ext cx="6736842" cy="1883664"/>
            </a:xfrm>
            <a:prstGeom prst="roundRect">
              <a:avLst>
                <a:gd name="adj" fmla="val 21818"/>
              </a:avLst>
            </a:prstGeom>
            <a:noFill/>
            <a:ln w="50800" cap="rnd">
              <a:solidFill>
                <a:srgbClr val="11902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文本框 70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dirty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 dirty="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31483" y="1423902"/>
            <a:ext cx="2329035" cy="590818"/>
            <a:chOff x="3211844" y="1226396"/>
            <a:chExt cx="2329035" cy="590818"/>
          </a:xfrm>
        </p:grpSpPr>
        <p:grpSp>
          <p:nvGrpSpPr>
            <p:cNvPr id="8" name="组合 7"/>
            <p:cNvGrpSpPr/>
            <p:nvPr/>
          </p:nvGrpSpPr>
          <p:grpSpPr>
            <a:xfrm>
              <a:off x="3816160" y="1237883"/>
              <a:ext cx="1724719" cy="579331"/>
              <a:chOff x="5969115" y="1922036"/>
              <a:chExt cx="1724719" cy="579331"/>
            </a:xfrm>
          </p:grpSpPr>
          <p:sp>
            <p:nvSpPr>
              <p:cNvPr id="12" name="矩形: 圆角 11"/>
              <p:cNvSpPr/>
              <p:nvPr/>
            </p:nvSpPr>
            <p:spPr>
              <a:xfrm>
                <a:off x="5969115" y="1922036"/>
                <a:ext cx="1724719" cy="57933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494910" y="1960800"/>
                <a:ext cx="1092233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600" b="1" dirty="0"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1.</a:t>
                </a:r>
                <a:r>
                  <a:rPr lang="zh-CN" altLang="en-US" sz="2400" b="1" dirty="0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填空</a:t>
                </a:r>
                <a:endParaRPr lang="zh-CN" altLang="en-US" sz="2400" b="1" dirty="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RTWS ShangGothic G0v1 Bold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211844" y="1226396"/>
              <a:ext cx="1092232" cy="590818"/>
              <a:chOff x="3112197" y="1169325"/>
              <a:chExt cx="1092232" cy="590818"/>
            </a:xfrm>
          </p:grpSpPr>
          <p:sp>
            <p:nvSpPr>
              <p:cNvPr id="10" name="圆角矩形 65"/>
              <p:cNvSpPr/>
              <p:nvPr/>
            </p:nvSpPr>
            <p:spPr>
              <a:xfrm>
                <a:off x="3112197" y="1169325"/>
                <a:ext cx="1092232" cy="590818"/>
              </a:xfrm>
              <a:prstGeom prst="roundRect">
                <a:avLst>
                  <a:gd name="adj" fmla="val 38104"/>
                </a:avLst>
              </a:prstGeom>
              <a:solidFill>
                <a:srgbClr val="6A07D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" name="文本占位符 26"/>
              <p:cNvSpPr txBox="1"/>
              <p:nvPr/>
            </p:nvSpPr>
            <p:spPr>
              <a:xfrm>
                <a:off x="3287699" y="1281619"/>
                <a:ext cx="806828" cy="42104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>
                    <a:solidFill>
                      <a:schemeClr val="bg1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  <a:cs typeface="RTWS ShangGothic G0v1 Bold" charset="-122"/>
                  </a:rPr>
                  <a:t>练习</a:t>
                </a:r>
                <a:endParaRPr lang="zh-CN" altLang="en-US" sz="240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RTWS ShangGothic G0v1 Bold" charset="-122"/>
                </a:endParaRPr>
              </a:p>
            </p:txBody>
          </p:sp>
        </p:grpSp>
      </p:grpSp>
      <p:sp>
        <p:nvSpPr>
          <p:cNvPr id="16" name="TextBox 52"/>
          <p:cNvSpPr txBox="1"/>
          <p:nvPr/>
        </p:nvSpPr>
        <p:spPr>
          <a:xfrm>
            <a:off x="3940457" y="2209369"/>
            <a:ext cx="5020664" cy="341266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20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(1)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1.96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÷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÷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(2)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0.96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÷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÷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(3)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7.36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÷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÷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)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(4)  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32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÷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0.08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÷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)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7" name="TextBox 56"/>
          <p:cNvSpPr txBox="1"/>
          <p:nvPr/>
        </p:nvSpPr>
        <p:spPr>
          <a:xfrm>
            <a:off x="6460073" y="2511227"/>
            <a:ext cx="847816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</a:rPr>
              <a:t>19.6</a:t>
            </a:r>
            <a:endParaRPr lang="zh-CN" altLang="en-US" sz="2800" b="1">
              <a:solidFill>
                <a:srgbClr val="FE594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" name="TextBox 40"/>
          <p:cNvSpPr txBox="1"/>
          <p:nvPr/>
        </p:nvSpPr>
        <p:spPr>
          <a:xfrm>
            <a:off x="6558967" y="3365113"/>
            <a:ext cx="65172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</a:rPr>
              <a:t>9.6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" name="TextBox 43"/>
          <p:cNvSpPr txBox="1"/>
          <p:nvPr/>
        </p:nvSpPr>
        <p:spPr>
          <a:xfrm flipH="1">
            <a:off x="7999788" y="4216944"/>
            <a:ext cx="61954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</a:rPr>
              <a:t>23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" name="TextBox 42"/>
          <p:cNvSpPr txBox="1"/>
          <p:nvPr/>
        </p:nvSpPr>
        <p:spPr>
          <a:xfrm>
            <a:off x="6465125" y="4221707"/>
            <a:ext cx="82873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</a:rPr>
              <a:t>73.6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" name="TextBox 9"/>
          <p:cNvSpPr txBox="1">
            <a:spLocks noChangeArrowheads="1"/>
          </p:cNvSpPr>
          <p:nvPr/>
        </p:nvSpPr>
        <p:spPr bwMode="auto">
          <a:xfrm>
            <a:off x="6341490" y="4999770"/>
            <a:ext cx="952369" cy="596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+mn-ea"/>
              </a:rPr>
              <a:t>3200</a:t>
            </a:r>
            <a:endParaRPr lang="en-US" altLang="zh-CN" sz="2800" b="1">
              <a:solidFill>
                <a:srgbClr val="FE594F"/>
              </a:solidFill>
              <a:latin typeface="Times New Roman" panose="02020603050405020304" pitchFamily="18" charset="0"/>
              <a:ea typeface="+mn-ea"/>
            </a:endParaRPr>
          </a:p>
        </p:txBody>
      </p:sp>
      <p:sp>
        <p:nvSpPr>
          <p:cNvPr id="23" name="TextBox 9"/>
          <p:cNvSpPr txBox="1">
            <a:spLocks noChangeArrowheads="1"/>
          </p:cNvSpPr>
          <p:nvPr/>
        </p:nvSpPr>
        <p:spPr bwMode="auto">
          <a:xfrm>
            <a:off x="8003041" y="4997800"/>
            <a:ext cx="432048" cy="596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+mn-ea"/>
              </a:rPr>
              <a:t>8</a:t>
            </a:r>
            <a:endParaRPr lang="en-US" altLang="zh-CN" sz="2800" b="1">
              <a:solidFill>
                <a:srgbClr val="FE594F"/>
              </a:solidFill>
              <a:latin typeface="Times New Roman" panose="02020603050405020304" pitchFamily="18" charset="0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文本框 70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418367" y="1423902"/>
            <a:ext cx="3355267" cy="590818"/>
            <a:chOff x="3211844" y="1226396"/>
            <a:chExt cx="3355267" cy="590818"/>
          </a:xfrm>
        </p:grpSpPr>
        <p:grpSp>
          <p:nvGrpSpPr>
            <p:cNvPr id="8" name="组合 7"/>
            <p:cNvGrpSpPr/>
            <p:nvPr/>
          </p:nvGrpSpPr>
          <p:grpSpPr>
            <a:xfrm>
              <a:off x="3816160" y="1237883"/>
              <a:ext cx="2750951" cy="579331"/>
              <a:chOff x="5969115" y="1922036"/>
              <a:chExt cx="2750951" cy="579331"/>
            </a:xfrm>
          </p:grpSpPr>
          <p:sp>
            <p:nvSpPr>
              <p:cNvPr id="12" name="矩形: 圆角 11"/>
              <p:cNvSpPr/>
              <p:nvPr/>
            </p:nvSpPr>
            <p:spPr>
              <a:xfrm>
                <a:off x="5969115" y="1922036"/>
                <a:ext cx="2750951" cy="57933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494909" y="1960800"/>
                <a:ext cx="2006081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600" b="1" dirty="0"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2.</a:t>
                </a:r>
                <a:r>
                  <a:rPr lang="zh-CN" altLang="en-US" sz="2400" b="1" dirty="0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用竖式计算。</a:t>
                </a:r>
                <a:endParaRPr lang="zh-CN" altLang="en-US" sz="2400" b="1" dirty="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RTWS ShangGothic G0v1 Bold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211844" y="1226396"/>
              <a:ext cx="1092232" cy="590818"/>
              <a:chOff x="3112197" y="1169325"/>
              <a:chExt cx="1092232" cy="590818"/>
            </a:xfrm>
          </p:grpSpPr>
          <p:sp>
            <p:nvSpPr>
              <p:cNvPr id="10" name="圆角矩形 65"/>
              <p:cNvSpPr/>
              <p:nvPr/>
            </p:nvSpPr>
            <p:spPr>
              <a:xfrm>
                <a:off x="3112197" y="1169325"/>
                <a:ext cx="1092232" cy="590818"/>
              </a:xfrm>
              <a:prstGeom prst="roundRect">
                <a:avLst>
                  <a:gd name="adj" fmla="val 38104"/>
                </a:avLst>
              </a:prstGeom>
              <a:solidFill>
                <a:srgbClr val="6A07D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" name="文本占位符 26"/>
              <p:cNvSpPr txBox="1"/>
              <p:nvPr/>
            </p:nvSpPr>
            <p:spPr>
              <a:xfrm>
                <a:off x="3287699" y="1281619"/>
                <a:ext cx="806828" cy="42104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>
                    <a:solidFill>
                      <a:schemeClr val="bg1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  <a:cs typeface="RTWS ShangGothic G0v1 Bold" charset="-122"/>
                  </a:rPr>
                  <a:t>练习</a:t>
                </a:r>
                <a:endParaRPr lang="zh-CN" altLang="en-US" sz="240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RTWS ShangGothic G0v1 Bold" charset="-122"/>
                </a:endParaRPr>
              </a:p>
            </p:txBody>
          </p:sp>
        </p:grpSp>
      </p:grpSp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1166099" y="2446551"/>
            <a:ext cx="1647497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1.68÷2.1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5013425" y="2446551"/>
            <a:ext cx="1657174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0.6÷0.12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8788097" y="2446551"/>
            <a:ext cx="1383024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7÷0.35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2556662" y="2446551"/>
            <a:ext cx="1208087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b="1" dirty="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 dirty="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0.8</a:t>
            </a:r>
            <a:endParaRPr lang="en-US" altLang="zh-CN" sz="2800" b="1" dirty="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6456966" y="2446551"/>
            <a:ext cx="775610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en-US" altLang="zh-CN" sz="28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9985848" y="2446551"/>
            <a:ext cx="988709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endParaRPr lang="en-US" altLang="zh-CN" sz="28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07687" y="3539597"/>
            <a:ext cx="1425857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2075976" y="3771372"/>
            <a:ext cx="9000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1.6 8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文本框 13"/>
          <p:cNvSpPr txBox="1">
            <a:spLocks noChangeArrowheads="1"/>
          </p:cNvSpPr>
          <p:nvPr/>
        </p:nvSpPr>
        <p:spPr bwMode="auto">
          <a:xfrm>
            <a:off x="1342061" y="3769784"/>
            <a:ext cx="6562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2.1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文本框 14"/>
          <p:cNvSpPr txBox="1">
            <a:spLocks noChangeArrowheads="1"/>
          </p:cNvSpPr>
          <p:nvPr/>
        </p:nvSpPr>
        <p:spPr bwMode="auto">
          <a:xfrm>
            <a:off x="2363643" y="3322980"/>
            <a:ext cx="571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文本框 15"/>
          <p:cNvSpPr txBox="1">
            <a:spLocks noChangeArrowheads="1"/>
          </p:cNvSpPr>
          <p:nvPr/>
        </p:nvSpPr>
        <p:spPr bwMode="auto">
          <a:xfrm>
            <a:off x="2079150" y="4142847"/>
            <a:ext cx="9134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1 6 8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28" name="直接连接符 16"/>
          <p:cNvCxnSpPr>
            <a:cxnSpLocks noChangeShapeType="1"/>
          </p:cNvCxnSpPr>
          <p:nvPr/>
        </p:nvCxnSpPr>
        <p:spPr bwMode="auto">
          <a:xfrm>
            <a:off x="2025175" y="4584172"/>
            <a:ext cx="1171299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文本框 19"/>
          <p:cNvSpPr txBox="1">
            <a:spLocks noChangeArrowheads="1"/>
          </p:cNvSpPr>
          <p:nvPr/>
        </p:nvSpPr>
        <p:spPr bwMode="auto">
          <a:xfrm>
            <a:off x="2624974" y="3323006"/>
            <a:ext cx="571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文本框 22"/>
          <p:cNvSpPr txBox="1">
            <a:spLocks noChangeArrowheads="1"/>
          </p:cNvSpPr>
          <p:nvPr/>
        </p:nvSpPr>
        <p:spPr bwMode="auto">
          <a:xfrm>
            <a:off x="2625258" y="4566280"/>
            <a:ext cx="571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31" name="直接连接符 23"/>
          <p:cNvCxnSpPr>
            <a:cxnSpLocks noChangeShapeType="1"/>
          </p:cNvCxnSpPr>
          <p:nvPr/>
        </p:nvCxnSpPr>
        <p:spPr bwMode="auto">
          <a:xfrm>
            <a:off x="1630092" y="4043586"/>
            <a:ext cx="71438" cy="179387"/>
          </a:xfrm>
          <a:prstGeom prst="line">
            <a:avLst/>
          </a:prstGeom>
          <a:noFill/>
          <a:ln w="28575" cmpd="sng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直接连接符 29"/>
          <p:cNvCxnSpPr>
            <a:cxnSpLocks noChangeShapeType="1"/>
          </p:cNvCxnSpPr>
          <p:nvPr/>
        </p:nvCxnSpPr>
        <p:spPr bwMode="auto">
          <a:xfrm>
            <a:off x="2363691" y="4041247"/>
            <a:ext cx="73025" cy="179387"/>
          </a:xfrm>
          <a:prstGeom prst="line">
            <a:avLst/>
          </a:prstGeom>
          <a:noFill/>
          <a:ln w="28575" cmpd="sng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3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674704" y="3604029"/>
            <a:ext cx="1424830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文本框 12"/>
          <p:cNvSpPr txBox="1">
            <a:spLocks noChangeArrowheads="1"/>
          </p:cNvSpPr>
          <p:nvPr/>
        </p:nvSpPr>
        <p:spPr bwMode="auto">
          <a:xfrm>
            <a:off x="5942992" y="3835804"/>
            <a:ext cx="7697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0.6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5017626" y="3834216"/>
            <a:ext cx="8342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0.12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文本框 15"/>
          <p:cNvSpPr txBox="1">
            <a:spLocks noChangeArrowheads="1"/>
          </p:cNvSpPr>
          <p:nvPr/>
        </p:nvSpPr>
        <p:spPr bwMode="auto">
          <a:xfrm>
            <a:off x="6230984" y="4204335"/>
            <a:ext cx="33464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37" name="直接连接符 16"/>
          <p:cNvCxnSpPr>
            <a:cxnSpLocks noChangeShapeType="1"/>
          </p:cNvCxnSpPr>
          <p:nvPr/>
        </p:nvCxnSpPr>
        <p:spPr bwMode="auto">
          <a:xfrm>
            <a:off x="5892192" y="4648604"/>
            <a:ext cx="1165584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" name="文本框 18"/>
          <p:cNvSpPr txBox="1">
            <a:spLocks noChangeArrowheads="1"/>
          </p:cNvSpPr>
          <p:nvPr/>
        </p:nvSpPr>
        <p:spPr bwMode="auto">
          <a:xfrm>
            <a:off x="6486889" y="4648835"/>
            <a:ext cx="39814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文本框 19"/>
          <p:cNvSpPr txBox="1">
            <a:spLocks noChangeArrowheads="1"/>
          </p:cNvSpPr>
          <p:nvPr/>
        </p:nvSpPr>
        <p:spPr bwMode="auto">
          <a:xfrm>
            <a:off x="6486276" y="3422998"/>
            <a:ext cx="571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40" name="直接连接符 23"/>
          <p:cNvCxnSpPr>
            <a:cxnSpLocks noChangeShapeType="1"/>
          </p:cNvCxnSpPr>
          <p:nvPr/>
        </p:nvCxnSpPr>
        <p:spPr bwMode="auto">
          <a:xfrm>
            <a:off x="5305658" y="4108018"/>
            <a:ext cx="71438" cy="179387"/>
          </a:xfrm>
          <a:prstGeom prst="line">
            <a:avLst/>
          </a:prstGeom>
          <a:noFill/>
          <a:ln w="28575" cmpd="sng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直接连接符 29"/>
          <p:cNvCxnSpPr>
            <a:cxnSpLocks noChangeShapeType="1"/>
          </p:cNvCxnSpPr>
          <p:nvPr/>
        </p:nvCxnSpPr>
        <p:spPr bwMode="auto">
          <a:xfrm>
            <a:off x="6230708" y="4105679"/>
            <a:ext cx="73025" cy="179387"/>
          </a:xfrm>
          <a:prstGeom prst="line">
            <a:avLst/>
          </a:prstGeom>
          <a:noFill/>
          <a:ln w="28575" cmpd="sng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2" name="图片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510299" y="3645221"/>
            <a:ext cx="1439861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文本框 12"/>
          <p:cNvSpPr txBox="1">
            <a:spLocks noChangeArrowheads="1"/>
          </p:cNvSpPr>
          <p:nvPr/>
        </p:nvSpPr>
        <p:spPr bwMode="auto">
          <a:xfrm>
            <a:off x="9778588" y="3876996"/>
            <a:ext cx="5465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" name="文本框 13"/>
          <p:cNvSpPr txBox="1">
            <a:spLocks noChangeArrowheads="1"/>
          </p:cNvSpPr>
          <p:nvPr/>
        </p:nvSpPr>
        <p:spPr bwMode="auto">
          <a:xfrm>
            <a:off x="8833233" y="3875408"/>
            <a:ext cx="8331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0.35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5" name="文本框 14"/>
          <p:cNvSpPr txBox="1">
            <a:spLocks noChangeArrowheads="1"/>
          </p:cNvSpPr>
          <p:nvPr/>
        </p:nvSpPr>
        <p:spPr bwMode="auto">
          <a:xfrm>
            <a:off x="10076171" y="3416151"/>
            <a:ext cx="35306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" name="文本框 15"/>
          <p:cNvSpPr txBox="1">
            <a:spLocks noChangeArrowheads="1"/>
          </p:cNvSpPr>
          <p:nvPr/>
        </p:nvSpPr>
        <p:spPr bwMode="auto">
          <a:xfrm>
            <a:off x="9788516" y="4248636"/>
            <a:ext cx="3524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 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47" name="直接连接符 16"/>
          <p:cNvCxnSpPr>
            <a:cxnSpLocks noChangeShapeType="1"/>
          </p:cNvCxnSpPr>
          <p:nvPr/>
        </p:nvCxnSpPr>
        <p:spPr bwMode="auto">
          <a:xfrm>
            <a:off x="9727787" y="4689796"/>
            <a:ext cx="1190984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文本框 18"/>
          <p:cNvSpPr txBox="1">
            <a:spLocks noChangeArrowheads="1"/>
          </p:cNvSpPr>
          <p:nvPr/>
        </p:nvSpPr>
        <p:spPr bwMode="auto">
          <a:xfrm>
            <a:off x="10110461" y="4681071"/>
            <a:ext cx="38163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9" name="文本框 19"/>
          <p:cNvSpPr txBox="1">
            <a:spLocks noChangeArrowheads="1"/>
          </p:cNvSpPr>
          <p:nvPr/>
        </p:nvSpPr>
        <p:spPr bwMode="auto">
          <a:xfrm>
            <a:off x="10347271" y="3414142"/>
            <a:ext cx="571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50" name="直接连接符 23"/>
          <p:cNvCxnSpPr>
            <a:cxnSpLocks noChangeShapeType="1"/>
          </p:cNvCxnSpPr>
          <p:nvPr/>
        </p:nvCxnSpPr>
        <p:spPr bwMode="auto">
          <a:xfrm>
            <a:off x="9121265" y="4149210"/>
            <a:ext cx="71438" cy="179387"/>
          </a:xfrm>
          <a:prstGeom prst="line">
            <a:avLst/>
          </a:prstGeom>
          <a:noFill/>
          <a:ln w="28575" cmpd="sng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椭圆 27"/>
          <p:cNvSpPr>
            <a:spLocks noChangeArrowheads="1"/>
          </p:cNvSpPr>
          <p:nvPr/>
        </p:nvSpPr>
        <p:spPr bwMode="auto">
          <a:xfrm>
            <a:off x="2625457" y="4120255"/>
            <a:ext cx="36512" cy="36513"/>
          </a:xfrm>
          <a:prstGeom prst="ellipse">
            <a:avLst/>
          </a:prstGeom>
          <a:solidFill>
            <a:srgbClr val="FF0000"/>
          </a:solidFill>
          <a:ln w="25400" cmpd="sng">
            <a:solidFill>
              <a:srgbClr val="FF0000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2800" b="1">
              <a:solidFill>
                <a:srgbClr val="FFFFF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2" name="椭圆 27"/>
          <p:cNvSpPr>
            <a:spLocks noChangeArrowheads="1"/>
          </p:cNvSpPr>
          <p:nvPr/>
        </p:nvSpPr>
        <p:spPr bwMode="auto">
          <a:xfrm>
            <a:off x="2625457" y="3666941"/>
            <a:ext cx="36512" cy="36513"/>
          </a:xfrm>
          <a:prstGeom prst="ellipse">
            <a:avLst/>
          </a:prstGeom>
          <a:solidFill>
            <a:srgbClr val="FF0000"/>
          </a:solidFill>
          <a:ln w="25400" cmpd="sng">
            <a:solidFill>
              <a:srgbClr val="FF0000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2800" b="1">
              <a:solidFill>
                <a:srgbClr val="FFFFF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3" name="文本框 19"/>
          <p:cNvSpPr txBox="1">
            <a:spLocks noChangeArrowheads="1"/>
          </p:cNvSpPr>
          <p:nvPr/>
        </p:nvSpPr>
        <p:spPr bwMode="auto">
          <a:xfrm>
            <a:off x="6486368" y="3841641"/>
            <a:ext cx="571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4" name="文本框 19"/>
          <p:cNvSpPr txBox="1">
            <a:spLocks noChangeArrowheads="1"/>
          </p:cNvSpPr>
          <p:nvPr/>
        </p:nvSpPr>
        <p:spPr bwMode="auto">
          <a:xfrm>
            <a:off x="10079296" y="3875045"/>
            <a:ext cx="6966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0 0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15"/>
          <p:cNvSpPr txBox="1">
            <a:spLocks noChangeArrowheads="1"/>
          </p:cNvSpPr>
          <p:nvPr/>
        </p:nvSpPr>
        <p:spPr bwMode="auto">
          <a:xfrm>
            <a:off x="6486889" y="4189095"/>
            <a:ext cx="33464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 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6" name="文本框 15"/>
          <p:cNvSpPr txBox="1">
            <a:spLocks noChangeArrowheads="1"/>
          </p:cNvSpPr>
          <p:nvPr/>
        </p:nvSpPr>
        <p:spPr bwMode="auto">
          <a:xfrm>
            <a:off x="10095856" y="4237215"/>
            <a:ext cx="3524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 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57" name="直线连接符 13"/>
          <p:cNvCxnSpPr/>
          <p:nvPr/>
        </p:nvCxnSpPr>
        <p:spPr>
          <a:xfrm flipH="1">
            <a:off x="4257865" y="2705100"/>
            <a:ext cx="0" cy="2978843"/>
          </a:xfrm>
          <a:prstGeom prst="line">
            <a:avLst/>
          </a:prstGeom>
          <a:noFill/>
          <a:ln w="50800" cap="rnd">
            <a:solidFill>
              <a:srgbClr val="6A07D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9" name="直线连接符 13"/>
          <p:cNvCxnSpPr/>
          <p:nvPr/>
        </p:nvCxnSpPr>
        <p:spPr>
          <a:xfrm flipH="1">
            <a:off x="8040230" y="2705100"/>
            <a:ext cx="0" cy="2978843"/>
          </a:xfrm>
          <a:prstGeom prst="line">
            <a:avLst/>
          </a:prstGeom>
          <a:noFill/>
          <a:ln w="50800" cap="rnd">
            <a:solidFill>
              <a:srgbClr val="6A07D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4" grpId="0"/>
      <p:bldP spid="22" grpId="0"/>
      <p:bldP spid="25" grpId="0"/>
      <p:bldP spid="26" grpId="0"/>
      <p:bldP spid="27" grpId="0"/>
      <p:bldP spid="29" grpId="0"/>
      <p:bldP spid="30" grpId="0"/>
      <p:bldP spid="34" grpId="0"/>
      <p:bldP spid="35" grpId="0"/>
      <p:bldP spid="36" grpId="0"/>
      <p:bldP spid="38" grpId="0"/>
      <p:bldP spid="39" grpId="0"/>
      <p:bldP spid="43" grpId="0"/>
      <p:bldP spid="44" grpId="0"/>
      <p:bldP spid="45" grpId="0"/>
      <p:bldP spid="46" grpId="0"/>
      <p:bldP spid="48" grpId="0"/>
      <p:bldP spid="49" grpId="0"/>
      <p:bldP spid="51" grpId="0" animBg="1"/>
      <p:bldP spid="52" grpId="0" animBg="1"/>
      <p:bldP spid="53" grpId="0"/>
      <p:bldP spid="54" grpId="0"/>
      <p:bldP spid="55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文本框 70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567685" y="1243070"/>
            <a:ext cx="3056631" cy="590818"/>
            <a:chOff x="3211844" y="1226396"/>
            <a:chExt cx="3056631" cy="590818"/>
          </a:xfrm>
        </p:grpSpPr>
        <p:grpSp>
          <p:nvGrpSpPr>
            <p:cNvPr id="8" name="组合 7"/>
            <p:cNvGrpSpPr/>
            <p:nvPr/>
          </p:nvGrpSpPr>
          <p:grpSpPr>
            <a:xfrm>
              <a:off x="3816160" y="1237883"/>
              <a:ext cx="2452315" cy="579331"/>
              <a:chOff x="5969115" y="1922036"/>
              <a:chExt cx="2452315" cy="579331"/>
            </a:xfrm>
          </p:grpSpPr>
          <p:sp>
            <p:nvSpPr>
              <p:cNvPr id="12" name="矩形: 圆角 11"/>
              <p:cNvSpPr/>
              <p:nvPr/>
            </p:nvSpPr>
            <p:spPr>
              <a:xfrm>
                <a:off x="5969115" y="1922036"/>
                <a:ext cx="2452315" cy="57933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494909" y="1960800"/>
                <a:ext cx="1926521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600" b="1"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3.</a:t>
                </a:r>
                <a:r>
                  <a:rPr lang="zh-CN" altLang="en-US" sz="2400" b="1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解决问题。</a:t>
                </a:r>
                <a:endParaRPr lang="zh-CN" altLang="en-US" sz="2400" b="1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RTWS ShangGothic G0v1 Bold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211844" y="1226396"/>
              <a:ext cx="1092232" cy="590818"/>
              <a:chOff x="3112197" y="1169325"/>
              <a:chExt cx="1092232" cy="590818"/>
            </a:xfrm>
          </p:grpSpPr>
          <p:sp>
            <p:nvSpPr>
              <p:cNvPr id="10" name="圆角矩形 65"/>
              <p:cNvSpPr/>
              <p:nvPr/>
            </p:nvSpPr>
            <p:spPr>
              <a:xfrm>
                <a:off x="3112197" y="1169325"/>
                <a:ext cx="1092232" cy="590818"/>
              </a:xfrm>
              <a:prstGeom prst="roundRect">
                <a:avLst>
                  <a:gd name="adj" fmla="val 38104"/>
                </a:avLst>
              </a:prstGeom>
              <a:solidFill>
                <a:srgbClr val="6A07D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" name="文本占位符 26"/>
              <p:cNvSpPr txBox="1"/>
              <p:nvPr/>
            </p:nvSpPr>
            <p:spPr>
              <a:xfrm>
                <a:off x="3287699" y="1281619"/>
                <a:ext cx="806828" cy="42104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>
                    <a:solidFill>
                      <a:schemeClr val="bg1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  <a:cs typeface="RTWS ShangGothic G0v1 Bold" charset="-122"/>
                  </a:rPr>
                  <a:t>练习</a:t>
                </a:r>
                <a:endParaRPr lang="zh-CN" altLang="en-US" sz="240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RTWS ShangGothic G0v1 Bold" charset="-122"/>
                </a:endParaRPr>
              </a:p>
            </p:txBody>
          </p:sp>
        </p:grpSp>
      </p:grp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1156312" y="1983146"/>
            <a:ext cx="9879375" cy="10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  <a:sym typeface="+mn-ea"/>
              </a:rPr>
              <a:t>淘气的妈妈要将</a:t>
            </a:r>
            <a:r>
              <a:rPr lang="en-US" sz="26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2.6 kg</a:t>
            </a:r>
            <a:r>
              <a:rPr lang="zh-CN" altLang="en-US" sz="2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  <a:sym typeface="+mn-ea"/>
              </a:rPr>
              <a:t>油分装在一些玻璃瓶里，如果都装在小瓶里，至少需要准备几个小瓶？要是都装在大瓶里呢？</a:t>
            </a:r>
            <a:endParaRPr lang="zh-CN" altLang="en-US" sz="2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黑体" panose="02010609060101010101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412054" y="2759368"/>
            <a:ext cx="3304096" cy="1678256"/>
            <a:chOff x="7984094" y="3647767"/>
            <a:chExt cx="3308303" cy="1680392"/>
          </a:xfrm>
        </p:grpSpPr>
        <p:pic>
          <p:nvPicPr>
            <p:cNvPr id="17" name="图片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309017" y="3647767"/>
              <a:ext cx="2284466" cy="1321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文本框 17"/>
            <p:cNvSpPr txBox="1"/>
            <p:nvPr/>
          </p:nvSpPr>
          <p:spPr>
            <a:xfrm>
              <a:off x="7984094" y="4867784"/>
              <a:ext cx="1584326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每瓶</a:t>
              </a:r>
              <a:r>
                <a:rPr lang="en-US" altLang="zh-CN" sz="2400">
                  <a:latin typeface="Times New Roman" panose="02020603050405020304" pitchFamily="18" charset="0"/>
                  <a:ea typeface="黑体" panose="02010609060101010101" charset="-122"/>
                  <a:cs typeface="Times New Roman" panose="02020603050405020304" pitchFamily="18" charset="0"/>
                </a:rPr>
                <a:t>0.4 kg</a:t>
              </a:r>
              <a:endParaRPr lang="en-US" altLang="zh-CN" sz="24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568419" y="4867784"/>
              <a:ext cx="1723978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每瓶</a:t>
              </a:r>
              <a:r>
                <a:rPr lang="en-US" altLang="zh-CN" sz="2400">
                  <a:latin typeface="Times New Roman" panose="02020603050405020304" pitchFamily="18" charset="0"/>
                  <a:ea typeface="黑体" panose="02010609060101010101" charset="-122"/>
                  <a:cs typeface="Times New Roman" panose="02020603050405020304" pitchFamily="18" charset="0"/>
                </a:rPr>
                <a:t>0.65 kg</a:t>
              </a:r>
              <a:endParaRPr lang="en-US" altLang="zh-CN" sz="24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3794748" y="3233765"/>
            <a:ext cx="295718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600" b="1" dirty="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2.6÷0.4 = 6.5</a:t>
            </a:r>
            <a:r>
              <a:rPr lang="zh-CN" altLang="en-US" sz="2400" b="1" dirty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（个）</a:t>
            </a:r>
            <a:endParaRPr lang="zh-CN" altLang="en-US" sz="2400" b="1" dirty="0">
              <a:solidFill>
                <a:srgbClr val="FE594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TextBox 1"/>
          <p:cNvSpPr txBox="1">
            <a:spLocks noChangeArrowheads="1"/>
          </p:cNvSpPr>
          <p:nvPr/>
        </p:nvSpPr>
        <p:spPr bwMode="auto">
          <a:xfrm>
            <a:off x="3794748" y="3920488"/>
            <a:ext cx="295718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600" b="1" dirty="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2.6÷0.65 = 4</a:t>
            </a:r>
            <a:r>
              <a:rPr lang="zh-CN" altLang="en-US" sz="2400" b="1" dirty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（个）</a:t>
            </a:r>
            <a:endParaRPr lang="zh-CN" altLang="en-US" sz="2400" b="1" dirty="0">
              <a:solidFill>
                <a:srgbClr val="FE594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022274" y="4851424"/>
            <a:ext cx="6147452" cy="100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答：如果都装在小瓶里，至少需要</a:t>
            </a:r>
            <a:r>
              <a:rPr lang="en-US" altLang="zh-CN" sz="28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7</a:t>
            </a:r>
            <a:r>
              <a:rPr lang="zh-CN" altLang="en-US" sz="2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个小瓶；如果都装在大瓶里，至少需要</a:t>
            </a:r>
            <a:r>
              <a:rPr lang="en-US" altLang="zh-CN" sz="28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个大瓶。</a:t>
            </a:r>
            <a:endParaRPr lang="zh-CN" altLang="en-US" sz="2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3115046" y="1283354"/>
            <a:ext cx="5929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rPr>
              <a:t>通过本节课的学习，你学到了什么？</a:t>
            </a:r>
            <a:endParaRPr lang="zh-CN" altLang="en-US" sz="2800">
              <a:solidFill>
                <a:schemeClr val="bg1"/>
              </a:solidFill>
              <a:latin typeface="FZLanTingHeiS-EB-GB" panose="02000500000000000000" pitchFamily="2" charset="-122"/>
              <a:ea typeface="FZLanTingHeiS-EB-GB" panose="020005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dirty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 dirty="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AutoShape 32"/>
          <p:cNvSpPr/>
          <p:nvPr/>
        </p:nvSpPr>
        <p:spPr>
          <a:xfrm>
            <a:off x="3003100" y="2457452"/>
            <a:ext cx="304919" cy="2682720"/>
          </a:xfrm>
          <a:prstGeom prst="leftBrace">
            <a:avLst>
              <a:gd name="adj1" fmla="val 50291"/>
              <a:gd name="adj2" fmla="val 49686"/>
            </a:avLst>
          </a:prstGeom>
          <a:noFill/>
          <a:ln w="38100" cap="flat" cmpd="sng">
            <a:solidFill>
              <a:srgbClr val="FF8114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sz="2400">
              <a:solidFill>
                <a:srgbClr val="8C3E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89122" y="3224624"/>
            <a:ext cx="2062974" cy="1076323"/>
            <a:chOff x="1600201" y="1324709"/>
            <a:chExt cx="1710788" cy="1076323"/>
          </a:xfrm>
        </p:grpSpPr>
        <p:sp>
          <p:nvSpPr>
            <p:cNvPr id="7" name="圆角矩形 44"/>
            <p:cNvSpPr/>
            <p:nvPr/>
          </p:nvSpPr>
          <p:spPr>
            <a:xfrm>
              <a:off x="1600201" y="1324709"/>
              <a:ext cx="1710788" cy="1076323"/>
            </a:xfrm>
            <a:prstGeom prst="roundRect">
              <a:avLst>
                <a:gd name="adj" fmla="val 34094"/>
              </a:avLst>
            </a:prstGeom>
            <a:solidFill>
              <a:srgbClr val="FF8114"/>
            </a:solidFill>
            <a:ln w="50800" cap="rnd">
              <a:noFill/>
              <a:prstDash val="solid"/>
            </a:ln>
            <a:effectLst>
              <a:outerShdw blurRad="548580" sx="102000" sy="102000" algn="ctr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文本占位符 26"/>
            <p:cNvSpPr txBox="1"/>
            <p:nvPr/>
          </p:nvSpPr>
          <p:spPr>
            <a:xfrm>
              <a:off x="1766289" y="1466463"/>
              <a:ext cx="1463718" cy="850416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除数是小数</a:t>
              </a:r>
              <a:endParaRPr lang="zh-CN" altLang="en-US" sz="2400" dirty="0">
                <a:solidFill>
                  <a:schemeClr val="bg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的小数除法</a:t>
              </a:r>
              <a:endParaRPr lang="zh-CN" altLang="en-US" sz="2400" dirty="0">
                <a:solidFill>
                  <a:schemeClr val="bg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08021" y="2195842"/>
            <a:ext cx="3918402" cy="523220"/>
            <a:chOff x="4358277" y="4585712"/>
            <a:chExt cx="3794114" cy="523220"/>
          </a:xfrm>
        </p:grpSpPr>
        <p:sp>
          <p:nvSpPr>
            <p:cNvPr id="10" name="圆角矩形 8"/>
            <p:cNvSpPr/>
            <p:nvPr/>
          </p:nvSpPr>
          <p:spPr>
            <a:xfrm>
              <a:off x="4358277" y="4585712"/>
              <a:ext cx="3794114" cy="52322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36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451121" y="4641927"/>
              <a:ext cx="3468163" cy="430887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200" kern="100" dirty="0"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Times New Roman" panose="02020603050405020304" pitchFamily="18" charset="0"/>
                  <a:sym typeface="+mn-ea"/>
                </a:rPr>
                <a:t>一看：</a:t>
              </a:r>
              <a:r>
                <a:rPr lang="zh-CN" altLang="en-US" sz="2200" kern="100" dirty="0">
                  <a:solidFill>
                    <a:srgbClr val="FE594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看清除数有几位小数</a:t>
              </a:r>
              <a:endParaRPr lang="zh-CN" altLang="en-US" sz="2200" kern="100" dirty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308020" y="3253538"/>
            <a:ext cx="8082029" cy="916308"/>
            <a:chOff x="4358275" y="4585712"/>
            <a:chExt cx="7647025" cy="916308"/>
          </a:xfrm>
        </p:grpSpPr>
        <p:sp>
          <p:nvSpPr>
            <p:cNvPr id="6" name="圆角矩形 8"/>
            <p:cNvSpPr/>
            <p:nvPr/>
          </p:nvSpPr>
          <p:spPr>
            <a:xfrm>
              <a:off x="4358275" y="4585712"/>
              <a:ext cx="7647025" cy="916308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36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454793" y="4652956"/>
              <a:ext cx="7337672" cy="80021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r>
                <a:rPr lang="zh-CN" altLang="en-US" sz="2200" kern="100" dirty="0"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Times New Roman" panose="02020603050405020304" pitchFamily="18" charset="0"/>
                  <a:sym typeface="+mn-ea"/>
                </a:rPr>
                <a:t>二移：</a:t>
              </a:r>
              <a:r>
                <a:rPr lang="zh-CN" altLang="en-US" sz="2200" kern="100" dirty="0">
                  <a:solidFill>
                    <a:srgbClr val="FE594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把除数和被除数的小数点同时向右移动相同的位数，使除数变成整数，当被除数位数不够时，在末尾添</a:t>
              </a:r>
              <a:r>
                <a:rPr lang="en-US" altLang="zh-CN" sz="2400" noProof="1">
                  <a:solidFill>
                    <a:srgbClr val="FE594F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“0”</a:t>
              </a:r>
              <a:r>
                <a:rPr lang="zh-CN" altLang="en-US" sz="2200" kern="100" dirty="0">
                  <a:solidFill>
                    <a:srgbClr val="FE594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补足。</a:t>
              </a:r>
              <a:endParaRPr lang="zh-CN" altLang="en-US" sz="2200" kern="100" dirty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308021" y="4704321"/>
            <a:ext cx="7993253" cy="636122"/>
            <a:chOff x="4358276" y="4585712"/>
            <a:chExt cx="8045933" cy="636122"/>
          </a:xfrm>
        </p:grpSpPr>
        <p:sp>
          <p:nvSpPr>
            <p:cNvPr id="17" name="圆角矩形 8"/>
            <p:cNvSpPr/>
            <p:nvPr/>
          </p:nvSpPr>
          <p:spPr>
            <a:xfrm>
              <a:off x="4358276" y="4585712"/>
              <a:ext cx="8045933" cy="636122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36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454793" y="4633285"/>
              <a:ext cx="7738072" cy="52322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r>
                <a:rPr lang="zh-CN" altLang="en-US" sz="2200" kern="100" dirty="0"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Times New Roman" panose="02020603050405020304" pitchFamily="18" charset="0"/>
                  <a:sym typeface="+mn-ea"/>
                </a:rPr>
                <a:t>三算：</a:t>
              </a:r>
              <a:r>
                <a:rPr lang="zh-CN" altLang="en-US" sz="2200" kern="100" dirty="0">
                  <a:solidFill>
                    <a:srgbClr val="FE594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按照除数是整数的除法计算，有余数时要添</a:t>
              </a:r>
              <a:r>
                <a:rPr lang="en-US" altLang="zh-CN" sz="2800" noProof="1">
                  <a:solidFill>
                    <a:srgbClr val="FE594F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“0”</a:t>
              </a:r>
              <a:r>
                <a:rPr lang="zh-CN" altLang="en-US" sz="2200" kern="100" dirty="0">
                  <a:solidFill>
                    <a:srgbClr val="FE594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继续除。</a:t>
              </a:r>
              <a:endParaRPr lang="zh-CN" altLang="en-US" sz="2200" kern="100" dirty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1562470" y="2585462"/>
            <a:ext cx="9067060" cy="21629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200" kern="1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数学验算的意思是用结果去检验条件。比如：</a:t>
            </a:r>
            <a:r>
              <a:rPr lang="en-US" altLang="zh-CN" sz="2400" kern="1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1+1=2</a:t>
            </a:r>
            <a:r>
              <a:rPr lang="zh-CN" altLang="en-US" sz="2400" kern="1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200" kern="1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现在用</a:t>
            </a:r>
            <a:r>
              <a:rPr lang="en-US" altLang="zh-CN" sz="2400" kern="1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2-1</a:t>
            </a:r>
            <a:r>
              <a:rPr lang="zh-CN" altLang="en-US" sz="2400" kern="1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200" kern="1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看看等不等于</a:t>
            </a:r>
            <a:r>
              <a:rPr lang="en-US" altLang="zh-CN" sz="2400" kern="1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kern="1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200" kern="1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等于</a:t>
            </a:r>
            <a:r>
              <a:rPr lang="en-US" altLang="zh-CN" sz="2400" kern="1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200" kern="1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计算就是成立的，否则计算是错误的。验算能够有效地检查出计算过程中出现的错误，通过验算（用结果来推导条件）所得的数据与原数据比较来检验运算是否正确。</a:t>
            </a:r>
            <a:endParaRPr lang="zh-CN" altLang="zh-CN" sz="2200" kern="1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14793" y="1914240"/>
            <a:ext cx="35624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>
                <a:latin typeface="方正兰亭大黑简体" panose="02000500000000000000" pitchFamily="2" charset="-122"/>
                <a:ea typeface="方正兰亭大黑简体" panose="02000500000000000000" pitchFamily="2" charset="-122"/>
                <a:cs typeface="楷体" panose="02010609060101010101" pitchFamily="49" charset="-122"/>
              </a:rPr>
              <a:t> 你知道为什么要验算吗？</a:t>
            </a:r>
            <a:endParaRPr lang="zh-CN" altLang="en-US" sz="2400">
              <a:latin typeface="方正兰亭大黑简体" panose="02000500000000000000" pitchFamily="2" charset="-122"/>
              <a:ea typeface="方正兰亭大黑简体" panose="02000500000000000000" pitchFamily="2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布置作业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483959" y="2213532"/>
            <a:ext cx="3224082" cy="1702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600" kern="100">
                <a:latin typeface="方正兰亭大黑简体" panose="02000500000000000000" pitchFamily="2" charset="-122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教材</a:t>
            </a:r>
            <a:r>
              <a:rPr lang="en-US" altLang="zh-CN" sz="2800" b="1" kern="100"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P8</a:t>
            </a:r>
            <a:r>
              <a:rPr lang="zh-CN" altLang="en-US" sz="2600" kern="100">
                <a:latin typeface="方正兰亭大黑简体" panose="02000500000000000000" pitchFamily="2" charset="-122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第</a:t>
            </a:r>
            <a:r>
              <a:rPr lang="en-US" altLang="zh-CN" sz="2800" b="1" kern="100"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800" b="1" kern="100"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2800" b="1" kern="100"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600" kern="100">
                <a:latin typeface="方正兰亭大黑简体" panose="02000500000000000000" pitchFamily="2" charset="-122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题  </a:t>
            </a:r>
            <a:endParaRPr lang="zh-CN" altLang="en-US" sz="2600" kern="100">
              <a:latin typeface="方正兰亭大黑简体" panose="02000500000000000000" pitchFamily="2" charset="-122"/>
              <a:ea typeface="方正兰亭大黑简体" panose="02000500000000000000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2600" kern="100">
                <a:latin typeface="方正兰亭大黑简体" panose="02000500000000000000" pitchFamily="2" charset="-122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       </a:t>
            </a:r>
            <a:r>
              <a:rPr lang="zh-CN" altLang="en-US" sz="2800" b="1" kern="100"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800" b="1" kern="100"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P9</a:t>
            </a:r>
            <a:r>
              <a:rPr lang="zh-CN" altLang="en-US" sz="2600" kern="100">
                <a:latin typeface="方正兰亭大黑简体" panose="02000500000000000000" pitchFamily="2" charset="-122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第</a:t>
            </a:r>
            <a:r>
              <a:rPr lang="en-US" altLang="zh-CN" sz="2800" b="1" kern="100"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800" b="1" kern="100"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2800" b="1" kern="100"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zh-CN" altLang="en-US" sz="2600" kern="100">
                <a:latin typeface="方正兰亭大黑简体" panose="02000500000000000000" pitchFamily="2" charset="-122"/>
                <a:ea typeface="方正兰亭大黑简体" panose="02000500000000000000" pitchFamily="2" charset="-122"/>
                <a:cs typeface="Times New Roman" panose="02020603050405020304" pitchFamily="18" charset="0"/>
                <a:sym typeface="+mn-ea"/>
              </a:rPr>
              <a:t>题</a:t>
            </a:r>
            <a:endParaRPr lang="zh-CN" altLang="en-US" sz="2600" kern="100">
              <a:latin typeface="方正兰亭大黑简体" panose="02000500000000000000" pitchFamily="2" charset="-122"/>
              <a:ea typeface="方正兰亭大黑简体" panose="020005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273481" y="4109646"/>
            <a:ext cx="1751518" cy="2001882"/>
            <a:chOff x="8928100" y="3748083"/>
            <a:chExt cx="2045729" cy="2338148"/>
          </a:xfrm>
        </p:grpSpPr>
        <p:sp>
          <p:nvSpPr>
            <p:cNvPr id="11" name="椭圆 10"/>
            <p:cNvSpPr/>
            <p:nvPr/>
          </p:nvSpPr>
          <p:spPr>
            <a:xfrm>
              <a:off x="9692088" y="5892800"/>
              <a:ext cx="645712" cy="193431"/>
            </a:xfrm>
            <a:prstGeom prst="ellipse">
              <a:avLst/>
            </a:prstGeom>
            <a:solidFill>
              <a:srgbClr val="283ED0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928100" y="3748083"/>
              <a:ext cx="2045729" cy="2257356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668000" y="112268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4567377" y="113030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谁打电话的时间长</a:t>
            </a:r>
            <a:endParaRPr lang="zh-CN" altLang="en-US" sz="2800">
              <a:solidFill>
                <a:schemeClr val="bg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学习目标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610100" y="4276725"/>
            <a:ext cx="4550857" cy="1092506"/>
            <a:chOff x="4610100" y="4276725"/>
            <a:chExt cx="4550857" cy="1092506"/>
          </a:xfrm>
        </p:grpSpPr>
        <p:sp>
          <p:nvSpPr>
            <p:cNvPr id="3" name="圆角矩形 2"/>
            <p:cNvSpPr/>
            <p:nvPr/>
          </p:nvSpPr>
          <p:spPr>
            <a:xfrm>
              <a:off x="4610100" y="4276725"/>
              <a:ext cx="4327023" cy="1092506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50800" cap="rnd">
              <a:solidFill>
                <a:srgbClr val="1B53E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6591652">
              <a:off x="8843457" y="4942979"/>
              <a:ext cx="342900" cy="292100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4751362" y="4605014"/>
              <a:ext cx="41857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+mn-ea"/>
                </a:rPr>
                <a:t>准备好了吗？一起去探索吧！</a:t>
              </a:r>
              <a:endParaRPr lang="zh-CN" altLang="en-US" sz="2400">
                <a:latin typeface="方正兰亭黑简体" panose="02000000000000000000" pitchFamily="2" charset="-122"/>
                <a:ea typeface="方正兰亭黑简体" panose="02000000000000000000" pitchFamily="2" charset="-122"/>
                <a:sym typeface="+mn-ea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687869" y="1953584"/>
            <a:ext cx="9105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kern="100" dirty="0" smtClean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经历</a:t>
            </a:r>
            <a:r>
              <a:rPr lang="zh-CN" altLang="en-US" sz="2400" kern="1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探索除数是小数的小数除法计算方法的过程，体会转化的数学思想。 </a:t>
            </a:r>
            <a:endParaRPr lang="zh-CN" altLang="en-US" sz="2400" kern="1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434070" y="2222600"/>
            <a:ext cx="162014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434070" y="3442999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697892" y="3175477"/>
            <a:ext cx="9105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kern="100" dirty="0" smtClean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能</a:t>
            </a:r>
            <a:r>
              <a:rPr lang="zh-CN" altLang="en-US" sz="2400" kern="1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正确进行除数是小数的小数除法的竖式计算，并能解决有关的实际问题。</a:t>
            </a:r>
            <a:endParaRPr lang="zh-CN" altLang="en-US" sz="2400" kern="1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569723" y="2649968"/>
            <a:ext cx="874239" cy="445913"/>
            <a:chOff x="7479451" y="1848347"/>
            <a:chExt cx="874239" cy="445913"/>
          </a:xfrm>
        </p:grpSpPr>
        <p:sp>
          <p:nvSpPr>
            <p:cNvPr id="16" name="圆角矩形 90"/>
            <p:cNvSpPr/>
            <p:nvPr/>
          </p:nvSpPr>
          <p:spPr>
            <a:xfrm>
              <a:off x="7479451" y="1848347"/>
              <a:ext cx="874239" cy="445913"/>
            </a:xfrm>
            <a:prstGeom prst="roundRect">
              <a:avLst>
                <a:gd name="adj" fmla="val 50000"/>
              </a:avLst>
            </a:prstGeom>
            <a:solidFill>
              <a:srgbClr val="245FF8"/>
            </a:solidFill>
            <a:ln w="34925" cap="rnd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rgbClr val="245FF8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文本占位符 26"/>
            <p:cNvSpPr txBox="1"/>
            <p:nvPr/>
          </p:nvSpPr>
          <p:spPr>
            <a:xfrm>
              <a:off x="7583974" y="1900647"/>
              <a:ext cx="769716" cy="319861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重点</a:t>
              </a:r>
              <a:endParaRPr lang="zh-CN" altLang="en-US" sz="6600" b="1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cxnSp>
        <p:nvCxnSpPr>
          <p:cNvPr id="22" name="直线连接符 20"/>
          <p:cNvCxnSpPr/>
          <p:nvPr/>
        </p:nvCxnSpPr>
        <p:spPr>
          <a:xfrm>
            <a:off x="2397012" y="2548631"/>
            <a:ext cx="4929276" cy="0"/>
          </a:xfrm>
          <a:prstGeom prst="line">
            <a:avLst/>
          </a:prstGeom>
          <a:ln w="50800" cap="rnd">
            <a:solidFill>
              <a:srgbClr val="3B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355557" y="336969"/>
            <a:ext cx="1818726" cy="504000"/>
            <a:chOff x="2448052" y="376826"/>
            <a:chExt cx="1818726" cy="504000"/>
          </a:xfrm>
        </p:grpSpPr>
        <p:grpSp>
          <p:nvGrpSpPr>
            <p:cNvPr id="9" name="组合 8"/>
            <p:cNvGrpSpPr/>
            <p:nvPr/>
          </p:nvGrpSpPr>
          <p:grpSpPr>
            <a:xfrm>
              <a:off x="2499085" y="424985"/>
              <a:ext cx="1767693" cy="415581"/>
              <a:chOff x="5383757" y="1573561"/>
              <a:chExt cx="2304148" cy="541700"/>
            </a:xfrm>
          </p:grpSpPr>
          <p:sp>
            <p:nvSpPr>
              <p:cNvPr id="19" name="圆角矩形 65"/>
              <p:cNvSpPr/>
              <p:nvPr/>
            </p:nvSpPr>
            <p:spPr>
              <a:xfrm>
                <a:off x="5383757" y="1573561"/>
                <a:ext cx="2304148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245E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" name="文本占位符 26"/>
              <p:cNvSpPr txBox="1"/>
              <p:nvPr/>
            </p:nvSpPr>
            <p:spPr>
              <a:xfrm>
                <a:off x="5976200" y="1638856"/>
                <a:ext cx="1672091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245EF8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学习目标</a:t>
                </a:r>
                <a:endParaRPr lang="zh-CN" altLang="en-US" sz="2000">
                  <a:solidFill>
                    <a:srgbClr val="245EF8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2448052" y="376826"/>
              <a:ext cx="503730" cy="504000"/>
              <a:chOff x="2080988" y="716464"/>
              <a:chExt cx="503730" cy="504000"/>
            </a:xfrm>
          </p:grpSpPr>
          <p:sp>
            <p:nvSpPr>
              <p:cNvPr id="7" name="椭圆 6"/>
              <p:cNvSpPr>
                <a:spLocks noChangeAspect="1"/>
              </p:cNvSpPr>
              <p:nvPr/>
            </p:nvSpPr>
            <p:spPr>
              <a:xfrm>
                <a:off x="2080988" y="716464"/>
                <a:ext cx="503730" cy="504000"/>
              </a:xfrm>
              <a:prstGeom prst="ellipse">
                <a:avLst/>
              </a:prstGeom>
              <a:solidFill>
                <a:srgbClr val="245E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Comic Sans MS" panose="030F0702030302020204" pitchFamily="66" charset="0"/>
                </a:endParaRPr>
              </a:p>
            </p:txBody>
          </p:sp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79183" y="814794"/>
                <a:ext cx="307340" cy="307340"/>
              </a:xfrm>
              <a:prstGeom prst="rect">
                <a:avLst/>
              </a:prstGeom>
            </p:spPr>
          </p:pic>
        </p:grpSp>
      </p:grpSp>
      <p:grpSp>
        <p:nvGrpSpPr>
          <p:cNvPr id="8" name="组合 7"/>
          <p:cNvGrpSpPr/>
          <p:nvPr/>
        </p:nvGrpSpPr>
        <p:grpSpPr>
          <a:xfrm>
            <a:off x="9398064" y="3980921"/>
            <a:ext cx="1581386" cy="2047320"/>
            <a:chOff x="9493014" y="4236075"/>
            <a:chExt cx="1384300" cy="1792165"/>
          </a:xfrm>
        </p:grpSpPr>
        <p:sp>
          <p:nvSpPr>
            <p:cNvPr id="13" name="椭圆 12"/>
            <p:cNvSpPr/>
            <p:nvPr/>
          </p:nvSpPr>
          <p:spPr>
            <a:xfrm>
              <a:off x="9641288" y="5771309"/>
              <a:ext cx="912412" cy="256931"/>
            </a:xfrm>
            <a:prstGeom prst="ellipse">
              <a:avLst/>
            </a:prstGeom>
            <a:solidFill>
              <a:srgbClr val="283ED0">
                <a:alpha val="6871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93014" y="4236075"/>
              <a:ext cx="1384300" cy="1714500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32" grpId="0" animBg="1"/>
      <p:bldP spid="38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850586" y="1281448"/>
            <a:ext cx="2016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>
                <a:solidFill>
                  <a:schemeClr val="bg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  <a:cs typeface="RTWS ShangGothic G0v1 Bold" charset="-122"/>
              </a:rPr>
              <a:t>复习导入</a:t>
            </a:r>
            <a:endParaRPr lang="zh-CN" altLang="en-US" sz="2800" spc="600">
              <a:solidFill>
                <a:schemeClr val="bg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  <a:cs typeface="RTWS ShangGothic G0v1 Bold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创设情境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11689" y="2164224"/>
            <a:ext cx="5609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下面小数去掉小数点，发生了什么变化</a:t>
            </a:r>
            <a:r>
              <a:rPr lang="en-US" altLang="zh-CN" sz="2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?</a:t>
            </a:r>
            <a:endParaRPr lang="en-US" altLang="zh-CN" sz="2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660218" y="2840896"/>
            <a:ext cx="78146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32.2</a:t>
            </a:r>
            <a:endParaRPr lang="en-US" altLang="zh-CN" sz="2600" b="1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660218" y="3552581"/>
            <a:ext cx="78146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0.75</a:t>
            </a:r>
            <a:endParaRPr lang="zh-CN" altLang="en-US" sz="2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477338" y="4264266"/>
            <a:ext cx="96434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0.012</a:t>
            </a:r>
            <a:endParaRPr lang="en-US" altLang="zh-CN" sz="2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477338" y="4975951"/>
            <a:ext cx="96434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Tx/>
              <a:buSzTx/>
              <a:buFontTx/>
            </a:pPr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5.623</a:t>
            </a:r>
            <a:endParaRPr lang="en-US" altLang="zh-CN" sz="2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4639195" y="2747800"/>
            <a:ext cx="289540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扩大到原来的</a:t>
            </a:r>
            <a:r>
              <a:rPr lang="en-US" altLang="zh-CN" sz="2600" b="1" dirty="0" smtClean="0">
                <a:ln>
                  <a:noFill/>
                </a:ln>
                <a:solidFill>
                  <a:srgbClr val="FE594F"/>
                </a:solidFill>
                <a:effectLst/>
                <a:uLnTx/>
                <a:uFillTx/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400" b="1" dirty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倍</a:t>
            </a:r>
            <a:endParaRPr lang="zh-CN" altLang="en-US" sz="2400" b="1" dirty="0">
              <a:solidFill>
                <a:srgbClr val="FE594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4639195" y="3466032"/>
            <a:ext cx="289540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扩大到原来的</a:t>
            </a:r>
            <a:r>
              <a:rPr lang="en-US" altLang="zh-CN" sz="2600" b="1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100</a:t>
            </a:r>
            <a:r>
              <a:rPr lang="zh-CN" altLang="en-US" sz="2400" b="1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倍</a:t>
            </a:r>
            <a:endParaRPr lang="zh-CN" altLang="en-US" sz="2400" b="1">
              <a:solidFill>
                <a:srgbClr val="FE594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4639195" y="4884454"/>
            <a:ext cx="3572473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6699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扩大到原来的</a:t>
            </a:r>
            <a:r>
              <a:rPr lang="en-US" altLang="zh-CN" sz="2600" b="1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1000</a:t>
            </a:r>
            <a:r>
              <a:rPr lang="zh-CN" altLang="en-US" sz="2400" b="1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倍</a:t>
            </a:r>
            <a:endParaRPr lang="zh-CN" altLang="en-US" sz="2400" b="1">
              <a:solidFill>
                <a:srgbClr val="FE594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4639195" y="4187110"/>
            <a:ext cx="323181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6699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扩大到原来的</a:t>
            </a:r>
            <a:r>
              <a:rPr lang="en-US" altLang="zh-CN" sz="2600" b="1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1000</a:t>
            </a:r>
            <a:r>
              <a:rPr lang="zh-CN" altLang="en-US" sz="2400" b="1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倍</a:t>
            </a:r>
            <a:endParaRPr lang="zh-CN" altLang="en-US" sz="2400" b="1">
              <a:solidFill>
                <a:srgbClr val="FE594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6" name="Text Box 25"/>
          <p:cNvSpPr txBox="1">
            <a:spLocks noChangeArrowheads="1"/>
          </p:cNvSpPr>
          <p:nvPr/>
        </p:nvSpPr>
        <p:spPr bwMode="auto">
          <a:xfrm>
            <a:off x="7556341" y="2840896"/>
            <a:ext cx="68198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322</a:t>
            </a:r>
            <a:endParaRPr lang="en-US" altLang="zh-CN" sz="2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ext Box 26"/>
          <p:cNvSpPr txBox="1">
            <a:spLocks noChangeArrowheads="1"/>
          </p:cNvSpPr>
          <p:nvPr/>
        </p:nvSpPr>
        <p:spPr bwMode="auto">
          <a:xfrm>
            <a:off x="7556341" y="3552581"/>
            <a:ext cx="540762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Tx/>
              <a:buSzTx/>
              <a:buFontTx/>
            </a:pPr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</a:t>
            </a:r>
            <a:endParaRPr lang="en-US" altLang="zh-CN" sz="2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7556341" y="4264266"/>
            <a:ext cx="540763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en-US" altLang="zh-CN" sz="2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Text Box 28"/>
          <p:cNvSpPr txBox="1">
            <a:spLocks noChangeArrowheads="1"/>
          </p:cNvSpPr>
          <p:nvPr/>
        </p:nvSpPr>
        <p:spPr bwMode="auto">
          <a:xfrm>
            <a:off x="7556341" y="4975951"/>
            <a:ext cx="91058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5623</a:t>
            </a:r>
            <a:endParaRPr lang="en-US" altLang="zh-CN" sz="2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66" name="直线连接符 23"/>
          <p:cNvCxnSpPr/>
          <p:nvPr/>
        </p:nvCxnSpPr>
        <p:spPr>
          <a:xfrm>
            <a:off x="4554172" y="3195226"/>
            <a:ext cx="3060000" cy="0"/>
          </a:xfrm>
          <a:prstGeom prst="line">
            <a:avLst/>
          </a:prstGeom>
          <a:noFill/>
          <a:ln w="38100" cap="rnd">
            <a:solidFill>
              <a:srgbClr val="FE594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0" name="直线连接符 23"/>
          <p:cNvCxnSpPr/>
          <p:nvPr/>
        </p:nvCxnSpPr>
        <p:spPr>
          <a:xfrm>
            <a:off x="4554172" y="3901666"/>
            <a:ext cx="3060000" cy="0"/>
          </a:xfrm>
          <a:prstGeom prst="line">
            <a:avLst/>
          </a:prstGeom>
          <a:noFill/>
          <a:ln w="38100" cap="rnd">
            <a:solidFill>
              <a:srgbClr val="FE594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1" name="直线连接符 23"/>
          <p:cNvCxnSpPr/>
          <p:nvPr/>
        </p:nvCxnSpPr>
        <p:spPr>
          <a:xfrm>
            <a:off x="4554172" y="4635961"/>
            <a:ext cx="3060000" cy="0"/>
          </a:xfrm>
          <a:prstGeom prst="line">
            <a:avLst/>
          </a:prstGeom>
          <a:noFill/>
          <a:ln w="38100" cap="rnd">
            <a:solidFill>
              <a:srgbClr val="FE594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2" name="直线连接符 23"/>
          <p:cNvCxnSpPr/>
          <p:nvPr/>
        </p:nvCxnSpPr>
        <p:spPr>
          <a:xfrm>
            <a:off x="4554172" y="5328541"/>
            <a:ext cx="3060000" cy="0"/>
          </a:xfrm>
          <a:prstGeom prst="line">
            <a:avLst/>
          </a:prstGeom>
          <a:noFill/>
          <a:ln w="38100" cap="rnd">
            <a:solidFill>
              <a:srgbClr val="FE594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850586" y="1281448"/>
            <a:ext cx="2016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>
                <a:solidFill>
                  <a:schemeClr val="bg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  <a:cs typeface="RTWS ShangGothic G0v1 Bold" charset="-122"/>
              </a:rPr>
              <a:t>复习导入</a:t>
            </a:r>
            <a:endParaRPr lang="zh-CN" altLang="en-US" sz="2800" spc="600">
              <a:solidFill>
                <a:schemeClr val="bg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  <a:cs typeface="RTWS ShangGothic G0v1 Bold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dirty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创设情境</a:t>
            </a:r>
            <a:endParaRPr lang="zh-CN" altLang="en-US" sz="1600" spc="600" dirty="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624315" y="1902206"/>
            <a:ext cx="31402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看谁算得又快又准确。</a:t>
            </a:r>
            <a:endParaRPr lang="zh-CN" altLang="en-US" sz="2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768975" y="2698391"/>
            <a:ext cx="168531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651÷21</a:t>
            </a:r>
            <a:r>
              <a:rPr lang="en-US" altLang="zh-CN" sz="2600" b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</a:t>
            </a:r>
            <a:endParaRPr lang="en-US" altLang="zh-CN" sz="2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8323840" y="2698391"/>
            <a:ext cx="52430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endParaRPr lang="zh-CN" altLang="en-US" sz="2600" b="1">
              <a:solidFill>
                <a:srgbClr val="FE594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768975" y="3509053"/>
            <a:ext cx="212717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6510÷210</a:t>
            </a:r>
            <a:r>
              <a:rPr lang="en-US" altLang="zh-CN" sz="2600" b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</a:t>
            </a:r>
            <a:endParaRPr lang="en-US" altLang="zh-CN" sz="2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8633999" y="3509053"/>
            <a:ext cx="52430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endParaRPr lang="zh-CN" altLang="en-US" sz="2600" b="1">
              <a:solidFill>
                <a:srgbClr val="FE594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768975" y="4320925"/>
            <a:ext cx="231399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65100÷2100</a:t>
            </a:r>
            <a:r>
              <a:rPr lang="en-US" altLang="zh-CN" sz="2600" b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</a:t>
            </a:r>
            <a:endParaRPr lang="en-US" altLang="zh-CN" sz="2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8951207" y="4320925"/>
            <a:ext cx="52430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endParaRPr lang="zh-CN" altLang="en-US" sz="2600" b="1">
              <a:solidFill>
                <a:srgbClr val="FE594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127519" y="2698391"/>
            <a:ext cx="124074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96÷8=</a:t>
            </a:r>
            <a:endParaRPr lang="en-US" altLang="zh-CN" sz="2600" b="1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4204205" y="2698390"/>
            <a:ext cx="55829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ln>
                  <a:noFill/>
                </a:ln>
                <a:solidFill>
                  <a:srgbClr val="FE594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zh-CN" altLang="en-US" sz="2600" b="1">
              <a:solidFill>
                <a:srgbClr val="FE594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3127519" y="3509053"/>
            <a:ext cx="163498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960÷80</a:t>
            </a:r>
            <a:r>
              <a:rPr lang="en-US" altLang="zh-CN" sz="2600" b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</a:t>
            </a:r>
            <a:endParaRPr lang="en-US" altLang="zh-CN" sz="2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4624315" y="3509053"/>
            <a:ext cx="55829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zh-CN" altLang="en-US" sz="2600" b="1">
              <a:solidFill>
                <a:srgbClr val="FE594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3127519" y="4320925"/>
            <a:ext cx="198738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9600÷800</a:t>
            </a:r>
            <a:r>
              <a:rPr lang="en-US" altLang="zh-CN" sz="2600" b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</a:t>
            </a:r>
            <a:endParaRPr lang="en-US" altLang="zh-CN" sz="2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4994202" y="4320925"/>
            <a:ext cx="55829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zh-CN" altLang="en-US" sz="2600" b="1">
              <a:solidFill>
                <a:srgbClr val="FE594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583398" y="5088050"/>
            <a:ext cx="9025204" cy="743788"/>
            <a:chOff x="2206142" y="5253450"/>
            <a:chExt cx="9025204" cy="743788"/>
          </a:xfrm>
        </p:grpSpPr>
        <p:grpSp>
          <p:nvGrpSpPr>
            <p:cNvPr id="39" name="组合 38"/>
            <p:cNvGrpSpPr/>
            <p:nvPr/>
          </p:nvGrpSpPr>
          <p:grpSpPr>
            <a:xfrm>
              <a:off x="2545237" y="5287332"/>
              <a:ext cx="8686109" cy="709906"/>
              <a:chOff x="5775858" y="1831220"/>
              <a:chExt cx="8686109" cy="709906"/>
            </a:xfrm>
          </p:grpSpPr>
          <p:sp>
            <p:nvSpPr>
              <p:cNvPr id="41" name="矩形: 圆角 40"/>
              <p:cNvSpPr/>
              <p:nvPr/>
            </p:nvSpPr>
            <p:spPr>
              <a:xfrm>
                <a:off x="5775858" y="1831220"/>
                <a:ext cx="8686109" cy="7099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FE594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6290584" y="1955356"/>
                <a:ext cx="7925631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2400" dirty="0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RTWS ShangGothic G0v1 Bold" charset="-122"/>
                  </a:rPr>
                  <a:t>被除数和除数同时乘或除以相同的数（零除外），商不变。</a:t>
                </a:r>
                <a:endParaRPr lang="zh-CN" altLang="en-US" sz="2400" dirty="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RTWS ShangGothic G0v1 Bold" charset="-122"/>
                </a:endParaRPr>
              </a:p>
            </p:txBody>
          </p:sp>
        </p:grp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06142" y="5253450"/>
              <a:ext cx="853821" cy="72075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5760"/>
                </a:prst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5" grpId="0"/>
      <p:bldP spid="30" grpId="0"/>
      <p:bldP spid="34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/>
        </p:nvSpPr>
        <p:spPr>
          <a:xfrm>
            <a:off x="5960375" y="2973424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4410950" y="917155"/>
            <a:ext cx="2370103" cy="822118"/>
            <a:chOff x="6376344" y="940390"/>
            <a:chExt cx="2370103" cy="822118"/>
          </a:xfrm>
        </p:grpSpPr>
        <p:grpSp>
          <p:nvGrpSpPr>
            <p:cNvPr id="75" name="组合 74"/>
            <p:cNvGrpSpPr/>
            <p:nvPr/>
          </p:nvGrpSpPr>
          <p:grpSpPr>
            <a:xfrm>
              <a:off x="6376344" y="994804"/>
              <a:ext cx="2184372" cy="767704"/>
              <a:chOff x="2255867" y="1061097"/>
              <a:chExt cx="2184372" cy="767704"/>
            </a:xfrm>
          </p:grpSpPr>
          <p:sp>
            <p:nvSpPr>
              <p:cNvPr id="77" name="圆角矩形 65"/>
              <p:cNvSpPr/>
              <p:nvPr/>
            </p:nvSpPr>
            <p:spPr>
              <a:xfrm>
                <a:off x="2255867" y="1061097"/>
                <a:ext cx="2184372" cy="767704"/>
              </a:xfrm>
              <a:prstGeom prst="roundRect">
                <a:avLst>
                  <a:gd name="adj" fmla="val 38104"/>
                </a:avLst>
              </a:prstGeom>
              <a:solidFill>
                <a:srgbClr val="34B05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8" name="文本占位符 26"/>
              <p:cNvSpPr txBox="1"/>
              <p:nvPr/>
            </p:nvSpPr>
            <p:spPr>
              <a:xfrm>
                <a:off x="2493992" y="1178155"/>
                <a:ext cx="1497042" cy="42104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>
                    <a:solidFill>
                      <a:schemeClr val="bg1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  <a:cs typeface="RTWS ShangGothic G0v1 Bold" charset="-122"/>
                  </a:rPr>
                  <a:t>解决问题</a:t>
                </a:r>
                <a:endParaRPr lang="zh-CN" altLang="en-US" sz="240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RTWS ShangGothic G0v1 Bold" charset="-122"/>
                </a:endParaRPr>
              </a:p>
            </p:txBody>
          </p:sp>
        </p:grpSp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>
              <a:off x="8120937" y="940390"/>
              <a:ext cx="625510" cy="686663"/>
            </a:xfrm>
            <a:prstGeom prst="rect">
              <a:avLst/>
            </a:prstGeom>
          </p:spPr>
        </p:pic>
      </p:grpSp>
      <p:sp>
        <p:nvSpPr>
          <p:cNvPr id="19" name="文本框 18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dirty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 dirty="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2" name="矩形: 圆角 41"/>
          <p:cNvSpPr/>
          <p:nvPr/>
        </p:nvSpPr>
        <p:spPr>
          <a:xfrm>
            <a:off x="488594" y="1527142"/>
            <a:ext cx="6408560" cy="4232135"/>
          </a:xfrm>
          <a:prstGeom prst="roundRect">
            <a:avLst>
              <a:gd name="adj" fmla="val 4032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dirty="0">
                <a:solidFill>
                  <a:schemeClr val="bg1"/>
                </a:solidFill>
                <a:latin typeface="方正兰亭粗黑_GBK" panose="02000000000000000000" charset="-122"/>
                <a:ea typeface="方正兰亭粗黑_GBK" panose="02000000000000000000" charset="-122"/>
                <a:cs typeface="RTWS ShangGothic G0v1 Bold" charset="-122"/>
              </a:rPr>
              <a:t>看一看，数一数，你发现了什么？</a:t>
            </a:r>
            <a:endParaRPr lang="zh-CN" altLang="en-US" sz="1800" dirty="0">
              <a:solidFill>
                <a:schemeClr val="bg1"/>
              </a:solidFill>
              <a:latin typeface="方正兰亭粗黑_GBK" panose="02000000000000000000" charset="-122"/>
              <a:ea typeface="方正兰亭粗黑_GBK" panose="02000000000000000000" charset="-122"/>
              <a:cs typeface="RTWS ShangGothic G0v1 Bold" charset="-122"/>
            </a:endParaRPr>
          </a:p>
        </p:txBody>
      </p:sp>
      <p:sp>
        <p:nvSpPr>
          <p:cNvPr id="45" name="矩形: 圆角 6"/>
          <p:cNvSpPr/>
          <p:nvPr/>
        </p:nvSpPr>
        <p:spPr>
          <a:xfrm>
            <a:off x="3882948" y="2029630"/>
            <a:ext cx="1791220" cy="904541"/>
          </a:xfrm>
          <a:prstGeom prst="roundRect">
            <a:avLst>
              <a:gd name="adj" fmla="val 16667"/>
            </a:avLst>
          </a:prstGeom>
          <a:solidFill>
            <a:srgbClr val="C7E8FA"/>
          </a:solidFill>
          <a:ln>
            <a:solidFill>
              <a:srgbClr val="C7E8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6" name="组合 9"/>
          <p:cNvGrpSpPr/>
          <p:nvPr/>
        </p:nvGrpSpPr>
        <p:grpSpPr>
          <a:xfrm>
            <a:off x="1776825" y="2034007"/>
            <a:ext cx="1791220" cy="911659"/>
            <a:chOff x="3301545" y="678975"/>
            <a:chExt cx="1791439" cy="911701"/>
          </a:xfrm>
        </p:grpSpPr>
        <p:sp>
          <p:nvSpPr>
            <p:cNvPr id="47" name="矩形: 圆角 6"/>
            <p:cNvSpPr/>
            <p:nvPr/>
          </p:nvSpPr>
          <p:spPr>
            <a:xfrm>
              <a:off x="3301545" y="685424"/>
              <a:ext cx="1791439" cy="904583"/>
            </a:xfrm>
            <a:prstGeom prst="roundRect">
              <a:avLst>
                <a:gd name="adj" fmla="val 16667"/>
              </a:avLst>
            </a:prstGeom>
            <a:solidFill>
              <a:srgbClr val="C7E8FA"/>
            </a:solidFill>
            <a:ln>
              <a:solidFill>
                <a:srgbClr val="C7E8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482979" y="678975"/>
              <a:ext cx="1512130" cy="9117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defTabSz="685800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kumimoji="0" lang="zh-CN" altLang="en-US" sz="2200" b="1" kern="1200" cap="none" spc="0" normalizeH="0" baseline="0" noProof="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黑体" panose="02010609060101010101" charset="-122"/>
                </a:rPr>
                <a:t>国内长途</a:t>
              </a:r>
              <a:endParaRPr kumimoji="0" lang="en-US" altLang="zh-CN" sz="2200" b="1" kern="1200" cap="none" spc="0" normalizeH="0" baseline="0" noProof="0"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</a:endParaRPr>
            </a:p>
            <a:p>
              <a:pPr marR="0" defTabSz="685800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kumimoji="0" lang="zh-CN" altLang="en-US" sz="2200" b="1" kern="1200" cap="none" spc="0" normalizeH="0" baseline="0" noProof="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黑体" panose="02010609060101010101" charset="-122"/>
                </a:rPr>
                <a:t>每</a:t>
              </a:r>
              <a:r>
                <a:rPr kumimoji="0" lang="zh-CN" altLang="en-US" sz="2200" b="1" kern="1200" cap="none" spc="300" normalizeH="0" baseline="0" noProof="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黑体" panose="02010609060101010101" charset="-122"/>
                </a:rPr>
                <a:t>分</a:t>
              </a:r>
              <a:r>
                <a:rPr kumimoji="0" lang="en-US" altLang="zh-CN" sz="2400" b="1" kern="1200" cap="none" spc="0" normalizeH="0" baseline="0" noProof="0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0.</a:t>
              </a:r>
              <a:r>
                <a:rPr kumimoji="0" lang="en-US" altLang="zh-CN" sz="2400" b="1" kern="1200" cap="none" spc="300" normalizeH="0" baseline="0" noProof="0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r>
                <a:rPr kumimoji="0" lang="zh-CN" altLang="en-US" sz="2200" b="1" kern="1200" cap="none" spc="0" normalizeH="0" baseline="0" noProof="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黑体" panose="02010609060101010101" charset="-122"/>
                </a:rPr>
                <a:t>元</a:t>
              </a:r>
              <a:endParaRPr kumimoji="0" lang="zh-CN" altLang="en-US" sz="2200" b="1" kern="1200" cap="none" spc="0" normalizeH="0" baseline="0" noProof="0"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4088703" y="2038871"/>
            <a:ext cx="1511944" cy="904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200" b="1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国际长途</a:t>
            </a:r>
            <a:endParaRPr lang="zh-CN" altLang="en-US" sz="2200" b="1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defTabSz="685800">
              <a:lnSpc>
                <a:spcPct val="120000"/>
              </a:lnSpc>
              <a:defRPr/>
            </a:pPr>
            <a:r>
              <a:rPr lang="zh-CN" altLang="en-US" sz="2200" b="1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每分</a:t>
            </a:r>
            <a:r>
              <a:rPr lang="zh-CN" altLang="en-US" sz="2400" b="1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7.2</a:t>
            </a:r>
            <a:r>
              <a:rPr lang="zh-CN" altLang="en-US" sz="2200" b="1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元</a:t>
            </a:r>
            <a:endParaRPr lang="zh-CN" altLang="en-US" sz="2200" b="1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50" name="图片 49" descr="小孩2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 rot="20700000">
            <a:off x="578143" y="2625647"/>
            <a:ext cx="1223092" cy="853010"/>
          </a:xfrm>
          <a:prstGeom prst="rect">
            <a:avLst/>
          </a:prstGeom>
        </p:spPr>
      </p:pic>
      <p:pic>
        <p:nvPicPr>
          <p:cNvPr id="51" name="图片 50" descr="小孩4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5782745" y="2576394"/>
            <a:ext cx="1090267" cy="892385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1776824" y="3060485"/>
            <a:ext cx="1815497" cy="461665"/>
            <a:chOff x="4168957" y="2711828"/>
            <a:chExt cx="1815497" cy="461665"/>
          </a:xfrm>
        </p:grpSpPr>
        <p:sp>
          <p:nvSpPr>
            <p:cNvPr id="53" name="矩形 49"/>
            <p:cNvSpPr/>
            <p:nvPr/>
          </p:nvSpPr>
          <p:spPr>
            <a:xfrm>
              <a:off x="4168957" y="2740297"/>
              <a:ext cx="1791220" cy="404729"/>
            </a:xfrm>
            <a:prstGeom prst="roundRect">
              <a:avLst/>
            </a:prstGeom>
            <a:solidFill>
              <a:srgbClr val="FBEFDE"/>
            </a:solidFill>
            <a:ln>
              <a:solidFill>
                <a:srgbClr val="FBEFD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4228229" y="2711828"/>
              <a:ext cx="175622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defTabSz="685800">
                <a:buClrTx/>
                <a:buSzTx/>
                <a:buFontTx/>
                <a:buNone/>
                <a:defRPr/>
              </a:pPr>
              <a:r>
                <a:rPr lang="zh-CN" altLang="en-US" sz="2200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通话费</a:t>
              </a:r>
              <a:r>
                <a:rPr lang="en-US" altLang="zh-CN" sz="2400" b="1" dirty="0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5.1</a:t>
              </a:r>
              <a:r>
                <a:rPr lang="zh-CN" altLang="en-US" sz="2200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元</a:t>
              </a:r>
              <a:endParaRPr lang="zh-CN" altLang="en-US" sz="2200" b="1" dirty="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882948" y="3049723"/>
            <a:ext cx="1861619" cy="461665"/>
            <a:chOff x="4168957" y="2711828"/>
            <a:chExt cx="1861619" cy="461665"/>
          </a:xfrm>
        </p:grpSpPr>
        <p:sp>
          <p:nvSpPr>
            <p:cNvPr id="56" name="矩形 49"/>
            <p:cNvSpPr/>
            <p:nvPr/>
          </p:nvSpPr>
          <p:spPr>
            <a:xfrm>
              <a:off x="4168957" y="2740297"/>
              <a:ext cx="1791220" cy="404729"/>
            </a:xfrm>
            <a:prstGeom prst="roundRect">
              <a:avLst/>
            </a:prstGeom>
            <a:solidFill>
              <a:srgbClr val="FBEFDE"/>
            </a:solidFill>
            <a:ln>
              <a:solidFill>
                <a:srgbClr val="FBEFD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274351" y="2711828"/>
              <a:ext cx="175622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defTabSz="685800">
                <a:buClrTx/>
                <a:buSzTx/>
                <a:buFontTx/>
                <a:buNone/>
                <a:defRPr/>
              </a:pPr>
              <a:r>
                <a:rPr lang="zh-CN" altLang="en-US" sz="2200" b="1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通话费</a:t>
              </a:r>
              <a:r>
                <a:rPr lang="en-US" altLang="zh-CN" sz="2400" b="1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54</a:t>
              </a:r>
              <a:r>
                <a:rPr lang="zh-CN" altLang="en-US" sz="2200" b="1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元</a:t>
              </a:r>
              <a:endParaRPr lang="zh-CN" altLang="en-US" sz="2200" b="1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7094929" y="1527142"/>
            <a:ext cx="4608477" cy="4232135"/>
            <a:chOff x="7229153" y="1527142"/>
            <a:chExt cx="4608477" cy="4232135"/>
          </a:xfrm>
        </p:grpSpPr>
        <p:sp>
          <p:nvSpPr>
            <p:cNvPr id="60" name="矩形: 圆角 41"/>
            <p:cNvSpPr/>
            <p:nvPr/>
          </p:nvSpPr>
          <p:spPr>
            <a:xfrm>
              <a:off x="7229153" y="2761378"/>
              <a:ext cx="4608477" cy="2997899"/>
            </a:xfrm>
            <a:prstGeom prst="roundRect">
              <a:avLst>
                <a:gd name="adj" fmla="val 7523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800">
                <a:solidFill>
                  <a:schemeClr val="bg1"/>
                </a:solidFill>
                <a:latin typeface="方正兰亭粗黑_GBK" panose="02000000000000000000" charset="-122"/>
                <a:ea typeface="方正兰亭粗黑_GBK" panose="02000000000000000000" charset="-122"/>
                <a:cs typeface="RTWS ShangGothic G0v1 Bold" charset="-122"/>
              </a:endParaRPr>
            </a:p>
          </p:txBody>
        </p:sp>
        <p:sp>
          <p:nvSpPr>
            <p:cNvPr id="61" name="矩形: 圆角 41"/>
            <p:cNvSpPr/>
            <p:nvPr/>
          </p:nvSpPr>
          <p:spPr>
            <a:xfrm>
              <a:off x="7229153" y="1527142"/>
              <a:ext cx="4608477" cy="1522581"/>
            </a:xfrm>
            <a:prstGeom prst="roundRect">
              <a:avLst>
                <a:gd name="adj" fmla="val 7523"/>
              </a:avLst>
            </a:prstGeom>
            <a:solidFill>
              <a:srgbClr val="00B15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800">
                <a:solidFill>
                  <a:schemeClr val="bg1"/>
                </a:solidFill>
                <a:latin typeface="方正兰亭粗黑_GBK" panose="02000000000000000000" charset="-122"/>
                <a:ea typeface="方正兰亭粗黑_GBK" panose="02000000000000000000" charset="-122"/>
                <a:cs typeface="RTWS ShangGothic G0v1 Bold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7588506" y="1808300"/>
              <a:ext cx="4015370" cy="960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笑笑打电话的时间是多少分？说一说你是怎么想的。</a:t>
              </a:r>
              <a:endParaRPr lang="zh-CN" altLang="en-US" sz="2400" dirty="0">
                <a:solidFill>
                  <a:schemeClr val="bg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</p:grpSp>
      <p:sp>
        <p:nvSpPr>
          <p:cNvPr id="67" name="文本框 10"/>
          <p:cNvSpPr txBox="1"/>
          <p:nvPr/>
        </p:nvSpPr>
        <p:spPr>
          <a:xfrm>
            <a:off x="8309965" y="3988262"/>
            <a:ext cx="1784692" cy="4924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defTabSz="685800">
              <a:buClrTx/>
              <a:buSzTx/>
              <a:buFontTx/>
              <a:buNone/>
              <a:defRPr/>
            </a:pPr>
            <a:r>
              <a:rPr kumimoji="0" lang="en-US" altLang="zh-CN" sz="2600" b="1" kern="1200" cap="none" spc="0" normalizeH="0" baseline="0" noProof="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</a:t>
            </a:r>
            <a:r>
              <a:rPr kumimoji="0" lang="en-US" altLang="zh-CN" sz="2600" b="1" kern="1200" cap="none" spc="300" normalizeH="0" baseline="0" noProof="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400" b="1" kern="1200" cap="none" normalizeH="0" baseline="0" noProof="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=51</a:t>
            </a:r>
            <a:r>
              <a:rPr lang="zh-CN" altLang="en-US" sz="2400" b="1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角</a:t>
            </a:r>
            <a:endParaRPr lang="zh-CN" altLang="en-US" sz="2400" b="1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68" name="文本框 11"/>
          <p:cNvSpPr txBox="1"/>
          <p:nvPr/>
        </p:nvSpPr>
        <p:spPr>
          <a:xfrm>
            <a:off x="8309965" y="4447049"/>
            <a:ext cx="1596156" cy="4924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0.3</a:t>
            </a:r>
            <a:r>
              <a:rPr lang="zh-CN" altLang="en-US" sz="2400" b="1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=3</a:t>
            </a:r>
            <a:r>
              <a:rPr lang="zh-CN" altLang="en-US" sz="2400" b="1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角</a:t>
            </a:r>
            <a:endParaRPr lang="zh-CN" altLang="en-US" sz="2400" b="1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69" name="文本框 12"/>
          <p:cNvSpPr txBox="1"/>
          <p:nvPr/>
        </p:nvSpPr>
        <p:spPr>
          <a:xfrm>
            <a:off x="8309965" y="4905837"/>
            <a:ext cx="2350300" cy="4924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defTabSz="685800">
              <a:buClrTx/>
              <a:buSzTx/>
              <a:buFontTx/>
              <a:buNone/>
              <a:defRPr/>
            </a:pP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51</a:t>
            </a:r>
            <a:r>
              <a:rPr lang="zh-CN" altLang="en-US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÷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3=17</a:t>
            </a:r>
            <a:r>
              <a:rPr lang="zh-CN" altLang="en-US" sz="2400" b="1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（分）</a:t>
            </a:r>
            <a:endParaRPr lang="zh-CN" altLang="en-US" sz="2400" b="1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73" name="AutoShape 3"/>
          <p:cNvSpPr>
            <a:spLocks noChangeAspect="1" noChangeArrowheads="1" noTextEdit="1"/>
          </p:cNvSpPr>
          <p:nvPr/>
        </p:nvSpPr>
        <p:spPr bwMode="auto">
          <a:xfrm rot="5019094">
            <a:off x="1723264" y="3901076"/>
            <a:ext cx="292100" cy="59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93" name="组合 92"/>
          <p:cNvGrpSpPr/>
          <p:nvPr/>
        </p:nvGrpSpPr>
        <p:grpSpPr>
          <a:xfrm>
            <a:off x="1168699" y="4171589"/>
            <a:ext cx="4919316" cy="1030652"/>
            <a:chOff x="1094984" y="4116574"/>
            <a:chExt cx="4919316" cy="1030652"/>
          </a:xfrm>
        </p:grpSpPr>
        <p:sp>
          <p:nvSpPr>
            <p:cNvPr id="72" name="文本框 71"/>
            <p:cNvSpPr txBox="1"/>
            <p:nvPr/>
          </p:nvSpPr>
          <p:spPr>
            <a:xfrm>
              <a:off x="1235557" y="4250885"/>
              <a:ext cx="477874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哇，花那么多钱，淘气打电话的时间太长了吧！</a:t>
              </a:r>
              <a:endParaRPr lang="zh-CN" altLang="en-US" sz="24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92" name="圆角矩形 21"/>
            <p:cNvSpPr/>
            <p:nvPr/>
          </p:nvSpPr>
          <p:spPr>
            <a:xfrm>
              <a:off x="1094984" y="4116574"/>
              <a:ext cx="4919315" cy="1030652"/>
            </a:xfrm>
            <a:prstGeom prst="roundRect">
              <a:avLst>
                <a:gd name="adj" fmla="val 21818"/>
              </a:avLst>
            </a:prstGeom>
            <a:noFill/>
            <a:ln w="50800" cap="rnd">
              <a:solidFill>
                <a:srgbClr val="34B05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7975193" y="3253054"/>
            <a:ext cx="2869827" cy="2308760"/>
            <a:chOff x="8109417" y="3253054"/>
            <a:chExt cx="2869827" cy="2308760"/>
          </a:xfrm>
        </p:grpSpPr>
        <p:sp>
          <p:nvSpPr>
            <p:cNvPr id="97" name="圆角矩形 21"/>
            <p:cNvSpPr/>
            <p:nvPr/>
          </p:nvSpPr>
          <p:spPr>
            <a:xfrm>
              <a:off x="8109417" y="3678527"/>
              <a:ext cx="2869827" cy="1883287"/>
            </a:xfrm>
            <a:prstGeom prst="roundRect">
              <a:avLst>
                <a:gd name="adj" fmla="val 21818"/>
              </a:avLst>
            </a:prstGeom>
            <a:noFill/>
            <a:ln w="50800" cap="rnd">
              <a:solidFill>
                <a:srgbClr val="FE594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8250198" y="3253054"/>
              <a:ext cx="2504210" cy="641957"/>
              <a:chOff x="7280813" y="3274805"/>
              <a:chExt cx="2504210" cy="641957"/>
            </a:xfrm>
          </p:grpSpPr>
          <p:sp>
            <p:nvSpPr>
              <p:cNvPr id="94" name="圆角矩形 30"/>
              <p:cNvSpPr/>
              <p:nvPr/>
            </p:nvSpPr>
            <p:spPr>
              <a:xfrm>
                <a:off x="7280813" y="3274805"/>
                <a:ext cx="2504210" cy="641957"/>
              </a:xfrm>
              <a:prstGeom prst="roundRect">
                <a:avLst>
                  <a:gd name="adj" fmla="val 50000"/>
                </a:avLst>
              </a:prstGeom>
              <a:solidFill>
                <a:srgbClr val="FFDE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5" name="文本框 94"/>
              <p:cNvSpPr txBox="1"/>
              <p:nvPr/>
            </p:nvSpPr>
            <p:spPr>
              <a:xfrm>
                <a:off x="7512512" y="3383508"/>
                <a:ext cx="20651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>
                    <a:latin typeface="方正兰亭大黑简体" panose="02000500000000000000" pitchFamily="2" charset="-122"/>
                    <a:ea typeface="方正兰亭大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将元转化成角</a:t>
                </a:r>
                <a:endParaRPr lang="zh-CN" altLang="en-US" sz="2400"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</p:grpSp>
      <p:sp>
        <p:nvSpPr>
          <p:cNvPr id="123" name="AutoShape 3"/>
          <p:cNvSpPr>
            <a:spLocks noChangeAspect="1" noChangeArrowheads="1" noTextEdit="1"/>
          </p:cNvSpPr>
          <p:nvPr/>
        </p:nvSpPr>
        <p:spPr bwMode="auto">
          <a:xfrm rot="16801538">
            <a:off x="8652061" y="5003155"/>
            <a:ext cx="292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8" name="组合 127"/>
          <p:cNvGrpSpPr/>
          <p:nvPr/>
        </p:nvGrpSpPr>
        <p:grpSpPr>
          <a:xfrm>
            <a:off x="7078431" y="3077180"/>
            <a:ext cx="4641472" cy="2748124"/>
            <a:chOff x="7391812" y="3077180"/>
            <a:chExt cx="4641472" cy="2748124"/>
          </a:xfrm>
        </p:grpSpPr>
        <p:grpSp>
          <p:nvGrpSpPr>
            <p:cNvPr id="119" name="组合 118"/>
            <p:cNvGrpSpPr/>
            <p:nvPr/>
          </p:nvGrpSpPr>
          <p:grpSpPr>
            <a:xfrm>
              <a:off x="10281766" y="3823422"/>
              <a:ext cx="1751518" cy="2001882"/>
              <a:chOff x="8928100" y="3748083"/>
              <a:chExt cx="2045729" cy="2338148"/>
            </a:xfrm>
          </p:grpSpPr>
          <p:sp>
            <p:nvSpPr>
              <p:cNvPr id="120" name="椭圆 119"/>
              <p:cNvSpPr/>
              <p:nvPr/>
            </p:nvSpPr>
            <p:spPr>
              <a:xfrm>
                <a:off x="9692088" y="5892800"/>
                <a:ext cx="645712" cy="193431"/>
              </a:xfrm>
              <a:prstGeom prst="ellipse">
                <a:avLst/>
              </a:prstGeom>
              <a:solidFill>
                <a:srgbClr val="283ED0">
                  <a:alpha val="2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pic>
            <p:nvPicPr>
              <p:cNvPr id="121" name="图片 120"/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8928100" y="3748083"/>
                <a:ext cx="2045729" cy="2257356"/>
              </a:xfrm>
              <a:prstGeom prst="rect">
                <a:avLst/>
              </a:prstGeom>
            </p:spPr>
          </p:pic>
        </p:grpSp>
        <p:grpSp>
          <p:nvGrpSpPr>
            <p:cNvPr id="127" name="组合 126"/>
            <p:cNvGrpSpPr/>
            <p:nvPr/>
          </p:nvGrpSpPr>
          <p:grpSpPr>
            <a:xfrm>
              <a:off x="7391812" y="3077180"/>
              <a:ext cx="3167202" cy="747457"/>
              <a:chOff x="5891212" y="4523815"/>
              <a:chExt cx="3167202" cy="747457"/>
            </a:xfrm>
          </p:grpSpPr>
          <p:sp>
            <p:nvSpPr>
              <p:cNvPr id="116" name="圆角矩形 2"/>
              <p:cNvSpPr/>
              <p:nvPr/>
            </p:nvSpPr>
            <p:spPr>
              <a:xfrm>
                <a:off x="5891212" y="4523815"/>
                <a:ext cx="3045909" cy="683449"/>
              </a:xfrm>
              <a:prstGeom prst="roundRect">
                <a:avLst>
                  <a:gd name="adj" fmla="val 21818"/>
                </a:avLst>
              </a:prstGeom>
              <a:solidFill>
                <a:schemeClr val="bg1"/>
              </a:solidFill>
              <a:ln w="50800" cap="rnd">
                <a:solidFill>
                  <a:srgbClr val="00B1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8" name="文本框 117"/>
              <p:cNvSpPr txBox="1"/>
              <p:nvPr/>
            </p:nvSpPr>
            <p:spPr>
              <a:xfrm>
                <a:off x="6011892" y="4619613"/>
                <a:ext cx="28174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latin typeface="方正兰亭黑简体" panose="02000000000000000000" pitchFamily="2" charset="-122"/>
                    <a:ea typeface="方正兰亭黑简体" panose="02000000000000000000" pitchFamily="2" charset="-122"/>
                    <a:sym typeface="+mn-ea"/>
                  </a:rPr>
                  <a:t>谁打电话的时间长？</a:t>
                </a:r>
                <a:endParaRPr lang="zh-CN" altLang="en-US" sz="2400" dirty="0"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+mn-ea"/>
                </a:endParaRPr>
              </a:p>
            </p:txBody>
          </p:sp>
          <p:sp>
            <p:nvSpPr>
              <p:cNvPr id="124" name="Freeform 5"/>
              <p:cNvSpPr/>
              <p:nvPr/>
            </p:nvSpPr>
            <p:spPr bwMode="auto">
              <a:xfrm rot="19892252">
                <a:off x="8794889" y="4968059"/>
                <a:ext cx="263525" cy="303213"/>
              </a:xfrm>
              <a:custGeom>
                <a:avLst/>
                <a:gdLst>
                  <a:gd name="T0" fmla="*/ 0 w 312"/>
                  <a:gd name="T1" fmla="*/ 0 h 262"/>
                  <a:gd name="T2" fmla="*/ 0 w 312"/>
                  <a:gd name="T3" fmla="*/ 0 h 262"/>
                  <a:gd name="T4" fmla="*/ 279 w 312"/>
                  <a:gd name="T5" fmla="*/ 251 h 262"/>
                  <a:gd name="T6" fmla="*/ 307 w 312"/>
                  <a:gd name="T7" fmla="*/ 232 h 262"/>
                  <a:gd name="T8" fmla="*/ 249 w 312"/>
                  <a:gd name="T9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62">
                    <a:moveTo>
                      <a:pt x="0" y="0"/>
                    </a:moveTo>
                    <a:lnTo>
                      <a:pt x="0" y="0"/>
                    </a:lnTo>
                    <a:lnTo>
                      <a:pt x="279" y="251"/>
                    </a:lnTo>
                    <a:cubicBezTo>
                      <a:pt x="292" y="262"/>
                      <a:pt x="312" y="249"/>
                      <a:pt x="307" y="232"/>
                    </a:cubicBezTo>
                    <a:lnTo>
                      <a:pt x="249" y="0"/>
                    </a:lnTo>
                  </a:path>
                </a:pathLst>
              </a:custGeom>
              <a:solidFill>
                <a:srgbClr val="FFFFFF"/>
              </a:solidFill>
              <a:ln w="38100">
                <a:solidFill>
                  <a:srgbClr val="00B15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: 圆角 41"/>
          <p:cNvSpPr/>
          <p:nvPr/>
        </p:nvSpPr>
        <p:spPr>
          <a:xfrm>
            <a:off x="1034475" y="1428556"/>
            <a:ext cx="10123049" cy="5009752"/>
          </a:xfrm>
          <a:prstGeom prst="roundRect">
            <a:avLst>
              <a:gd name="adj" fmla="val 4032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>
                <a:solidFill>
                  <a:schemeClr val="bg1"/>
                </a:solidFill>
                <a:latin typeface="方正兰亭粗黑_GBK" panose="02000000000000000000" charset="-122"/>
                <a:ea typeface="方正兰亭粗黑_GBK" panose="02000000000000000000" charset="-122"/>
                <a:cs typeface="RTWS ShangGothic G0v1 Bold" charset="-122"/>
              </a:rPr>
              <a:t>看一看，数一数，你发现了什么？</a:t>
            </a:r>
            <a:endParaRPr lang="zh-CN" altLang="en-US" sz="1800">
              <a:solidFill>
                <a:schemeClr val="bg1"/>
              </a:solidFill>
              <a:latin typeface="方正兰亭粗黑_GBK" panose="02000000000000000000" charset="-122"/>
              <a:ea typeface="方正兰亭粗黑_GBK" panose="02000000000000000000" charset="-122"/>
              <a:cs typeface="RTWS ShangGothic G0v1 Bold" charset="-122"/>
            </a:endParaRPr>
          </a:p>
        </p:txBody>
      </p:sp>
      <p:sp>
        <p:nvSpPr>
          <p:cNvPr id="35" name="圆角矩形 30"/>
          <p:cNvSpPr/>
          <p:nvPr/>
        </p:nvSpPr>
        <p:spPr>
          <a:xfrm>
            <a:off x="4410075" y="2117969"/>
            <a:ext cx="3095908" cy="588863"/>
          </a:xfrm>
          <a:prstGeom prst="roundRect">
            <a:avLst>
              <a:gd name="adj" fmla="val 50000"/>
            </a:avLst>
          </a:prstGeom>
          <a:solidFill>
            <a:srgbClr val="FFD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123" name="AutoShape 3"/>
          <p:cNvSpPr>
            <a:spLocks noChangeAspect="1" noChangeArrowheads="1" noTextEdit="1"/>
          </p:cNvSpPr>
          <p:nvPr/>
        </p:nvSpPr>
        <p:spPr bwMode="auto">
          <a:xfrm rot="16801538">
            <a:off x="8209811" y="4830060"/>
            <a:ext cx="292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777599" y="961910"/>
            <a:ext cx="4636803" cy="767704"/>
            <a:chOff x="2583148" y="1118168"/>
            <a:chExt cx="4636803" cy="767704"/>
          </a:xfrm>
        </p:grpSpPr>
        <p:grpSp>
          <p:nvGrpSpPr>
            <p:cNvPr id="4" name="组合 3"/>
            <p:cNvGrpSpPr/>
            <p:nvPr/>
          </p:nvGrpSpPr>
          <p:grpSpPr>
            <a:xfrm>
              <a:off x="3816161" y="1147067"/>
              <a:ext cx="3403790" cy="709906"/>
              <a:chOff x="5969116" y="1831220"/>
              <a:chExt cx="3403790" cy="709906"/>
            </a:xfrm>
          </p:grpSpPr>
          <p:sp>
            <p:nvSpPr>
              <p:cNvPr id="8" name="矩形: 圆角 7"/>
              <p:cNvSpPr/>
              <p:nvPr/>
            </p:nvSpPr>
            <p:spPr>
              <a:xfrm>
                <a:off x="5969116" y="1831220"/>
                <a:ext cx="3403790" cy="7099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6425226" y="1955356"/>
                <a:ext cx="28524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RTWS ShangGothic G0v1 Bold" charset="-122"/>
                  </a:rPr>
                  <a:t>还有不同的方法吗？</a:t>
                </a:r>
                <a:endParaRPr lang="zh-CN" altLang="en-US" sz="2400" b="1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RTWS ShangGothic G0v1 Bold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2583148" y="1118168"/>
              <a:ext cx="1679597" cy="767704"/>
              <a:chOff x="2483501" y="1061097"/>
              <a:chExt cx="1679597" cy="767704"/>
            </a:xfrm>
          </p:grpSpPr>
          <p:sp>
            <p:nvSpPr>
              <p:cNvPr id="6" name="圆角矩形 65"/>
              <p:cNvSpPr/>
              <p:nvPr/>
            </p:nvSpPr>
            <p:spPr>
              <a:xfrm>
                <a:off x="2483501" y="1061097"/>
                <a:ext cx="1679597" cy="767704"/>
              </a:xfrm>
              <a:prstGeom prst="roundRect">
                <a:avLst>
                  <a:gd name="adj" fmla="val 38104"/>
                </a:avLst>
              </a:prstGeom>
              <a:solidFill>
                <a:srgbClr val="34B05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" name="文本占位符 26"/>
              <p:cNvSpPr txBox="1"/>
              <p:nvPr/>
            </p:nvSpPr>
            <p:spPr>
              <a:xfrm>
                <a:off x="2578745" y="1254750"/>
                <a:ext cx="1500287" cy="42104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>
                    <a:solidFill>
                      <a:schemeClr val="bg1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  <a:cs typeface="RTWS ShangGothic G0v1 Bold" charset="-122"/>
                  </a:rPr>
                  <a:t>解决问题</a:t>
                </a:r>
                <a:endParaRPr lang="zh-CN" altLang="en-US" sz="240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RTWS ShangGothic G0v1 Bold" charset="-122"/>
                </a:endParaRPr>
              </a:p>
            </p:txBody>
          </p:sp>
        </p:grpSp>
      </p:grpSp>
      <p:grpSp>
        <p:nvGrpSpPr>
          <p:cNvPr id="10" name="用小于45°"/>
          <p:cNvGrpSpPr/>
          <p:nvPr/>
        </p:nvGrpSpPr>
        <p:grpSpPr>
          <a:xfrm rot="21416508">
            <a:off x="8859770" y="1372726"/>
            <a:ext cx="2237510" cy="1070927"/>
            <a:chOff x="9787913" y="1581633"/>
            <a:chExt cx="1753597" cy="121087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920371">
              <a:off x="10955046" y="1581633"/>
              <a:ext cx="586464" cy="120870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183493">
              <a:off x="9787913" y="1648108"/>
              <a:ext cx="555267" cy="1144402"/>
            </a:xfrm>
            <a:prstGeom prst="rect">
              <a:avLst/>
            </a:prstGeom>
          </p:spPr>
        </p:pic>
        <p:grpSp>
          <p:nvGrpSpPr>
            <p:cNvPr id="13" name="组合 12"/>
            <p:cNvGrpSpPr/>
            <p:nvPr/>
          </p:nvGrpSpPr>
          <p:grpSpPr>
            <a:xfrm>
              <a:off x="10080627" y="1877840"/>
              <a:ext cx="1213149" cy="665548"/>
              <a:chOff x="10426360" y="1247989"/>
              <a:chExt cx="1213149" cy="665547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0426360" y="1247989"/>
                <a:ext cx="1213149" cy="661194"/>
              </a:xfrm>
              <a:prstGeom prst="rect">
                <a:avLst/>
              </a:prstGeom>
              <a:noFill/>
            </p:spPr>
            <p:txBody>
              <a:bodyPr vert="horz" wrap="square" rtlCol="0" anchor="t">
                <a:spAutoFit/>
              </a:bodyPr>
              <a:lstStyle/>
              <a:p>
                <a:r>
                  <a:rPr lang="zh-CN" altLang="en-US" sz="3200" b="0">
                    <a:ln w="76200"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latin typeface="FZLanTingHeiS-B-GB" panose="02000000000000000000" pitchFamily="2" charset="-122"/>
                    <a:ea typeface="FZLanTingHeiS-B-GB" panose="02000000000000000000" pitchFamily="2" charset="-122"/>
                    <a:sym typeface="Helvetica Neue"/>
                  </a:rPr>
                  <a:t>想一想</a:t>
                </a:r>
                <a:endParaRPr lang="en-US" altLang="zh-CN" sz="3200" b="0">
                  <a:ln w="76200">
                    <a:solidFill>
                      <a:srgbClr val="FFFFFF"/>
                    </a:solidFill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20000"/>
                      </a:prstClr>
                    </a:outerShdw>
                  </a:effectLst>
                  <a:latin typeface="FZLanTingHeiS-B-GB" panose="02000000000000000000" pitchFamily="2" charset="-122"/>
                  <a:ea typeface="FZLanTingHeiS-B-GB" panose="02000000000000000000" pitchFamily="2" charset="-122"/>
                  <a:sym typeface="Helvetica Neue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0429263" y="1252345"/>
                <a:ext cx="1203731" cy="661191"/>
              </a:xfrm>
              <a:prstGeom prst="rect">
                <a:avLst/>
              </a:prstGeom>
              <a:noFill/>
            </p:spPr>
            <p:txBody>
              <a:bodyPr vert="horz" wrap="square" rtlCol="0" anchor="t">
                <a:spAutoFit/>
              </a:bodyPr>
              <a:lstStyle/>
              <a:p>
                <a:r>
                  <a:rPr lang="zh-CN" altLang="en-US" sz="3200" b="0">
                    <a:solidFill>
                      <a:srgbClr val="FE594F"/>
                    </a:solidFill>
                    <a:latin typeface="FZLanTingHeiS-B-GB" panose="02000000000000000000" pitchFamily="2" charset="-122"/>
                    <a:ea typeface="FZLanTingHeiS-B-GB" panose="02000000000000000000" pitchFamily="2" charset="-122"/>
                    <a:sym typeface="Helvetica Neue"/>
                  </a:rPr>
                  <a:t>想一想</a:t>
                </a:r>
                <a:endParaRPr lang="en-US" altLang="zh-CN" sz="3200" b="0">
                  <a:solidFill>
                    <a:srgbClr val="FE594F"/>
                  </a:solidFill>
                  <a:latin typeface="FZLanTingHeiS-B-GB" panose="02000000000000000000" pitchFamily="2" charset="-122"/>
                  <a:ea typeface="FZLanTingHeiS-B-GB" panose="02000000000000000000" pitchFamily="2" charset="-122"/>
                  <a:sym typeface="Helvetica Neue"/>
                </a:endParaRPr>
              </a:p>
            </p:txBody>
          </p:sp>
        </p:grpSp>
      </p:grpSp>
      <p:sp>
        <p:nvSpPr>
          <p:cNvPr id="20" name="文本框 19"/>
          <p:cNvSpPr txBox="1"/>
          <p:nvPr/>
        </p:nvSpPr>
        <p:spPr>
          <a:xfrm>
            <a:off x="4708623" y="2162102"/>
            <a:ext cx="1697901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685800">
              <a:buClrTx/>
              <a:buSzTx/>
              <a:buFontTx/>
              <a:buNone/>
              <a:defRPr/>
            </a:pPr>
            <a:r>
              <a:rPr kumimoji="0" lang="en-US" altLang="zh-CN" sz="2600" b="1" kern="1200" cap="none" spc="0" normalizeH="0" baseline="0" noProof="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5.1</a:t>
            </a:r>
            <a:r>
              <a:rPr kumimoji="0" lang="zh-CN" altLang="en-US" sz="2600" b="1" kern="1200" cap="none" spc="0" normalizeH="0" baseline="0" noProof="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÷</a:t>
            </a:r>
            <a:r>
              <a:rPr kumimoji="0" lang="en-US" altLang="zh-CN" sz="2600" b="1" kern="1200" cap="none" spc="0" normalizeH="0" baseline="0" noProof="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</a:t>
            </a:r>
            <a:r>
              <a:rPr kumimoji="0" lang="en-US" altLang="zh-CN" sz="2600" b="1" kern="1200" cap="none" spc="600" normalizeH="0" baseline="0" noProof="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</a:t>
            </a:r>
            <a:endParaRPr kumimoji="0" lang="zh-CN" altLang="en-US" sz="2600" b="1" kern="1200" cap="none" spc="0" normalizeH="0" baseline="0" noProof="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文本框 12"/>
          <p:cNvSpPr txBox="1"/>
          <p:nvPr/>
        </p:nvSpPr>
        <p:spPr>
          <a:xfrm>
            <a:off x="6196432" y="2168452"/>
            <a:ext cx="1416050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600" b="1" dirty="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r>
              <a:rPr lang="en-US" altLang="zh-CN" sz="2400" b="1" dirty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(</a:t>
            </a:r>
            <a:r>
              <a:rPr lang="zh-CN" altLang="en-US" sz="2400" b="1" dirty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分</a:t>
            </a:r>
            <a:r>
              <a:rPr lang="en-US" altLang="zh-CN" sz="2400" b="1" dirty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)</a:t>
            </a:r>
            <a:endParaRPr lang="en-US" altLang="zh-CN" sz="2400" b="1" dirty="0">
              <a:solidFill>
                <a:srgbClr val="FE594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3" name="TextBox 15"/>
          <p:cNvSpPr txBox="1"/>
          <p:nvPr/>
        </p:nvSpPr>
        <p:spPr>
          <a:xfrm>
            <a:off x="2972597" y="3113126"/>
            <a:ext cx="1461542" cy="460095"/>
          </a:xfrm>
          <a:prstGeom prst="rect">
            <a:avLst/>
          </a:prstGeom>
          <a:noFill/>
          <a:ln w="9525">
            <a:noFill/>
          </a:ln>
        </p:spPr>
        <p:txBody>
          <a:bodyPr wrap="square" lIns="67500" tIns="35100" rIns="67500" bIns="35100">
            <a:spAutoFit/>
          </a:bodyPr>
          <a:lstStyle/>
          <a:p>
            <a:pPr defTabSz="685800">
              <a:lnSpc>
                <a:spcPct val="105000"/>
              </a:lnSpc>
              <a:buNone/>
              <a:defRPr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5.1÷0.3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4" name="TextBox 16"/>
          <p:cNvSpPr txBox="1"/>
          <p:nvPr/>
        </p:nvSpPr>
        <p:spPr>
          <a:xfrm>
            <a:off x="2699546" y="3592551"/>
            <a:ext cx="3391426" cy="460095"/>
          </a:xfrm>
          <a:prstGeom prst="rect">
            <a:avLst/>
          </a:prstGeom>
          <a:noFill/>
          <a:ln w="9525">
            <a:noFill/>
          </a:ln>
        </p:spPr>
        <p:txBody>
          <a:bodyPr wrap="square" lIns="67500" tIns="35100" rIns="67500" bIns="35100">
            <a:spAutoFit/>
          </a:bodyPr>
          <a:lstStyle/>
          <a:p>
            <a:pPr defTabSz="685800">
              <a:lnSpc>
                <a:spcPct val="105000"/>
              </a:lnSpc>
              <a:defRPr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=(5.1×10)÷(0.3×10)</a:t>
            </a:r>
            <a:endParaRPr lang="zh-CN" altLang="en-US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5" name="TextBox 18"/>
          <p:cNvSpPr txBox="1"/>
          <p:nvPr/>
        </p:nvSpPr>
        <p:spPr>
          <a:xfrm>
            <a:off x="2699546" y="4071976"/>
            <a:ext cx="1349690" cy="460095"/>
          </a:xfrm>
          <a:prstGeom prst="rect">
            <a:avLst/>
          </a:prstGeom>
          <a:noFill/>
          <a:ln w="9525">
            <a:noFill/>
          </a:ln>
        </p:spPr>
        <p:txBody>
          <a:bodyPr wrap="square" lIns="67500" tIns="35100" rIns="67500" bIns="35100">
            <a:spAutoFit/>
          </a:bodyPr>
          <a:lstStyle/>
          <a:p>
            <a:pPr marR="0" defTabSz="685800" eaLnBrk="1" hangingPunct="1">
              <a:lnSpc>
                <a:spcPct val="105000"/>
              </a:lnSpc>
              <a:buClrTx/>
              <a:buSzTx/>
              <a:buFontTx/>
              <a:buNone/>
              <a:defRPr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=51÷3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6" name="TextBox 19"/>
          <p:cNvSpPr txBox="1"/>
          <p:nvPr/>
        </p:nvSpPr>
        <p:spPr>
          <a:xfrm>
            <a:off x="2699547" y="4552988"/>
            <a:ext cx="1349690" cy="464135"/>
          </a:xfrm>
          <a:prstGeom prst="rect">
            <a:avLst/>
          </a:prstGeom>
          <a:noFill/>
          <a:ln w="9525">
            <a:noFill/>
          </a:ln>
        </p:spPr>
        <p:txBody>
          <a:bodyPr wrap="square" lIns="67500" tIns="35100" rIns="67500" bIns="35100">
            <a:spAutoFit/>
          </a:bodyPr>
          <a:lstStyle/>
          <a:p>
            <a:pPr defTabSz="685800">
              <a:lnSpc>
                <a:spcPct val="105000"/>
              </a:lnSpc>
              <a:defRPr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=17</a:t>
            </a:r>
            <a:r>
              <a:rPr lang="en-US" altLang="zh-CN" sz="2400" b="1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(</a:t>
            </a:r>
            <a:r>
              <a:rPr kumimoji="0" lang="zh-CN" altLang="en-US" sz="2400" b="1" kern="1200" cap="none" spc="0" normalizeH="0" baseline="0" noProof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b="1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)</a:t>
            </a:r>
            <a:endParaRPr kumimoji="0" lang="en-US" altLang="zh-CN" sz="2400" b="1" kern="1200" cap="none" spc="0" normalizeH="0" baseline="0" noProof="0">
              <a:solidFill>
                <a:srgbClr val="FE594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文本框 12"/>
          <p:cNvSpPr txBox="1"/>
          <p:nvPr/>
        </p:nvSpPr>
        <p:spPr>
          <a:xfrm>
            <a:off x="3793342" y="5481494"/>
            <a:ext cx="4605316" cy="4924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defTabSz="685800"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 dirty="0">
                <a:latin typeface="方正兰亭大黑简体" panose="02000500000000000000" pitchFamily="2" charset="-122"/>
                <a:ea typeface="方正兰亭大黑简体" panose="02000500000000000000" pitchFamily="2" charset="-122"/>
                <a:cs typeface="黑体" panose="02010609060101010101" charset="-122"/>
              </a:rPr>
              <a:t>答：笑笑打电话的时间</a:t>
            </a:r>
            <a:r>
              <a:rPr kumimoji="0" lang="zh-CN" altLang="en-US" sz="2400" kern="1200" cap="none" spc="300" normalizeH="0" baseline="0" noProof="0" dirty="0">
                <a:latin typeface="方正兰亭大黑简体" panose="02000500000000000000" pitchFamily="2" charset="-122"/>
                <a:ea typeface="方正兰亭大黑简体" panose="02000500000000000000" pitchFamily="2" charset="-122"/>
                <a:cs typeface="黑体" panose="02010609060101010101" charset="-122"/>
              </a:rPr>
              <a:t>是</a:t>
            </a:r>
            <a:r>
              <a:rPr kumimoji="0" lang="en-US" altLang="zh-CN" sz="2600" b="1" kern="1200" cap="none" spc="0" normalizeH="0" baseline="0" noProof="0" dirty="0"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600" b="1" kern="1200" cap="none" spc="300" normalizeH="0" baseline="0" noProof="0" dirty="0"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7</a:t>
            </a:r>
            <a:r>
              <a:rPr kumimoji="0" lang="zh-CN" altLang="en-US" sz="2400" kern="1200" cap="none" spc="0" normalizeH="0" baseline="0" noProof="0" dirty="0">
                <a:latin typeface="方正兰亭大黑简体" panose="02000500000000000000" pitchFamily="2" charset="-122"/>
                <a:ea typeface="方正兰亭大黑简体" panose="02000500000000000000" pitchFamily="2" charset="-122"/>
                <a:cs typeface="黑体" panose="02010609060101010101" charset="-122"/>
              </a:rPr>
              <a:t>分。 </a:t>
            </a:r>
            <a:endParaRPr kumimoji="0" lang="zh-CN" altLang="en-US" sz="2400" kern="1200" cap="none" spc="0" normalizeH="0" baseline="0" noProof="0" dirty="0">
              <a:latin typeface="方正兰亭大黑简体" panose="02000500000000000000" pitchFamily="2" charset="-122"/>
              <a:ea typeface="方正兰亭大黑简体" panose="02000500000000000000" pitchFamily="2" charset="-122"/>
              <a:cs typeface="黑体" panose="02010609060101010101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2961483" y="3290078"/>
            <a:ext cx="6611933" cy="1672448"/>
            <a:chOff x="3537957" y="3290078"/>
            <a:chExt cx="6611933" cy="1672448"/>
          </a:xfrm>
        </p:grpSpPr>
        <p:cxnSp>
          <p:nvCxnSpPr>
            <p:cNvPr id="29" name="直接连接符 28"/>
            <p:cNvCxnSpPr/>
            <p:nvPr/>
          </p:nvCxnSpPr>
          <p:spPr bwMode="auto">
            <a:xfrm>
              <a:off x="3537957" y="4025935"/>
              <a:ext cx="2977143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线连接符 23"/>
            <p:cNvCxnSpPr/>
            <p:nvPr/>
          </p:nvCxnSpPr>
          <p:spPr>
            <a:xfrm>
              <a:off x="6714977" y="3854544"/>
              <a:ext cx="555092" cy="0"/>
            </a:xfrm>
            <a:prstGeom prst="line">
              <a:avLst/>
            </a:prstGeom>
            <a:noFill/>
            <a:ln w="76200" cap="rnd">
              <a:solidFill>
                <a:srgbClr val="FE594F"/>
              </a:solidFill>
              <a:round/>
              <a:tailEnd type="arrow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58" name="组合 57"/>
            <p:cNvGrpSpPr/>
            <p:nvPr/>
          </p:nvGrpSpPr>
          <p:grpSpPr>
            <a:xfrm>
              <a:off x="7473447" y="3290078"/>
              <a:ext cx="2676443" cy="1672448"/>
              <a:chOff x="7473447" y="3290078"/>
              <a:chExt cx="2676443" cy="1672448"/>
            </a:xfrm>
          </p:grpSpPr>
          <p:sp>
            <p:nvSpPr>
              <p:cNvPr id="31" name="文本框 10"/>
              <p:cNvSpPr txBox="1"/>
              <p:nvPr/>
            </p:nvSpPr>
            <p:spPr bwMode="auto">
              <a:xfrm>
                <a:off x="7646730" y="3385560"/>
                <a:ext cx="2367979" cy="14262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R="0" defTabSz="685800">
                  <a:lnSpc>
                    <a:spcPct val="120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zh-CN" sz="2400" b="1" kern="1200" cap="none" spc="0" normalizeH="0" baseline="0" noProof="0" dirty="0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黑体" panose="02010609060101010101" charset="-122"/>
                  </a:rPr>
                  <a:t>被除数、除数同时扩大到原数</a:t>
                </a:r>
                <a:r>
                  <a:rPr kumimoji="0" lang="zh-CN" altLang="zh-CN" sz="2400" b="1" kern="1200" cap="none" spc="300" normalizeH="0" baseline="0" noProof="0" dirty="0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黑体" panose="02010609060101010101" charset="-122"/>
                  </a:rPr>
                  <a:t>的</a:t>
                </a:r>
                <a:r>
                  <a:rPr kumimoji="0" lang="en-US" altLang="zh-CN" sz="2600" b="1" kern="1200" cap="none" spc="0" normalizeH="0" baseline="0" noProof="0" dirty="0"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en-US" altLang="zh-CN" sz="2600" b="1" kern="1200" cap="none" spc="300" normalizeH="0" baseline="0" noProof="0" dirty="0"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0</a:t>
                </a:r>
                <a:r>
                  <a:rPr kumimoji="0" lang="zh-CN" altLang="en-US" sz="2400" b="1" kern="1200" cap="none" spc="0" normalizeH="0" baseline="0" noProof="0" dirty="0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黑体" panose="02010609060101010101" charset="-122"/>
                  </a:rPr>
                  <a:t>倍，商不变。</a:t>
                </a:r>
                <a:endParaRPr kumimoji="0" lang="zh-CN" altLang="en-US" sz="2400" b="1" kern="1200" cap="none" spc="0" normalizeH="0" baseline="0" noProof="0" dirty="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黑体" panose="02010609060101010101" charset="-122"/>
                </a:endParaRPr>
              </a:p>
            </p:txBody>
          </p:sp>
          <p:sp>
            <p:nvSpPr>
              <p:cNvPr id="40" name="圆角矩形 21"/>
              <p:cNvSpPr/>
              <p:nvPr/>
            </p:nvSpPr>
            <p:spPr>
              <a:xfrm>
                <a:off x="7473447" y="3290078"/>
                <a:ext cx="2676443" cy="1672448"/>
              </a:xfrm>
              <a:prstGeom prst="roundRect">
                <a:avLst>
                  <a:gd name="adj" fmla="val 21818"/>
                </a:avLst>
              </a:prstGeom>
              <a:noFill/>
              <a:ln w="50800" cap="rnd">
                <a:solidFill>
                  <a:srgbClr val="FE594F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: 圆角 41"/>
          <p:cNvSpPr/>
          <p:nvPr/>
        </p:nvSpPr>
        <p:spPr>
          <a:xfrm>
            <a:off x="1034475" y="1373981"/>
            <a:ext cx="10123049" cy="5009752"/>
          </a:xfrm>
          <a:prstGeom prst="roundRect">
            <a:avLst>
              <a:gd name="adj" fmla="val 4032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>
                <a:solidFill>
                  <a:schemeClr val="bg1"/>
                </a:solidFill>
                <a:latin typeface="方正兰亭粗黑_GBK" panose="02000000000000000000" charset="-122"/>
                <a:ea typeface="方正兰亭粗黑_GBK" panose="02000000000000000000" charset="-122"/>
                <a:cs typeface="RTWS ShangGothic G0v1 Bold" charset="-122"/>
              </a:rPr>
              <a:t>看一看，数一数，你发现了什么？</a:t>
            </a:r>
            <a:endParaRPr lang="zh-CN" altLang="en-US" sz="1800">
              <a:solidFill>
                <a:schemeClr val="bg1"/>
              </a:solidFill>
              <a:latin typeface="方正兰亭粗黑_GBK" panose="02000000000000000000" charset="-122"/>
              <a:ea typeface="方正兰亭粗黑_GBK" panose="02000000000000000000" charset="-122"/>
              <a:cs typeface="RTWS ShangGothic G0v1 Bold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075200" y="961910"/>
            <a:ext cx="6041600" cy="767704"/>
            <a:chOff x="2583148" y="1118168"/>
            <a:chExt cx="6041600" cy="767704"/>
          </a:xfrm>
        </p:grpSpPr>
        <p:grpSp>
          <p:nvGrpSpPr>
            <p:cNvPr id="4" name="组合 3"/>
            <p:cNvGrpSpPr/>
            <p:nvPr/>
          </p:nvGrpSpPr>
          <p:grpSpPr>
            <a:xfrm>
              <a:off x="3816161" y="1147067"/>
              <a:ext cx="4808587" cy="709906"/>
              <a:chOff x="5969116" y="1831220"/>
              <a:chExt cx="4808587" cy="709906"/>
            </a:xfrm>
          </p:grpSpPr>
          <p:sp>
            <p:nvSpPr>
              <p:cNvPr id="8" name="矩形: 圆角 7"/>
              <p:cNvSpPr/>
              <p:nvPr/>
            </p:nvSpPr>
            <p:spPr>
              <a:xfrm>
                <a:off x="5969116" y="1831220"/>
                <a:ext cx="4808587" cy="7099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6463326" y="1955356"/>
                <a:ext cx="417257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RTWS ShangGothic G0v1 Bold" charset="-122"/>
                  </a:rPr>
                  <a:t>笑笑打电话的时间是多少分？</a:t>
                </a:r>
                <a:endParaRPr lang="zh-CN" altLang="en-US" sz="2400" b="1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RTWS ShangGothic G0v1 Bold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2583148" y="1118168"/>
              <a:ext cx="1679597" cy="767704"/>
              <a:chOff x="2483501" y="1061097"/>
              <a:chExt cx="1679597" cy="767704"/>
            </a:xfrm>
          </p:grpSpPr>
          <p:sp>
            <p:nvSpPr>
              <p:cNvPr id="6" name="圆角矩形 65"/>
              <p:cNvSpPr/>
              <p:nvPr/>
            </p:nvSpPr>
            <p:spPr>
              <a:xfrm>
                <a:off x="2483501" y="1061097"/>
                <a:ext cx="1679597" cy="767704"/>
              </a:xfrm>
              <a:prstGeom prst="roundRect">
                <a:avLst>
                  <a:gd name="adj" fmla="val 38104"/>
                </a:avLst>
              </a:prstGeom>
              <a:solidFill>
                <a:srgbClr val="34B05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" name="文本占位符 26"/>
              <p:cNvSpPr txBox="1"/>
              <p:nvPr/>
            </p:nvSpPr>
            <p:spPr>
              <a:xfrm>
                <a:off x="2578745" y="1254750"/>
                <a:ext cx="1500287" cy="42104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>
                    <a:solidFill>
                      <a:schemeClr val="bg1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  <a:cs typeface="RTWS ShangGothic G0v1 Bold" charset="-122"/>
                  </a:rPr>
                  <a:t>解决问题</a:t>
                </a:r>
                <a:endParaRPr lang="zh-CN" altLang="en-US" sz="240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RTWS ShangGothic G0v1 Bold" charset="-122"/>
                </a:endParaRPr>
              </a:p>
            </p:txBody>
          </p:sp>
        </p:grpSp>
      </p:grpSp>
      <p:grpSp>
        <p:nvGrpSpPr>
          <p:cNvPr id="10" name="用小于45°"/>
          <p:cNvGrpSpPr/>
          <p:nvPr/>
        </p:nvGrpSpPr>
        <p:grpSpPr>
          <a:xfrm rot="21416508">
            <a:off x="8958382" y="1268109"/>
            <a:ext cx="2511561" cy="966211"/>
            <a:chOff x="9672601" y="1689162"/>
            <a:chExt cx="1968378" cy="109247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920371">
              <a:off x="11203633" y="1689162"/>
              <a:ext cx="437346" cy="90137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183493">
              <a:off x="9672601" y="1747397"/>
              <a:ext cx="501817" cy="1034242"/>
            </a:xfrm>
            <a:prstGeom prst="rect">
              <a:avLst/>
            </a:prstGeom>
          </p:spPr>
        </p:pic>
        <p:grpSp>
          <p:nvGrpSpPr>
            <p:cNvPr id="13" name="组合 12"/>
            <p:cNvGrpSpPr/>
            <p:nvPr/>
          </p:nvGrpSpPr>
          <p:grpSpPr>
            <a:xfrm>
              <a:off x="10057850" y="1912640"/>
              <a:ext cx="1484925" cy="595950"/>
              <a:chOff x="10403583" y="1282789"/>
              <a:chExt cx="1484925" cy="595949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0426360" y="1282789"/>
                <a:ext cx="1312693" cy="591594"/>
              </a:xfrm>
              <a:prstGeom prst="rect">
                <a:avLst/>
              </a:prstGeom>
              <a:noFill/>
            </p:spPr>
            <p:txBody>
              <a:bodyPr vert="horz" wrap="square" rtlCol="0" anchor="t">
                <a:spAutoFit/>
              </a:bodyPr>
              <a:lstStyle/>
              <a:p>
                <a:r>
                  <a:rPr lang="zh-CN" altLang="en-US" sz="2800">
                    <a:ln w="76200"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latin typeface="方正兰亭大黑简体" panose="02000500000000000000" pitchFamily="2" charset="-122"/>
                    <a:ea typeface="方正兰亭大黑简体" panose="02000500000000000000" pitchFamily="2" charset="-122"/>
                    <a:sym typeface="Helvetica Neue"/>
                  </a:rPr>
                  <a:t>交流一下</a:t>
                </a:r>
                <a:endParaRPr lang="en-US" altLang="zh-CN" sz="2800" b="0">
                  <a:ln w="76200">
                    <a:solidFill>
                      <a:srgbClr val="FFFFFF"/>
                    </a:solidFill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20000"/>
                      </a:prstClr>
                    </a:outerShdw>
                  </a:effectLst>
                  <a:latin typeface="方正兰亭大黑简体" panose="02000500000000000000" pitchFamily="2" charset="-122"/>
                  <a:ea typeface="方正兰亭大黑简体" panose="02000500000000000000" pitchFamily="2" charset="-122"/>
                  <a:sym typeface="Helvetica Neue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0403583" y="1287143"/>
                <a:ext cx="1484925" cy="591595"/>
              </a:xfrm>
              <a:prstGeom prst="rect">
                <a:avLst/>
              </a:prstGeom>
              <a:noFill/>
            </p:spPr>
            <p:txBody>
              <a:bodyPr vert="horz" wrap="square" rtlCol="0" anchor="t">
                <a:spAutoFit/>
              </a:bodyPr>
              <a:lstStyle/>
              <a:p>
                <a:r>
                  <a:rPr lang="zh-CN" altLang="en-US" sz="2800" b="0">
                    <a:solidFill>
                      <a:srgbClr val="FE594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  <a:sym typeface="Helvetica Neue"/>
                  </a:rPr>
                  <a:t>交流一下</a:t>
                </a:r>
                <a:endParaRPr lang="en-US" altLang="zh-CN" sz="2800" b="0">
                  <a:solidFill>
                    <a:srgbClr val="FE594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sym typeface="Helvetica Neue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729198" y="2190065"/>
            <a:ext cx="2692866" cy="540178"/>
            <a:chOff x="4592311" y="2115497"/>
            <a:chExt cx="2692866" cy="540178"/>
          </a:xfrm>
        </p:grpSpPr>
        <p:sp>
          <p:nvSpPr>
            <p:cNvPr id="35" name="圆角矩形 30"/>
            <p:cNvSpPr/>
            <p:nvPr/>
          </p:nvSpPr>
          <p:spPr>
            <a:xfrm>
              <a:off x="4592311" y="2115497"/>
              <a:ext cx="2692866" cy="540178"/>
            </a:xfrm>
            <a:prstGeom prst="roundRect">
              <a:avLst>
                <a:gd name="adj" fmla="val 50000"/>
              </a:avLst>
            </a:prstGeom>
            <a:solidFill>
              <a:srgbClr val="FFDE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708623" y="2134462"/>
              <a:ext cx="1697901" cy="4924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>
                <a:buClrTx/>
                <a:buSzTx/>
                <a:buFontTx/>
                <a:buNone/>
                <a:defRPr/>
              </a:pPr>
              <a:r>
                <a:rPr kumimoji="0" lang="en-US" altLang="zh-CN" sz="2600" b="1" kern="1200" cap="none" spc="0" normalizeH="0" baseline="0" noProof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5.1</a:t>
              </a:r>
              <a:r>
                <a:rPr kumimoji="0" lang="zh-CN" altLang="en-US" sz="2600" b="1" kern="1200" cap="none" spc="0" normalizeH="0" baseline="0" noProof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÷</a:t>
              </a:r>
              <a:r>
                <a:rPr kumimoji="0" lang="en-US" altLang="zh-CN" sz="2600" b="1" kern="1200" cap="none" spc="0" normalizeH="0" baseline="0" noProof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0.</a:t>
              </a:r>
              <a:r>
                <a:rPr kumimoji="0" lang="en-US" altLang="zh-CN" sz="2600" b="1" kern="1200" cap="none" spc="600" normalizeH="0" baseline="0" noProof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3=</a:t>
              </a:r>
              <a:endParaRPr kumimoji="0" lang="zh-CN" altLang="en-US" sz="2600" b="1" kern="1200" cap="none" spc="0" normalizeH="0" baseline="0" noProof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194426" y="2194415"/>
            <a:ext cx="38286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圈一圈，并用竖式算一算。</a:t>
            </a:r>
            <a:endParaRPr lang="zh-CN" altLang="en-US" sz="240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7" name="组合 261"/>
          <p:cNvGrpSpPr/>
          <p:nvPr/>
        </p:nvGrpSpPr>
        <p:grpSpPr>
          <a:xfrm>
            <a:off x="2497669" y="3141488"/>
            <a:ext cx="1135063" cy="549275"/>
            <a:chOff x="3972" y="6794"/>
            <a:chExt cx="1854" cy="865"/>
          </a:xfrm>
        </p:grpSpPr>
        <p:grpSp>
          <p:nvGrpSpPr>
            <p:cNvPr id="18" name="组合 262"/>
            <p:cNvGrpSpPr/>
            <p:nvPr/>
          </p:nvGrpSpPr>
          <p:grpSpPr>
            <a:xfrm>
              <a:off x="3972" y="6794"/>
              <a:ext cx="1669" cy="865"/>
              <a:chOff x="4098" y="6809"/>
              <a:chExt cx="1669" cy="865"/>
            </a:xfrm>
          </p:grpSpPr>
          <p:grpSp>
            <p:nvGrpSpPr>
              <p:cNvPr id="28" name="组合 263"/>
              <p:cNvGrpSpPr/>
              <p:nvPr/>
            </p:nvGrpSpPr>
            <p:grpSpPr>
              <a:xfrm>
                <a:off x="4652" y="6809"/>
                <a:ext cx="554" cy="865"/>
                <a:chOff x="7623" y="3710"/>
                <a:chExt cx="540" cy="1156"/>
              </a:xfrm>
            </p:grpSpPr>
            <p:sp>
              <p:nvSpPr>
                <p:cNvPr id="43" name="矩形 42"/>
                <p:cNvSpPr/>
                <p:nvPr/>
              </p:nvSpPr>
              <p:spPr>
                <a:xfrm>
                  <a:off x="7624" y="3710"/>
                  <a:ext cx="179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矩形 43"/>
                <p:cNvSpPr/>
                <p:nvPr/>
              </p:nvSpPr>
              <p:spPr>
                <a:xfrm>
                  <a:off x="7803" y="3710"/>
                  <a:ext cx="182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矩形 44"/>
                <p:cNvSpPr/>
                <p:nvPr/>
              </p:nvSpPr>
              <p:spPr>
                <a:xfrm>
                  <a:off x="7985" y="3710"/>
                  <a:ext cx="179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5211" y="6809"/>
                <a:ext cx="556" cy="865"/>
                <a:chOff x="7623" y="3710"/>
                <a:chExt cx="542" cy="1156"/>
              </a:xfrm>
              <a:solidFill>
                <a:srgbClr val="FFED00"/>
              </a:solidFill>
            </p:grpSpPr>
            <p:sp>
              <p:nvSpPr>
                <p:cNvPr id="38" name="矩形 37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矩形 40"/>
                <p:cNvSpPr/>
                <p:nvPr/>
              </p:nvSpPr>
              <p:spPr>
                <a:xfrm>
                  <a:off x="7985" y="3710"/>
                  <a:ext cx="180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2" name="组合 31"/>
              <p:cNvGrpSpPr/>
              <p:nvPr/>
            </p:nvGrpSpPr>
            <p:grpSpPr>
              <a:xfrm>
                <a:off x="4098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33" name="矩形 32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矩形 33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矩形 36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22" name="矩形 21"/>
            <p:cNvSpPr/>
            <p:nvPr/>
          </p:nvSpPr>
          <p:spPr>
            <a:xfrm>
              <a:off x="5642" y="6794"/>
              <a:ext cx="184" cy="865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6" name="组合 276"/>
          <p:cNvGrpSpPr/>
          <p:nvPr/>
        </p:nvGrpSpPr>
        <p:grpSpPr>
          <a:xfrm>
            <a:off x="4015319" y="3141488"/>
            <a:ext cx="1135063" cy="549275"/>
            <a:chOff x="3972" y="6794"/>
            <a:chExt cx="1854" cy="865"/>
          </a:xfrm>
        </p:grpSpPr>
        <p:grpSp>
          <p:nvGrpSpPr>
            <p:cNvPr id="47" name="组合 277"/>
            <p:cNvGrpSpPr/>
            <p:nvPr/>
          </p:nvGrpSpPr>
          <p:grpSpPr>
            <a:xfrm>
              <a:off x="3972" y="6794"/>
              <a:ext cx="1669" cy="865"/>
              <a:chOff x="4098" y="6809"/>
              <a:chExt cx="1669" cy="865"/>
            </a:xfrm>
          </p:grpSpPr>
          <p:grpSp>
            <p:nvGrpSpPr>
              <p:cNvPr id="49" name="组合 278"/>
              <p:cNvGrpSpPr/>
              <p:nvPr/>
            </p:nvGrpSpPr>
            <p:grpSpPr>
              <a:xfrm>
                <a:off x="4652" y="6809"/>
                <a:ext cx="554" cy="865"/>
                <a:chOff x="7623" y="3710"/>
                <a:chExt cx="540" cy="1156"/>
              </a:xfrm>
            </p:grpSpPr>
            <p:sp>
              <p:nvSpPr>
                <p:cNvPr id="60" name="矩形 59"/>
                <p:cNvSpPr/>
                <p:nvPr/>
              </p:nvSpPr>
              <p:spPr>
                <a:xfrm>
                  <a:off x="7624" y="3710"/>
                  <a:ext cx="179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矩形 60"/>
                <p:cNvSpPr/>
                <p:nvPr/>
              </p:nvSpPr>
              <p:spPr>
                <a:xfrm>
                  <a:off x="7803" y="3710"/>
                  <a:ext cx="182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矩形 61"/>
                <p:cNvSpPr/>
                <p:nvPr/>
              </p:nvSpPr>
              <p:spPr>
                <a:xfrm>
                  <a:off x="7985" y="3710"/>
                  <a:ext cx="179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0" name="组合 49"/>
              <p:cNvGrpSpPr/>
              <p:nvPr/>
            </p:nvGrpSpPr>
            <p:grpSpPr>
              <a:xfrm>
                <a:off x="5211" y="6809"/>
                <a:ext cx="556" cy="865"/>
                <a:chOff x="7623" y="3710"/>
                <a:chExt cx="542" cy="1156"/>
              </a:xfrm>
              <a:solidFill>
                <a:srgbClr val="FFED00"/>
              </a:solidFill>
            </p:grpSpPr>
            <p:sp>
              <p:nvSpPr>
                <p:cNvPr id="55" name="矩形 54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6" name="矩形 55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矩形 56"/>
                <p:cNvSpPr/>
                <p:nvPr/>
              </p:nvSpPr>
              <p:spPr>
                <a:xfrm>
                  <a:off x="7985" y="3710"/>
                  <a:ext cx="180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" name="组合 50"/>
              <p:cNvGrpSpPr/>
              <p:nvPr/>
            </p:nvGrpSpPr>
            <p:grpSpPr>
              <a:xfrm>
                <a:off x="4098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52" name="矩形 51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3" name="矩形 52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4" name="矩形 53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rgbClr val="F7CBEC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48" name="矩形 47"/>
            <p:cNvSpPr/>
            <p:nvPr/>
          </p:nvSpPr>
          <p:spPr>
            <a:xfrm>
              <a:off x="5642" y="6794"/>
              <a:ext cx="184" cy="865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64" name="组合 218"/>
          <p:cNvGrpSpPr/>
          <p:nvPr/>
        </p:nvGrpSpPr>
        <p:grpSpPr>
          <a:xfrm>
            <a:off x="4005794" y="4449588"/>
            <a:ext cx="1158875" cy="547688"/>
            <a:chOff x="3972" y="6794"/>
            <a:chExt cx="1853" cy="864"/>
          </a:xfrm>
        </p:grpSpPr>
        <p:grpSp>
          <p:nvGrpSpPr>
            <p:cNvPr id="65" name="组合 219"/>
            <p:cNvGrpSpPr/>
            <p:nvPr/>
          </p:nvGrpSpPr>
          <p:grpSpPr>
            <a:xfrm>
              <a:off x="3972" y="6794"/>
              <a:ext cx="1667" cy="864"/>
              <a:chOff x="4098" y="6809"/>
              <a:chExt cx="1667" cy="864"/>
            </a:xfrm>
          </p:grpSpPr>
          <p:grpSp>
            <p:nvGrpSpPr>
              <p:cNvPr id="67" name="组合 220"/>
              <p:cNvGrpSpPr/>
              <p:nvPr/>
            </p:nvGrpSpPr>
            <p:grpSpPr>
              <a:xfrm>
                <a:off x="4652" y="6809"/>
                <a:ext cx="554" cy="865"/>
                <a:chOff x="7623" y="3710"/>
                <a:chExt cx="540" cy="1156"/>
              </a:xfrm>
            </p:grpSpPr>
            <p:sp>
              <p:nvSpPr>
                <p:cNvPr id="76" name="矩形 75"/>
                <p:cNvSpPr/>
                <p:nvPr/>
              </p:nvSpPr>
              <p:spPr>
                <a:xfrm>
                  <a:off x="7622" y="3710"/>
                  <a:ext cx="181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矩形 76"/>
                <p:cNvSpPr/>
                <p:nvPr/>
              </p:nvSpPr>
              <p:spPr>
                <a:xfrm>
                  <a:off x="7803" y="3710"/>
                  <a:ext cx="181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矩形 77"/>
                <p:cNvSpPr/>
                <p:nvPr/>
              </p:nvSpPr>
              <p:spPr>
                <a:xfrm>
                  <a:off x="7984" y="3710"/>
                  <a:ext cx="195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8" name="组合 67"/>
              <p:cNvGrpSpPr/>
              <p:nvPr/>
            </p:nvGrpSpPr>
            <p:grpSpPr>
              <a:xfrm>
                <a:off x="5211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73" name="矩形 72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矩形 73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矩形 74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9" name="组合 68"/>
              <p:cNvGrpSpPr/>
              <p:nvPr/>
            </p:nvGrpSpPr>
            <p:grpSpPr>
              <a:xfrm>
                <a:off x="4098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70" name="矩形 69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矩形 70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矩形 71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66" name="矩形 65"/>
            <p:cNvSpPr/>
            <p:nvPr/>
          </p:nvSpPr>
          <p:spPr>
            <a:xfrm>
              <a:off x="5642" y="6794"/>
              <a:ext cx="183" cy="86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79" name="组合 203"/>
          <p:cNvGrpSpPr/>
          <p:nvPr/>
        </p:nvGrpSpPr>
        <p:grpSpPr>
          <a:xfrm>
            <a:off x="2502432" y="4449588"/>
            <a:ext cx="1133475" cy="547688"/>
            <a:chOff x="3972" y="6794"/>
            <a:chExt cx="1853" cy="864"/>
          </a:xfrm>
        </p:grpSpPr>
        <p:grpSp>
          <p:nvGrpSpPr>
            <p:cNvPr id="80" name="组合 204"/>
            <p:cNvGrpSpPr/>
            <p:nvPr/>
          </p:nvGrpSpPr>
          <p:grpSpPr>
            <a:xfrm>
              <a:off x="3972" y="6794"/>
              <a:ext cx="1667" cy="864"/>
              <a:chOff x="4098" y="6809"/>
              <a:chExt cx="1667" cy="864"/>
            </a:xfrm>
          </p:grpSpPr>
          <p:grpSp>
            <p:nvGrpSpPr>
              <p:cNvPr id="82" name="组合 205"/>
              <p:cNvGrpSpPr/>
              <p:nvPr/>
            </p:nvGrpSpPr>
            <p:grpSpPr>
              <a:xfrm>
                <a:off x="4652" y="6809"/>
                <a:ext cx="554" cy="865"/>
                <a:chOff x="7623" y="3710"/>
                <a:chExt cx="540" cy="1156"/>
              </a:xfrm>
            </p:grpSpPr>
            <p:sp>
              <p:nvSpPr>
                <p:cNvPr id="91" name="矩形 90"/>
                <p:cNvSpPr/>
                <p:nvPr/>
              </p:nvSpPr>
              <p:spPr>
                <a:xfrm>
                  <a:off x="7622" y="3710"/>
                  <a:ext cx="180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矩形 91"/>
                <p:cNvSpPr/>
                <p:nvPr/>
              </p:nvSpPr>
              <p:spPr>
                <a:xfrm>
                  <a:off x="7801" y="3710"/>
                  <a:ext cx="182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矩形 92"/>
                <p:cNvSpPr/>
                <p:nvPr/>
              </p:nvSpPr>
              <p:spPr>
                <a:xfrm>
                  <a:off x="7984" y="3710"/>
                  <a:ext cx="180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3" name="组合 82"/>
              <p:cNvGrpSpPr/>
              <p:nvPr/>
            </p:nvGrpSpPr>
            <p:grpSpPr>
              <a:xfrm>
                <a:off x="5211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88" name="矩形 87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矩形 88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矩形 89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4" name="组合 83"/>
              <p:cNvGrpSpPr/>
              <p:nvPr/>
            </p:nvGrpSpPr>
            <p:grpSpPr>
              <a:xfrm>
                <a:off x="4098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85" name="矩形 84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矩形 85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矩形 86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81" name="矩形 80"/>
            <p:cNvSpPr/>
            <p:nvPr/>
          </p:nvSpPr>
          <p:spPr>
            <a:xfrm>
              <a:off x="5641" y="6794"/>
              <a:ext cx="184" cy="86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4" name="组合 188"/>
          <p:cNvGrpSpPr/>
          <p:nvPr/>
        </p:nvGrpSpPr>
        <p:grpSpPr>
          <a:xfrm>
            <a:off x="4021669" y="3813001"/>
            <a:ext cx="1143000" cy="547687"/>
            <a:chOff x="3972" y="6794"/>
            <a:chExt cx="1853" cy="864"/>
          </a:xfrm>
        </p:grpSpPr>
        <p:grpSp>
          <p:nvGrpSpPr>
            <p:cNvPr id="95" name="组合 189"/>
            <p:cNvGrpSpPr/>
            <p:nvPr/>
          </p:nvGrpSpPr>
          <p:grpSpPr>
            <a:xfrm>
              <a:off x="3972" y="6794"/>
              <a:ext cx="1667" cy="864"/>
              <a:chOff x="4098" y="6809"/>
              <a:chExt cx="1667" cy="864"/>
            </a:xfrm>
          </p:grpSpPr>
          <p:grpSp>
            <p:nvGrpSpPr>
              <p:cNvPr id="97" name="组合 190"/>
              <p:cNvGrpSpPr/>
              <p:nvPr/>
            </p:nvGrpSpPr>
            <p:grpSpPr>
              <a:xfrm>
                <a:off x="4652" y="6809"/>
                <a:ext cx="554" cy="865"/>
                <a:chOff x="7623" y="3710"/>
                <a:chExt cx="540" cy="1156"/>
              </a:xfrm>
            </p:grpSpPr>
            <p:sp>
              <p:nvSpPr>
                <p:cNvPr id="106" name="矩形 105"/>
                <p:cNvSpPr/>
                <p:nvPr/>
              </p:nvSpPr>
              <p:spPr>
                <a:xfrm>
                  <a:off x="7622" y="3710"/>
                  <a:ext cx="181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矩形 106"/>
                <p:cNvSpPr/>
                <p:nvPr/>
              </p:nvSpPr>
              <p:spPr>
                <a:xfrm>
                  <a:off x="7803" y="3710"/>
                  <a:ext cx="181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矩形 107"/>
                <p:cNvSpPr/>
                <p:nvPr/>
              </p:nvSpPr>
              <p:spPr>
                <a:xfrm>
                  <a:off x="7984" y="3710"/>
                  <a:ext cx="196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8" name="组合 97"/>
              <p:cNvGrpSpPr/>
              <p:nvPr/>
            </p:nvGrpSpPr>
            <p:grpSpPr>
              <a:xfrm>
                <a:off x="5211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103" name="矩形 102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矩形 103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05" name="矩形 104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>
                <a:off x="4098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100" name="矩形 99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矩形 100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02" name="矩形 101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96" name="矩形 95"/>
            <p:cNvSpPr/>
            <p:nvPr/>
          </p:nvSpPr>
          <p:spPr>
            <a:xfrm>
              <a:off x="5642" y="6794"/>
              <a:ext cx="183" cy="86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9" name="组合 173"/>
          <p:cNvGrpSpPr/>
          <p:nvPr/>
        </p:nvGrpSpPr>
        <p:grpSpPr>
          <a:xfrm>
            <a:off x="2507194" y="3813001"/>
            <a:ext cx="1133475" cy="547687"/>
            <a:chOff x="3972" y="6794"/>
            <a:chExt cx="1853" cy="864"/>
          </a:xfrm>
        </p:grpSpPr>
        <p:grpSp>
          <p:nvGrpSpPr>
            <p:cNvPr id="110" name="组合 174"/>
            <p:cNvGrpSpPr/>
            <p:nvPr/>
          </p:nvGrpSpPr>
          <p:grpSpPr>
            <a:xfrm>
              <a:off x="3972" y="6794"/>
              <a:ext cx="1667" cy="864"/>
              <a:chOff x="4098" y="6809"/>
              <a:chExt cx="1667" cy="864"/>
            </a:xfrm>
          </p:grpSpPr>
          <p:grpSp>
            <p:nvGrpSpPr>
              <p:cNvPr id="112" name="组合 175"/>
              <p:cNvGrpSpPr/>
              <p:nvPr/>
            </p:nvGrpSpPr>
            <p:grpSpPr>
              <a:xfrm>
                <a:off x="4652" y="6809"/>
                <a:ext cx="554" cy="865"/>
                <a:chOff x="7623" y="3710"/>
                <a:chExt cx="540" cy="1156"/>
              </a:xfrm>
            </p:grpSpPr>
            <p:sp>
              <p:nvSpPr>
                <p:cNvPr id="121" name="矩形 120"/>
                <p:cNvSpPr/>
                <p:nvPr/>
              </p:nvSpPr>
              <p:spPr>
                <a:xfrm>
                  <a:off x="7622" y="3710"/>
                  <a:ext cx="180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矩形 121"/>
                <p:cNvSpPr/>
                <p:nvPr/>
              </p:nvSpPr>
              <p:spPr>
                <a:xfrm>
                  <a:off x="7801" y="3710"/>
                  <a:ext cx="182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矩形 123"/>
                <p:cNvSpPr/>
                <p:nvPr/>
              </p:nvSpPr>
              <p:spPr>
                <a:xfrm>
                  <a:off x="7984" y="3710"/>
                  <a:ext cx="180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13" name="组合 112"/>
              <p:cNvGrpSpPr/>
              <p:nvPr/>
            </p:nvGrpSpPr>
            <p:grpSpPr>
              <a:xfrm>
                <a:off x="5211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118" name="矩形 117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矩形 118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矩形 119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14" name="组合 113"/>
              <p:cNvGrpSpPr/>
              <p:nvPr/>
            </p:nvGrpSpPr>
            <p:grpSpPr>
              <a:xfrm>
                <a:off x="4098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115" name="矩形 114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矩形 115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矩形 116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11" name="矩形 110"/>
            <p:cNvSpPr/>
            <p:nvPr/>
          </p:nvSpPr>
          <p:spPr>
            <a:xfrm>
              <a:off x="5641" y="6794"/>
              <a:ext cx="184" cy="86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5" name="组合 158"/>
          <p:cNvGrpSpPr/>
          <p:nvPr/>
        </p:nvGrpSpPr>
        <p:grpSpPr>
          <a:xfrm>
            <a:off x="4004207" y="3135138"/>
            <a:ext cx="1158875" cy="549275"/>
            <a:chOff x="3972" y="6794"/>
            <a:chExt cx="1853" cy="864"/>
          </a:xfrm>
        </p:grpSpPr>
        <p:grpSp>
          <p:nvGrpSpPr>
            <p:cNvPr id="126" name="组合 159"/>
            <p:cNvGrpSpPr/>
            <p:nvPr/>
          </p:nvGrpSpPr>
          <p:grpSpPr>
            <a:xfrm>
              <a:off x="3972" y="6794"/>
              <a:ext cx="1667" cy="864"/>
              <a:chOff x="4098" y="6809"/>
              <a:chExt cx="1667" cy="864"/>
            </a:xfrm>
          </p:grpSpPr>
          <p:grpSp>
            <p:nvGrpSpPr>
              <p:cNvPr id="128" name="组合 160"/>
              <p:cNvGrpSpPr/>
              <p:nvPr/>
            </p:nvGrpSpPr>
            <p:grpSpPr>
              <a:xfrm>
                <a:off x="4652" y="6809"/>
                <a:ext cx="554" cy="865"/>
                <a:chOff x="7623" y="3710"/>
                <a:chExt cx="540" cy="1156"/>
              </a:xfrm>
            </p:grpSpPr>
            <p:sp>
              <p:nvSpPr>
                <p:cNvPr id="137" name="矩形 136"/>
                <p:cNvSpPr/>
                <p:nvPr/>
              </p:nvSpPr>
              <p:spPr>
                <a:xfrm>
                  <a:off x="7622" y="3710"/>
                  <a:ext cx="181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38" name="矩形 137"/>
                <p:cNvSpPr/>
                <p:nvPr/>
              </p:nvSpPr>
              <p:spPr>
                <a:xfrm>
                  <a:off x="7803" y="3710"/>
                  <a:ext cx="181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39" name="矩形 138"/>
                <p:cNvSpPr/>
                <p:nvPr/>
              </p:nvSpPr>
              <p:spPr>
                <a:xfrm>
                  <a:off x="7984" y="3710"/>
                  <a:ext cx="195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9" name="组合 128"/>
              <p:cNvGrpSpPr/>
              <p:nvPr/>
            </p:nvGrpSpPr>
            <p:grpSpPr>
              <a:xfrm>
                <a:off x="5211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134" name="矩形 133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35" name="矩形 134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36" name="矩形 135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0" name="组合 129"/>
              <p:cNvGrpSpPr/>
              <p:nvPr/>
            </p:nvGrpSpPr>
            <p:grpSpPr>
              <a:xfrm>
                <a:off x="4098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131" name="矩形 130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32" name="矩形 131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矩形 132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27" name="矩形 126"/>
            <p:cNvSpPr/>
            <p:nvPr/>
          </p:nvSpPr>
          <p:spPr>
            <a:xfrm>
              <a:off x="5642" y="6794"/>
              <a:ext cx="183" cy="86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40" name="组合 157"/>
          <p:cNvGrpSpPr/>
          <p:nvPr/>
        </p:nvGrpSpPr>
        <p:grpSpPr>
          <a:xfrm>
            <a:off x="2500844" y="3151013"/>
            <a:ext cx="1135063" cy="549275"/>
            <a:chOff x="3972" y="6794"/>
            <a:chExt cx="1853" cy="864"/>
          </a:xfrm>
        </p:grpSpPr>
        <p:grpSp>
          <p:nvGrpSpPr>
            <p:cNvPr id="141" name="组合 139"/>
            <p:cNvGrpSpPr/>
            <p:nvPr/>
          </p:nvGrpSpPr>
          <p:grpSpPr>
            <a:xfrm>
              <a:off x="3972" y="6794"/>
              <a:ext cx="1667" cy="864"/>
              <a:chOff x="4098" y="6809"/>
              <a:chExt cx="1667" cy="864"/>
            </a:xfrm>
          </p:grpSpPr>
          <p:grpSp>
            <p:nvGrpSpPr>
              <p:cNvPr id="143" name="组合 127"/>
              <p:cNvGrpSpPr/>
              <p:nvPr/>
            </p:nvGrpSpPr>
            <p:grpSpPr>
              <a:xfrm>
                <a:off x="4652" y="6809"/>
                <a:ext cx="554" cy="865"/>
                <a:chOff x="7623" y="3710"/>
                <a:chExt cx="540" cy="1156"/>
              </a:xfrm>
            </p:grpSpPr>
            <p:sp>
              <p:nvSpPr>
                <p:cNvPr id="152" name="矩形 151"/>
                <p:cNvSpPr/>
                <p:nvPr/>
              </p:nvSpPr>
              <p:spPr>
                <a:xfrm>
                  <a:off x="7624" y="3710"/>
                  <a:ext cx="179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53" name="矩形 152"/>
                <p:cNvSpPr/>
                <p:nvPr/>
              </p:nvSpPr>
              <p:spPr>
                <a:xfrm>
                  <a:off x="7803" y="3710"/>
                  <a:ext cx="179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54" name="矩形 153"/>
                <p:cNvSpPr/>
                <p:nvPr/>
              </p:nvSpPr>
              <p:spPr>
                <a:xfrm>
                  <a:off x="7982" y="3710"/>
                  <a:ext cx="164" cy="11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组合 143"/>
              <p:cNvGrpSpPr/>
              <p:nvPr/>
            </p:nvGrpSpPr>
            <p:grpSpPr>
              <a:xfrm>
                <a:off x="5211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149" name="矩形 148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50" name="矩形 149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51" name="矩形 150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5" name="组合 144"/>
              <p:cNvGrpSpPr/>
              <p:nvPr/>
            </p:nvGrpSpPr>
            <p:grpSpPr>
              <a:xfrm>
                <a:off x="4098" y="6809"/>
                <a:ext cx="554" cy="865"/>
                <a:chOff x="7623" y="3710"/>
                <a:chExt cx="540" cy="1156"/>
              </a:xfrm>
              <a:solidFill>
                <a:srgbClr val="FFED00"/>
              </a:solidFill>
            </p:grpSpPr>
            <p:sp>
              <p:nvSpPr>
                <p:cNvPr id="146" name="矩形 145"/>
                <p:cNvSpPr/>
                <p:nvPr/>
              </p:nvSpPr>
              <p:spPr>
                <a:xfrm>
                  <a:off x="762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47" name="矩形 146"/>
                <p:cNvSpPr/>
                <p:nvPr/>
              </p:nvSpPr>
              <p:spPr>
                <a:xfrm>
                  <a:off x="780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48" name="矩形 147"/>
                <p:cNvSpPr/>
                <p:nvPr/>
              </p:nvSpPr>
              <p:spPr>
                <a:xfrm>
                  <a:off x="7983" y="3710"/>
                  <a:ext cx="180" cy="115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93CCD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42" name="矩形 141"/>
            <p:cNvSpPr/>
            <p:nvPr/>
          </p:nvSpPr>
          <p:spPr>
            <a:xfrm>
              <a:off x="5641" y="6794"/>
              <a:ext cx="184" cy="86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2492907" y="3151013"/>
            <a:ext cx="342900" cy="533400"/>
            <a:chOff x="7623" y="3710"/>
            <a:chExt cx="540" cy="1156"/>
          </a:xfrm>
        </p:grpSpPr>
        <p:sp>
          <p:nvSpPr>
            <p:cNvPr id="156" name="矩形 155"/>
            <p:cNvSpPr/>
            <p:nvPr/>
          </p:nvSpPr>
          <p:spPr>
            <a:xfrm>
              <a:off x="7623" y="3710"/>
              <a:ext cx="180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>
              <a:off x="7803" y="3710"/>
              <a:ext cx="180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8" name="矩形 157"/>
            <p:cNvSpPr/>
            <p:nvPr/>
          </p:nvSpPr>
          <p:spPr>
            <a:xfrm>
              <a:off x="7983" y="3710"/>
              <a:ext cx="180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2844762" y="3152668"/>
            <a:ext cx="341630" cy="532765"/>
            <a:chOff x="7623" y="3710"/>
            <a:chExt cx="540" cy="1156"/>
          </a:xfrm>
          <a:solidFill>
            <a:srgbClr val="FFED00"/>
          </a:solidFill>
        </p:grpSpPr>
        <p:sp>
          <p:nvSpPr>
            <p:cNvPr id="160" name="矩形 159"/>
            <p:cNvSpPr/>
            <p:nvPr/>
          </p:nvSpPr>
          <p:spPr>
            <a:xfrm>
              <a:off x="762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>
              <a:off x="780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2" name="矩形 161"/>
            <p:cNvSpPr/>
            <p:nvPr/>
          </p:nvSpPr>
          <p:spPr>
            <a:xfrm>
              <a:off x="798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63" name="矩形 162"/>
          <p:cNvSpPr/>
          <p:nvPr/>
        </p:nvSpPr>
        <p:spPr>
          <a:xfrm>
            <a:off x="3531132" y="3151013"/>
            <a:ext cx="114300" cy="533400"/>
          </a:xfrm>
          <a:prstGeom prst="rect">
            <a:avLst/>
          </a:prstGeom>
          <a:solidFill>
            <a:srgbClr val="FFED00"/>
          </a:solidFill>
          <a:ln w="19050">
            <a:solidFill>
              <a:srgbClr val="93CC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3186644" y="3151013"/>
            <a:ext cx="341313" cy="533400"/>
            <a:chOff x="7623" y="3710"/>
            <a:chExt cx="540" cy="1156"/>
          </a:xfrm>
        </p:grpSpPr>
        <p:sp>
          <p:nvSpPr>
            <p:cNvPr id="165" name="矩形 164"/>
            <p:cNvSpPr/>
            <p:nvPr/>
          </p:nvSpPr>
          <p:spPr>
            <a:xfrm>
              <a:off x="7623" y="3710"/>
              <a:ext cx="181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6" name="矩形 165"/>
            <p:cNvSpPr/>
            <p:nvPr/>
          </p:nvSpPr>
          <p:spPr>
            <a:xfrm>
              <a:off x="7804" y="3710"/>
              <a:ext cx="178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7" name="矩形 166"/>
            <p:cNvSpPr/>
            <p:nvPr/>
          </p:nvSpPr>
          <p:spPr>
            <a:xfrm>
              <a:off x="7982" y="3710"/>
              <a:ext cx="181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4237569" y="3141488"/>
            <a:ext cx="350838" cy="542925"/>
            <a:chOff x="7623" y="3710"/>
            <a:chExt cx="540" cy="1156"/>
          </a:xfrm>
        </p:grpSpPr>
        <p:sp>
          <p:nvSpPr>
            <p:cNvPr id="169" name="矩形 168"/>
            <p:cNvSpPr/>
            <p:nvPr/>
          </p:nvSpPr>
          <p:spPr>
            <a:xfrm>
              <a:off x="7623" y="3710"/>
              <a:ext cx="181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0" name="矩形 169"/>
            <p:cNvSpPr/>
            <p:nvPr/>
          </p:nvSpPr>
          <p:spPr>
            <a:xfrm>
              <a:off x="7804" y="3710"/>
              <a:ext cx="178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1" name="矩形 170"/>
            <p:cNvSpPr/>
            <p:nvPr/>
          </p:nvSpPr>
          <p:spPr>
            <a:xfrm>
              <a:off x="7982" y="3710"/>
              <a:ext cx="181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3991574" y="3142509"/>
            <a:ext cx="234315" cy="542925"/>
            <a:chOff x="7803" y="3710"/>
            <a:chExt cx="360" cy="1156"/>
          </a:xfrm>
          <a:solidFill>
            <a:srgbClr val="FFED00"/>
          </a:solidFill>
        </p:grpSpPr>
        <p:sp>
          <p:nvSpPr>
            <p:cNvPr id="173" name="矩形 172"/>
            <p:cNvSpPr/>
            <p:nvPr/>
          </p:nvSpPr>
          <p:spPr>
            <a:xfrm>
              <a:off x="780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4" name="矩形 173"/>
            <p:cNvSpPr/>
            <p:nvPr/>
          </p:nvSpPr>
          <p:spPr>
            <a:xfrm>
              <a:off x="798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4592285" y="3142509"/>
            <a:ext cx="351155" cy="542925"/>
            <a:chOff x="7623" y="3710"/>
            <a:chExt cx="540" cy="1156"/>
          </a:xfrm>
          <a:solidFill>
            <a:srgbClr val="FFED00"/>
          </a:solidFill>
        </p:grpSpPr>
        <p:sp>
          <p:nvSpPr>
            <p:cNvPr id="176" name="矩形 175"/>
            <p:cNvSpPr/>
            <p:nvPr/>
          </p:nvSpPr>
          <p:spPr>
            <a:xfrm>
              <a:off x="762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7" name="矩形 176"/>
            <p:cNvSpPr/>
            <p:nvPr/>
          </p:nvSpPr>
          <p:spPr>
            <a:xfrm>
              <a:off x="780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8" name="矩形 177"/>
            <p:cNvSpPr/>
            <p:nvPr/>
          </p:nvSpPr>
          <p:spPr>
            <a:xfrm>
              <a:off x="798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4944007" y="3141488"/>
            <a:ext cx="233362" cy="542925"/>
            <a:chOff x="7623" y="3710"/>
            <a:chExt cx="360" cy="1156"/>
          </a:xfrm>
        </p:grpSpPr>
        <p:sp>
          <p:nvSpPr>
            <p:cNvPr id="180" name="矩形 179"/>
            <p:cNvSpPr/>
            <p:nvPr/>
          </p:nvSpPr>
          <p:spPr>
            <a:xfrm>
              <a:off x="7623" y="3710"/>
              <a:ext cx="181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1" name="矩形 180"/>
            <p:cNvSpPr/>
            <p:nvPr/>
          </p:nvSpPr>
          <p:spPr>
            <a:xfrm>
              <a:off x="7804" y="3710"/>
              <a:ext cx="179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2" name="矩形 181"/>
          <p:cNvSpPr/>
          <p:nvPr/>
        </p:nvSpPr>
        <p:spPr>
          <a:xfrm>
            <a:off x="2499257" y="3812116"/>
            <a:ext cx="114300" cy="550863"/>
          </a:xfrm>
          <a:prstGeom prst="rect">
            <a:avLst/>
          </a:prstGeom>
          <a:solidFill>
            <a:srgbClr val="F7CBEC"/>
          </a:solidFill>
          <a:ln w="19050">
            <a:solidFill>
              <a:srgbClr val="93CC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83" name="组合 182"/>
          <p:cNvGrpSpPr/>
          <p:nvPr/>
        </p:nvGrpSpPr>
        <p:grpSpPr>
          <a:xfrm>
            <a:off x="2613625" y="3813069"/>
            <a:ext cx="341630" cy="549910"/>
            <a:chOff x="7623" y="3710"/>
            <a:chExt cx="540" cy="1156"/>
          </a:xfrm>
          <a:solidFill>
            <a:srgbClr val="FFED00"/>
          </a:solidFill>
        </p:grpSpPr>
        <p:sp>
          <p:nvSpPr>
            <p:cNvPr id="184" name="矩形 183"/>
            <p:cNvSpPr/>
            <p:nvPr/>
          </p:nvSpPr>
          <p:spPr>
            <a:xfrm>
              <a:off x="762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5" name="矩形 184"/>
            <p:cNvSpPr/>
            <p:nvPr/>
          </p:nvSpPr>
          <p:spPr>
            <a:xfrm>
              <a:off x="780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6" name="矩形 185"/>
            <p:cNvSpPr/>
            <p:nvPr/>
          </p:nvSpPr>
          <p:spPr>
            <a:xfrm>
              <a:off x="798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2954869" y="3812116"/>
            <a:ext cx="341313" cy="550863"/>
            <a:chOff x="7623" y="3710"/>
            <a:chExt cx="540" cy="1156"/>
          </a:xfrm>
        </p:grpSpPr>
        <p:sp>
          <p:nvSpPr>
            <p:cNvPr id="188" name="矩形 187"/>
            <p:cNvSpPr/>
            <p:nvPr/>
          </p:nvSpPr>
          <p:spPr>
            <a:xfrm>
              <a:off x="7623" y="3710"/>
              <a:ext cx="181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9" name="矩形 188"/>
            <p:cNvSpPr/>
            <p:nvPr/>
          </p:nvSpPr>
          <p:spPr>
            <a:xfrm>
              <a:off x="7804" y="3710"/>
              <a:ext cx="178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0" name="矩形 189"/>
            <p:cNvSpPr/>
            <p:nvPr/>
          </p:nvSpPr>
          <p:spPr>
            <a:xfrm>
              <a:off x="7982" y="3710"/>
              <a:ext cx="181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3300060" y="3813069"/>
            <a:ext cx="341630" cy="549910"/>
            <a:chOff x="7623" y="3710"/>
            <a:chExt cx="540" cy="1156"/>
          </a:xfrm>
          <a:solidFill>
            <a:srgbClr val="FFED00"/>
          </a:solidFill>
        </p:grpSpPr>
        <p:sp>
          <p:nvSpPr>
            <p:cNvPr id="192" name="矩形 191"/>
            <p:cNvSpPr/>
            <p:nvPr/>
          </p:nvSpPr>
          <p:spPr>
            <a:xfrm>
              <a:off x="762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3" name="矩形 192"/>
            <p:cNvSpPr/>
            <p:nvPr/>
          </p:nvSpPr>
          <p:spPr>
            <a:xfrm>
              <a:off x="780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4" name="矩形 193"/>
            <p:cNvSpPr/>
            <p:nvPr/>
          </p:nvSpPr>
          <p:spPr>
            <a:xfrm>
              <a:off x="798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4005794" y="3812116"/>
            <a:ext cx="349250" cy="550863"/>
            <a:chOff x="7623" y="3710"/>
            <a:chExt cx="540" cy="1156"/>
          </a:xfrm>
        </p:grpSpPr>
        <p:sp>
          <p:nvSpPr>
            <p:cNvPr id="196" name="矩形 195"/>
            <p:cNvSpPr/>
            <p:nvPr/>
          </p:nvSpPr>
          <p:spPr>
            <a:xfrm>
              <a:off x="7623" y="3710"/>
              <a:ext cx="179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7" name="矩形 196"/>
            <p:cNvSpPr/>
            <p:nvPr/>
          </p:nvSpPr>
          <p:spPr>
            <a:xfrm>
              <a:off x="7802" y="3710"/>
              <a:ext cx="182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8" name="矩形 197"/>
            <p:cNvSpPr/>
            <p:nvPr/>
          </p:nvSpPr>
          <p:spPr>
            <a:xfrm>
              <a:off x="7984" y="3710"/>
              <a:ext cx="179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4358601" y="3813069"/>
            <a:ext cx="349885" cy="549910"/>
            <a:chOff x="7623" y="3710"/>
            <a:chExt cx="540" cy="1156"/>
          </a:xfrm>
          <a:solidFill>
            <a:srgbClr val="FFED00"/>
          </a:solidFill>
        </p:grpSpPr>
        <p:sp>
          <p:nvSpPr>
            <p:cNvPr id="200" name="矩形 199"/>
            <p:cNvSpPr/>
            <p:nvPr/>
          </p:nvSpPr>
          <p:spPr>
            <a:xfrm>
              <a:off x="762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1" name="矩形 200"/>
            <p:cNvSpPr/>
            <p:nvPr/>
          </p:nvSpPr>
          <p:spPr>
            <a:xfrm>
              <a:off x="780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2" name="矩形 201"/>
            <p:cNvSpPr/>
            <p:nvPr/>
          </p:nvSpPr>
          <p:spPr>
            <a:xfrm>
              <a:off x="798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03" name="组合 202"/>
          <p:cNvGrpSpPr/>
          <p:nvPr/>
        </p:nvGrpSpPr>
        <p:grpSpPr>
          <a:xfrm>
            <a:off x="4709057" y="3812116"/>
            <a:ext cx="349250" cy="550863"/>
            <a:chOff x="7623" y="3710"/>
            <a:chExt cx="540" cy="1156"/>
          </a:xfrm>
        </p:grpSpPr>
        <p:sp>
          <p:nvSpPr>
            <p:cNvPr id="204" name="矩形 203"/>
            <p:cNvSpPr/>
            <p:nvPr/>
          </p:nvSpPr>
          <p:spPr>
            <a:xfrm>
              <a:off x="7623" y="3710"/>
              <a:ext cx="179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5" name="矩形 204"/>
            <p:cNvSpPr/>
            <p:nvPr/>
          </p:nvSpPr>
          <p:spPr>
            <a:xfrm>
              <a:off x="7802" y="3710"/>
              <a:ext cx="182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6" name="矩形 205"/>
            <p:cNvSpPr/>
            <p:nvPr/>
          </p:nvSpPr>
          <p:spPr>
            <a:xfrm>
              <a:off x="7984" y="3710"/>
              <a:ext cx="179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07" name="矩形 206"/>
          <p:cNvSpPr/>
          <p:nvPr/>
        </p:nvSpPr>
        <p:spPr>
          <a:xfrm>
            <a:off x="5061482" y="3812116"/>
            <a:ext cx="117475" cy="550863"/>
          </a:xfrm>
          <a:prstGeom prst="rect">
            <a:avLst/>
          </a:prstGeom>
          <a:solidFill>
            <a:srgbClr val="FFED00"/>
          </a:solidFill>
          <a:ln w="19050">
            <a:solidFill>
              <a:srgbClr val="93CC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08" name="组合 207"/>
          <p:cNvGrpSpPr/>
          <p:nvPr/>
        </p:nvGrpSpPr>
        <p:grpSpPr>
          <a:xfrm>
            <a:off x="2721507" y="4448384"/>
            <a:ext cx="342900" cy="550862"/>
            <a:chOff x="7623" y="3710"/>
            <a:chExt cx="540" cy="1156"/>
          </a:xfrm>
        </p:grpSpPr>
        <p:sp>
          <p:nvSpPr>
            <p:cNvPr id="209" name="矩形 208"/>
            <p:cNvSpPr/>
            <p:nvPr/>
          </p:nvSpPr>
          <p:spPr>
            <a:xfrm>
              <a:off x="7623" y="3710"/>
              <a:ext cx="180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0" name="矩形 209"/>
            <p:cNvSpPr/>
            <p:nvPr/>
          </p:nvSpPr>
          <p:spPr>
            <a:xfrm>
              <a:off x="7803" y="3710"/>
              <a:ext cx="180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1" name="矩形 210"/>
            <p:cNvSpPr/>
            <p:nvPr/>
          </p:nvSpPr>
          <p:spPr>
            <a:xfrm>
              <a:off x="7983" y="3710"/>
              <a:ext cx="180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2480275" y="4449336"/>
            <a:ext cx="229235" cy="549910"/>
            <a:chOff x="7803" y="3710"/>
            <a:chExt cx="360" cy="1156"/>
          </a:xfrm>
          <a:solidFill>
            <a:srgbClr val="FFED00"/>
          </a:solidFill>
        </p:grpSpPr>
        <p:sp>
          <p:nvSpPr>
            <p:cNvPr id="213" name="矩形 212"/>
            <p:cNvSpPr/>
            <p:nvPr/>
          </p:nvSpPr>
          <p:spPr>
            <a:xfrm>
              <a:off x="780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4" name="矩形 213"/>
            <p:cNvSpPr/>
            <p:nvPr/>
          </p:nvSpPr>
          <p:spPr>
            <a:xfrm>
              <a:off x="798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3068285" y="4449336"/>
            <a:ext cx="343535" cy="549910"/>
            <a:chOff x="7623" y="3710"/>
            <a:chExt cx="540" cy="1156"/>
          </a:xfrm>
          <a:solidFill>
            <a:srgbClr val="FFED00"/>
          </a:solidFill>
        </p:grpSpPr>
        <p:sp>
          <p:nvSpPr>
            <p:cNvPr id="216" name="矩形 215"/>
            <p:cNvSpPr/>
            <p:nvPr/>
          </p:nvSpPr>
          <p:spPr>
            <a:xfrm>
              <a:off x="762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7" name="矩形 216"/>
            <p:cNvSpPr/>
            <p:nvPr/>
          </p:nvSpPr>
          <p:spPr>
            <a:xfrm>
              <a:off x="780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8" name="矩形 217"/>
            <p:cNvSpPr/>
            <p:nvPr/>
          </p:nvSpPr>
          <p:spPr>
            <a:xfrm>
              <a:off x="7983" y="3710"/>
              <a:ext cx="180" cy="1156"/>
            </a:xfrm>
            <a:prstGeom prst="rect">
              <a:avLst/>
            </a:prstGeom>
            <a:grpFill/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3410482" y="4448384"/>
            <a:ext cx="230187" cy="550862"/>
            <a:chOff x="7623" y="3710"/>
            <a:chExt cx="360" cy="1156"/>
          </a:xfrm>
        </p:grpSpPr>
        <p:sp>
          <p:nvSpPr>
            <p:cNvPr id="220" name="矩形 219"/>
            <p:cNvSpPr/>
            <p:nvPr/>
          </p:nvSpPr>
          <p:spPr>
            <a:xfrm>
              <a:off x="7623" y="3710"/>
              <a:ext cx="181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1" name="矩形 220"/>
            <p:cNvSpPr/>
            <p:nvPr/>
          </p:nvSpPr>
          <p:spPr>
            <a:xfrm>
              <a:off x="7804" y="3710"/>
              <a:ext cx="179" cy="1156"/>
            </a:xfrm>
            <a:prstGeom prst="rect">
              <a:avLst/>
            </a:prstGeom>
            <a:solidFill>
              <a:srgbClr val="F7CBEC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22" name="矩形 221"/>
          <p:cNvSpPr/>
          <p:nvPr/>
        </p:nvSpPr>
        <p:spPr>
          <a:xfrm>
            <a:off x="4004207" y="4449588"/>
            <a:ext cx="117475" cy="549275"/>
          </a:xfrm>
          <a:prstGeom prst="rect">
            <a:avLst/>
          </a:prstGeom>
          <a:solidFill>
            <a:srgbClr val="F7CBEC"/>
          </a:solidFill>
          <a:ln w="19050">
            <a:solidFill>
              <a:srgbClr val="93CC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23" name="组合 222"/>
          <p:cNvGrpSpPr/>
          <p:nvPr/>
        </p:nvGrpSpPr>
        <p:grpSpPr>
          <a:xfrm>
            <a:off x="4121115" y="4449974"/>
            <a:ext cx="351790" cy="549275"/>
            <a:chOff x="7623" y="3710"/>
            <a:chExt cx="540" cy="1156"/>
          </a:xfrm>
          <a:solidFill>
            <a:srgbClr val="FFED00"/>
          </a:solidFill>
        </p:grpSpPr>
        <p:sp>
          <p:nvSpPr>
            <p:cNvPr id="224" name="矩形 223"/>
            <p:cNvSpPr/>
            <p:nvPr/>
          </p:nvSpPr>
          <p:spPr>
            <a:xfrm>
              <a:off x="7623" y="3710"/>
              <a:ext cx="180" cy="11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5" name="矩形 224"/>
            <p:cNvSpPr/>
            <p:nvPr/>
          </p:nvSpPr>
          <p:spPr>
            <a:xfrm>
              <a:off x="7808" y="3710"/>
              <a:ext cx="180" cy="11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6" name="矩形 225"/>
            <p:cNvSpPr/>
            <p:nvPr/>
          </p:nvSpPr>
          <p:spPr>
            <a:xfrm>
              <a:off x="7983" y="3710"/>
              <a:ext cx="180" cy="11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27" name="组合 107"/>
          <p:cNvGrpSpPr/>
          <p:nvPr/>
        </p:nvGrpSpPr>
        <p:grpSpPr>
          <a:xfrm>
            <a:off x="4472519" y="4449588"/>
            <a:ext cx="350838" cy="549275"/>
            <a:chOff x="7623" y="3710"/>
            <a:chExt cx="540" cy="1156"/>
          </a:xfrm>
        </p:grpSpPr>
        <p:sp>
          <p:nvSpPr>
            <p:cNvPr id="228" name="矩形 227"/>
            <p:cNvSpPr/>
            <p:nvPr/>
          </p:nvSpPr>
          <p:spPr>
            <a:xfrm>
              <a:off x="7623" y="3710"/>
              <a:ext cx="181" cy="11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9" name="矩形 228"/>
            <p:cNvSpPr/>
            <p:nvPr/>
          </p:nvSpPr>
          <p:spPr>
            <a:xfrm>
              <a:off x="7804" y="3710"/>
              <a:ext cx="178" cy="11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0" name="矩形 229"/>
            <p:cNvSpPr/>
            <p:nvPr/>
          </p:nvSpPr>
          <p:spPr>
            <a:xfrm>
              <a:off x="7982" y="3710"/>
              <a:ext cx="181" cy="11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4827235" y="4449974"/>
            <a:ext cx="351790" cy="549275"/>
            <a:chOff x="7623" y="3710"/>
            <a:chExt cx="540" cy="1156"/>
          </a:xfrm>
          <a:solidFill>
            <a:srgbClr val="FFED00"/>
          </a:solidFill>
        </p:grpSpPr>
        <p:sp>
          <p:nvSpPr>
            <p:cNvPr id="232" name="矩形 231"/>
            <p:cNvSpPr/>
            <p:nvPr/>
          </p:nvSpPr>
          <p:spPr>
            <a:xfrm>
              <a:off x="7623" y="3710"/>
              <a:ext cx="180" cy="11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3" name="矩形 232"/>
            <p:cNvSpPr/>
            <p:nvPr/>
          </p:nvSpPr>
          <p:spPr>
            <a:xfrm>
              <a:off x="7803" y="3710"/>
              <a:ext cx="180" cy="11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4" name="矩形 233"/>
            <p:cNvSpPr/>
            <p:nvPr/>
          </p:nvSpPr>
          <p:spPr>
            <a:xfrm>
              <a:off x="7983" y="3710"/>
              <a:ext cx="180" cy="11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3C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2445589" y="2737954"/>
            <a:ext cx="469900" cy="387657"/>
            <a:chOff x="7869" y="3435"/>
            <a:chExt cx="739" cy="611"/>
          </a:xfrm>
        </p:grpSpPr>
        <p:sp>
          <p:nvSpPr>
            <p:cNvPr id="236" name="右大括号 235"/>
            <p:cNvSpPr/>
            <p:nvPr/>
          </p:nvSpPr>
          <p:spPr>
            <a:xfrm rot="16200000">
              <a:off x="8147" y="3715"/>
              <a:ext cx="135" cy="527"/>
            </a:xfrm>
            <a:prstGeom prst="rightBrace">
              <a:avLst>
                <a:gd name="adj1" fmla="val 68401"/>
                <a:gd name="adj2" fmla="val 50000"/>
              </a:avLst>
            </a:prstGeom>
            <a:ln>
              <a:solidFill>
                <a:srgbClr val="1B53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37" name="文本框 12"/>
            <p:cNvSpPr txBox="1"/>
            <p:nvPr/>
          </p:nvSpPr>
          <p:spPr>
            <a:xfrm>
              <a:off x="7869" y="3435"/>
              <a:ext cx="739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en-US" altLang="zh-CN" b="1">
                  <a:solidFill>
                    <a:srgbClr val="FE594F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0.3</a:t>
              </a:r>
              <a:endParaRPr lang="en-US" altLang="zh-CN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cxnSp>
        <p:nvCxnSpPr>
          <p:cNvPr id="238" name="直接连接符 237"/>
          <p:cNvCxnSpPr/>
          <p:nvPr/>
        </p:nvCxnSpPr>
        <p:spPr>
          <a:xfrm flipH="1">
            <a:off x="4115332" y="4420114"/>
            <a:ext cx="0" cy="60626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文本框 12"/>
          <p:cNvSpPr txBox="1"/>
          <p:nvPr/>
        </p:nvSpPr>
        <p:spPr>
          <a:xfrm>
            <a:off x="8302831" y="2215397"/>
            <a:ext cx="1036706" cy="4924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r>
              <a:rPr lang="en-US" altLang="zh-CN" sz="2400" b="1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(</a:t>
            </a:r>
            <a:r>
              <a:rPr lang="zh-CN" altLang="en-US" sz="2400" b="1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分</a:t>
            </a:r>
            <a:r>
              <a:rPr lang="en-US" altLang="zh-CN" sz="2400" b="1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)</a:t>
            </a:r>
            <a:endParaRPr lang="zh-CN" altLang="en-US" sz="2400" b="1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cxnSp>
        <p:nvCxnSpPr>
          <p:cNvPr id="242" name="直接连接符 241"/>
          <p:cNvCxnSpPr/>
          <p:nvPr/>
        </p:nvCxnSpPr>
        <p:spPr>
          <a:xfrm>
            <a:off x="7283503" y="3479468"/>
            <a:ext cx="147638" cy="214313"/>
          </a:xfrm>
          <a:prstGeom prst="line">
            <a:avLst/>
          </a:prstGeom>
          <a:ln w="127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Box 32"/>
          <p:cNvSpPr txBox="1"/>
          <p:nvPr/>
        </p:nvSpPr>
        <p:spPr>
          <a:xfrm>
            <a:off x="7893103" y="3511218"/>
            <a:ext cx="351378" cy="62061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44" name="TextBox 31"/>
          <p:cNvSpPr txBox="1"/>
          <p:nvPr/>
        </p:nvSpPr>
        <p:spPr>
          <a:xfrm>
            <a:off x="7893103" y="2838118"/>
            <a:ext cx="351378" cy="62061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45" name="TextBox 36"/>
          <p:cNvSpPr txBox="1"/>
          <p:nvPr/>
        </p:nvSpPr>
        <p:spPr>
          <a:xfrm>
            <a:off x="8150278" y="2838118"/>
            <a:ext cx="351378" cy="62061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246" name="Group 5"/>
          <p:cNvGrpSpPr/>
          <p:nvPr/>
        </p:nvGrpSpPr>
        <p:grpSpPr>
          <a:xfrm>
            <a:off x="7196190" y="3333418"/>
            <a:ext cx="1298575" cy="492125"/>
            <a:chOff x="1388" y="3334"/>
            <a:chExt cx="1090" cy="413"/>
          </a:xfrm>
        </p:grpSpPr>
        <p:grpSp>
          <p:nvGrpSpPr>
            <p:cNvPr id="247" name="Group 6"/>
            <p:cNvGrpSpPr/>
            <p:nvPr/>
          </p:nvGrpSpPr>
          <p:grpSpPr>
            <a:xfrm>
              <a:off x="1841" y="3334"/>
              <a:ext cx="637" cy="413"/>
              <a:chOff x="1750" y="3334"/>
              <a:chExt cx="637" cy="413"/>
            </a:xfrm>
          </p:grpSpPr>
          <p:sp>
            <p:nvSpPr>
              <p:cNvPr id="249" name="Text Box 10"/>
              <p:cNvSpPr txBox="1"/>
              <p:nvPr/>
            </p:nvSpPr>
            <p:spPr>
              <a:xfrm>
                <a:off x="1882" y="3334"/>
                <a:ext cx="505" cy="4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buNone/>
                </a:pPr>
                <a:r>
                  <a:rPr lang="en-US" altLang="zh-CN" sz="2600" b="1">
                    <a:latin typeface="Times New Roman" panose="02020603050405020304" pitchFamily="18" charset="0"/>
                    <a:ea typeface="楷体" panose="02010609060101010101" pitchFamily="49" charset="-122"/>
                  </a:rPr>
                  <a:t>5.1</a:t>
                </a:r>
                <a:endParaRPr lang="en-US" altLang="zh-CN" sz="2600" b="1"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  <p:grpSp>
            <p:nvGrpSpPr>
              <p:cNvPr id="250" name="Group 7"/>
              <p:cNvGrpSpPr/>
              <p:nvPr/>
            </p:nvGrpSpPr>
            <p:grpSpPr>
              <a:xfrm>
                <a:off x="1750" y="3388"/>
                <a:ext cx="631" cy="287"/>
                <a:chOff x="1750" y="3388"/>
                <a:chExt cx="631" cy="287"/>
              </a:xfrm>
            </p:grpSpPr>
            <p:sp>
              <p:nvSpPr>
                <p:cNvPr id="251" name="Line 8"/>
                <p:cNvSpPr/>
                <p:nvPr/>
              </p:nvSpPr>
              <p:spPr>
                <a:xfrm>
                  <a:off x="1882" y="3391"/>
                  <a:ext cx="499" cy="0"/>
                </a:xfrm>
                <a:prstGeom prst="line">
                  <a:avLst/>
                </a:prstGeom>
                <a:ln w="158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252" name="Arc 9"/>
                <p:cNvSpPr/>
                <p:nvPr/>
              </p:nvSpPr>
              <p:spPr>
                <a:xfrm flipV="1">
                  <a:off x="1750" y="3388"/>
                  <a:ext cx="136" cy="287"/>
                </a:xfrm>
                <a:custGeom>
                  <a:avLst/>
                  <a:gdLst>
                    <a:gd name="txL" fmla="*/ 0 w 21600"/>
                    <a:gd name="txT" fmla="*/ 0 h 17050"/>
                    <a:gd name="txR" fmla="*/ 21600 w 21600"/>
                    <a:gd name="txB" fmla="*/ 17050 h 17050"/>
                  </a:gdLst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21600" h="17050" fill="none">
                      <a:moveTo>
                        <a:pt x="13261" y="-1"/>
                      </a:moveTo>
                      <a:cubicBezTo>
                        <a:pt x="18522" y="4092"/>
                        <a:pt x="21600" y="10384"/>
                        <a:pt x="21600" y="17050"/>
                      </a:cubicBezTo>
                    </a:path>
                    <a:path w="21600" h="17050" stroke="0">
                      <a:moveTo>
                        <a:pt x="13261" y="-1"/>
                      </a:moveTo>
                      <a:cubicBezTo>
                        <a:pt x="18522" y="4092"/>
                        <a:pt x="21600" y="10384"/>
                        <a:pt x="21600" y="17050"/>
                      </a:cubicBezTo>
                      <a:lnTo>
                        <a:pt x="0" y="17050"/>
                      </a:lnTo>
                      <a:lnTo>
                        <a:pt x="13261" y="-1"/>
                      </a:lnTo>
                      <a:close/>
                    </a:path>
                  </a:pathLst>
                </a:custGeom>
                <a:noFill/>
                <a:ln w="15875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2800"/>
                </a:p>
              </p:txBody>
            </p:sp>
          </p:grpSp>
        </p:grpSp>
        <p:sp>
          <p:nvSpPr>
            <p:cNvPr id="248" name="Text Box 11"/>
            <p:cNvSpPr txBox="1"/>
            <p:nvPr/>
          </p:nvSpPr>
          <p:spPr>
            <a:xfrm>
              <a:off x="1388" y="3334"/>
              <a:ext cx="505" cy="4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None/>
              </a:pPr>
              <a:r>
                <a:rPr lang="en-US" altLang="zh-CN" sz="2600" b="1">
                  <a:latin typeface="Times New Roman" panose="02020603050405020304" pitchFamily="18" charset="0"/>
                  <a:ea typeface="楷体" panose="02010609060101010101" pitchFamily="49" charset="-122"/>
                </a:rPr>
                <a:t>0.3</a:t>
              </a:r>
              <a:endPara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cxnSp>
        <p:nvCxnSpPr>
          <p:cNvPr id="253" name="直接连接符 252"/>
          <p:cNvCxnSpPr/>
          <p:nvPr/>
        </p:nvCxnSpPr>
        <p:spPr>
          <a:xfrm>
            <a:off x="7449711" y="3640434"/>
            <a:ext cx="107950" cy="87313"/>
          </a:xfrm>
          <a:prstGeom prst="line">
            <a:avLst/>
          </a:prstGeom>
          <a:ln w="127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直接连接符 253"/>
          <p:cNvCxnSpPr/>
          <p:nvPr/>
        </p:nvCxnSpPr>
        <p:spPr>
          <a:xfrm>
            <a:off x="8131228" y="3619168"/>
            <a:ext cx="136525" cy="111125"/>
          </a:xfrm>
          <a:prstGeom prst="line">
            <a:avLst/>
          </a:prstGeom>
          <a:ln w="127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Line 28"/>
          <p:cNvSpPr/>
          <p:nvPr/>
        </p:nvSpPr>
        <p:spPr>
          <a:xfrm flipV="1">
            <a:off x="7853415" y="4057318"/>
            <a:ext cx="649288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56" name="Text Box 29"/>
          <p:cNvSpPr txBox="1"/>
          <p:nvPr/>
        </p:nvSpPr>
        <p:spPr>
          <a:xfrm>
            <a:off x="7893103" y="3984293"/>
            <a:ext cx="601447" cy="49244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2 1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57" name="Text Box 29"/>
          <p:cNvSpPr txBox="1"/>
          <p:nvPr/>
        </p:nvSpPr>
        <p:spPr>
          <a:xfrm>
            <a:off x="7893103" y="4274805"/>
            <a:ext cx="601447" cy="49244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2 1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58" name="Line 28"/>
          <p:cNvSpPr/>
          <p:nvPr/>
        </p:nvSpPr>
        <p:spPr>
          <a:xfrm flipV="1">
            <a:off x="7853415" y="4700255"/>
            <a:ext cx="649288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59" name="Text Box 29"/>
          <p:cNvSpPr txBox="1"/>
          <p:nvPr/>
        </p:nvSpPr>
        <p:spPr>
          <a:xfrm>
            <a:off x="8139165" y="4628818"/>
            <a:ext cx="351378" cy="49244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60" name="文本框 12"/>
          <p:cNvSpPr txBox="1"/>
          <p:nvPr/>
        </p:nvSpPr>
        <p:spPr>
          <a:xfrm>
            <a:off x="7358432" y="3307146"/>
            <a:ext cx="2286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.</a:t>
            </a:r>
            <a:endParaRPr lang="zh-CN" altLang="en-US" sz="28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61" name="文本框 12"/>
          <p:cNvSpPr txBox="1"/>
          <p:nvPr/>
        </p:nvSpPr>
        <p:spPr>
          <a:xfrm>
            <a:off x="8058902" y="3316612"/>
            <a:ext cx="360362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.</a:t>
            </a:r>
            <a:endParaRPr lang="zh-CN" altLang="en-US" sz="28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265" name="组合 264"/>
          <p:cNvGrpSpPr/>
          <p:nvPr/>
        </p:nvGrpSpPr>
        <p:grpSpPr>
          <a:xfrm>
            <a:off x="3544909" y="5337083"/>
            <a:ext cx="5102183" cy="771887"/>
            <a:chOff x="1215535" y="5335073"/>
            <a:chExt cx="5102183" cy="771887"/>
          </a:xfrm>
        </p:grpSpPr>
        <p:sp>
          <p:nvSpPr>
            <p:cNvPr id="262" name="圆角矩形 29"/>
            <p:cNvSpPr/>
            <p:nvPr/>
          </p:nvSpPr>
          <p:spPr>
            <a:xfrm>
              <a:off x="1215535" y="5335073"/>
              <a:ext cx="5014762" cy="771887"/>
            </a:xfrm>
            <a:prstGeom prst="roundRect">
              <a:avLst>
                <a:gd name="adj" fmla="val 50000"/>
              </a:avLst>
            </a:prstGeom>
            <a:solidFill>
              <a:srgbClr val="D8F0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9" name="圆角矩形 257"/>
            <p:cNvSpPr/>
            <p:nvPr/>
          </p:nvSpPr>
          <p:spPr>
            <a:xfrm>
              <a:off x="1302957" y="5371888"/>
              <a:ext cx="5014761" cy="70990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marR="0" defTabSz="685800" fontAlgn="auto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CN" sz="2600" b="1" noProof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0.</a:t>
              </a:r>
              <a:r>
                <a:rPr lang="en-US" altLang="zh-CN" sz="2600" b="1" spc="300" noProof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3</a:t>
              </a:r>
              <a:r>
                <a:rPr lang="zh-CN" altLang="en-US" sz="2400" b="1" spc="300" noProof="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是</a:t>
              </a:r>
              <a:r>
                <a:rPr lang="en-US" altLang="zh-CN" sz="26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3</a:t>
              </a:r>
              <a:r>
                <a:rPr lang="zh-CN" altLang="en-US" sz="2400" b="1" spc="30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个</a:t>
              </a:r>
              <a:r>
                <a:rPr lang="en-US" altLang="zh-CN" sz="26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0.1</a:t>
              </a:r>
              <a:r>
                <a:rPr lang="zh-CN" altLang="en-US" sz="26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，</a:t>
              </a:r>
              <a:r>
                <a:rPr lang="en-US" altLang="zh-CN" sz="26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5.1</a:t>
              </a:r>
              <a:r>
                <a:rPr lang="zh-CN" altLang="en-US" sz="2400" b="1" spc="30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是</a:t>
              </a:r>
              <a:r>
                <a:rPr lang="en-US" altLang="zh-CN" sz="26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51</a:t>
              </a:r>
              <a:r>
                <a:rPr lang="zh-CN" altLang="en-US" sz="2400" b="1" spc="30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个</a:t>
              </a:r>
              <a:r>
                <a:rPr lang="en-US" altLang="zh-CN" sz="26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0.1</a:t>
              </a:r>
              <a:r>
                <a:rPr lang="en-US" altLang="zh-CN" sz="2600" b="1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……</a:t>
              </a:r>
              <a:endParaRPr lang="zh-CN" altLang="en-US" sz="2600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06 3.7037E-06 L 0.01836 -0.00139" pathEditMode="relative" rAng="0" ptsTypes="AA">
                                      <p:cBhvr>
                                        <p:cTn id="155" dur="2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1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000"/>
                            </p:stCondLst>
                            <p:childTnLst>
                              <p:par>
                                <p:cTn id="15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000"/>
                            </p:stCondLst>
                            <p:childTnLst>
                              <p:par>
                                <p:cTn id="1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06 3.7037E-06 L 0.02045 3.7037E-06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000"/>
                            </p:stCondLst>
                            <p:childTnLst>
                              <p:par>
                                <p:cTn id="17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000"/>
                            </p:stCondLst>
                            <p:childTnLst>
                              <p:par>
                                <p:cTn id="1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82" grpId="0" animBg="1"/>
      <p:bldP spid="207" grpId="0" animBg="1"/>
      <p:bldP spid="222" grpId="0" animBg="1"/>
      <p:bldP spid="241" grpId="0"/>
      <p:bldP spid="243" grpId="0"/>
      <p:bldP spid="244" grpId="0"/>
      <p:bldP spid="245" grpId="0"/>
      <p:bldP spid="256" grpId="0"/>
      <p:bldP spid="257" grpId="0"/>
      <p:bldP spid="259" grpId="0"/>
      <p:bldP spid="260" grpId="0"/>
      <p:bldP spid="260" grpId="1"/>
      <p:bldP spid="260" grpId="2"/>
      <p:bldP spid="261" grpId="0"/>
      <p:bldP spid="261" grpId="1"/>
      <p:bldP spid="261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: 圆角 41"/>
          <p:cNvSpPr/>
          <p:nvPr/>
        </p:nvSpPr>
        <p:spPr>
          <a:xfrm>
            <a:off x="682698" y="1428556"/>
            <a:ext cx="10823501" cy="5009752"/>
          </a:xfrm>
          <a:prstGeom prst="roundRect">
            <a:avLst>
              <a:gd name="adj" fmla="val 4032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>
                <a:solidFill>
                  <a:schemeClr val="bg1"/>
                </a:solidFill>
                <a:latin typeface="方正兰亭粗黑_GBK" panose="02000000000000000000" charset="-122"/>
                <a:ea typeface="方正兰亭粗黑_GBK" panose="02000000000000000000" charset="-122"/>
                <a:cs typeface="RTWS ShangGothic G0v1 Bold" charset="-122"/>
              </a:rPr>
              <a:t>看一看，什么？</a:t>
            </a:r>
            <a:endParaRPr lang="zh-CN" altLang="en-US" sz="1800">
              <a:solidFill>
                <a:schemeClr val="bg1"/>
              </a:solidFill>
              <a:latin typeface="方正兰亭粗黑_GBK" panose="02000000000000000000" charset="-122"/>
              <a:ea typeface="方正兰亭粗黑_GBK" panose="02000000000000000000" charset="-122"/>
              <a:cs typeface="RTWS ShangGothic G0v1 Bold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61722" y="961910"/>
            <a:ext cx="5068556" cy="767704"/>
            <a:chOff x="2583148" y="1118168"/>
            <a:chExt cx="5068556" cy="767704"/>
          </a:xfrm>
        </p:grpSpPr>
        <p:grpSp>
          <p:nvGrpSpPr>
            <p:cNvPr id="4" name="组合 3"/>
            <p:cNvGrpSpPr/>
            <p:nvPr/>
          </p:nvGrpSpPr>
          <p:grpSpPr>
            <a:xfrm>
              <a:off x="3816162" y="1147067"/>
              <a:ext cx="3835542" cy="709906"/>
              <a:chOff x="5969117" y="1831220"/>
              <a:chExt cx="3835542" cy="709906"/>
            </a:xfrm>
          </p:grpSpPr>
          <p:sp>
            <p:nvSpPr>
              <p:cNvPr id="8" name="矩形: 圆角 7"/>
              <p:cNvSpPr/>
              <p:nvPr/>
            </p:nvSpPr>
            <p:spPr>
              <a:xfrm>
                <a:off x="5969117" y="1831220"/>
                <a:ext cx="3835542" cy="7099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6463326" y="1955356"/>
                <a:ext cx="311186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 dirty="0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RTWS ShangGothic G0v1 Bold" charset="-122"/>
                  </a:rPr>
                  <a:t>说一说你是怎么想的</a:t>
                </a:r>
                <a:r>
                  <a:rPr lang="en-US" altLang="zh-CN" sz="2400" b="1" dirty="0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RTWS ShangGothic G0v1 Bold" charset="-122"/>
                  </a:rPr>
                  <a:t>?</a:t>
                </a:r>
                <a:endParaRPr lang="en-US" altLang="zh-CN" sz="2400" b="1" dirty="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RTWS ShangGothic G0v1 Bold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2583148" y="1118168"/>
              <a:ext cx="1679597" cy="767704"/>
              <a:chOff x="2483501" y="1061097"/>
              <a:chExt cx="1679597" cy="767704"/>
            </a:xfrm>
          </p:grpSpPr>
          <p:sp>
            <p:nvSpPr>
              <p:cNvPr id="6" name="圆角矩形 65"/>
              <p:cNvSpPr/>
              <p:nvPr/>
            </p:nvSpPr>
            <p:spPr>
              <a:xfrm>
                <a:off x="2483501" y="1061097"/>
                <a:ext cx="1679597" cy="767704"/>
              </a:xfrm>
              <a:prstGeom prst="roundRect">
                <a:avLst>
                  <a:gd name="adj" fmla="val 38104"/>
                </a:avLst>
              </a:prstGeom>
              <a:solidFill>
                <a:srgbClr val="34B05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" name="文本占位符 26"/>
              <p:cNvSpPr txBox="1"/>
              <p:nvPr/>
            </p:nvSpPr>
            <p:spPr>
              <a:xfrm>
                <a:off x="2578745" y="1254750"/>
                <a:ext cx="1500287" cy="42104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>
                    <a:solidFill>
                      <a:schemeClr val="bg1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  <a:cs typeface="RTWS ShangGothic G0v1 Bold" charset="-122"/>
                  </a:rPr>
                  <a:t>解决问题</a:t>
                </a:r>
                <a:endParaRPr lang="zh-CN" altLang="en-US" sz="240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RTWS ShangGothic G0v1 Bold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2434105" y="2399242"/>
            <a:ext cx="3095908" cy="641957"/>
            <a:chOff x="6727181" y="2887137"/>
            <a:chExt cx="3095908" cy="641957"/>
          </a:xfrm>
        </p:grpSpPr>
        <p:grpSp>
          <p:nvGrpSpPr>
            <p:cNvPr id="2" name="组合 1"/>
            <p:cNvGrpSpPr/>
            <p:nvPr/>
          </p:nvGrpSpPr>
          <p:grpSpPr>
            <a:xfrm>
              <a:off x="6727181" y="2887137"/>
              <a:ext cx="3095908" cy="641957"/>
              <a:chOff x="4410075" y="2090329"/>
              <a:chExt cx="3095908" cy="641957"/>
            </a:xfrm>
          </p:grpSpPr>
          <p:sp>
            <p:nvSpPr>
              <p:cNvPr id="35" name="圆角矩形 30"/>
              <p:cNvSpPr/>
              <p:nvPr/>
            </p:nvSpPr>
            <p:spPr>
              <a:xfrm>
                <a:off x="4410075" y="2090329"/>
                <a:ext cx="3095908" cy="641957"/>
              </a:xfrm>
              <a:prstGeom prst="roundRect">
                <a:avLst>
                  <a:gd name="adj" fmla="val 50000"/>
                </a:avLst>
              </a:prstGeom>
              <a:solidFill>
                <a:srgbClr val="FFDE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4708623" y="2134462"/>
                <a:ext cx="1697901" cy="49244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R="0" defTabSz="685800">
                  <a:buClrTx/>
                  <a:buSzTx/>
                  <a:buFontTx/>
                  <a:buNone/>
                  <a:defRPr/>
                </a:pPr>
                <a:r>
                  <a:rPr kumimoji="0" lang="en-US" altLang="zh-CN" sz="2600" b="1" kern="1200" cap="none" spc="0" normalizeH="0" baseline="0" noProof="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5.1</a:t>
                </a:r>
                <a:r>
                  <a:rPr kumimoji="0" lang="zh-CN" altLang="en-US" sz="2600" b="1" kern="1200" cap="none" spc="0" normalizeH="0" baseline="0" noProof="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:r>
                  <a:rPr kumimoji="0" lang="en-US" altLang="zh-CN" sz="2600" b="1" kern="1200" cap="none" spc="0" normalizeH="0" baseline="0" noProof="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0.</a:t>
                </a:r>
                <a:r>
                  <a:rPr kumimoji="0" lang="en-US" altLang="zh-CN" sz="2600" b="1" kern="1200" cap="none" spc="600" normalizeH="0" baseline="0" noProof="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3=</a:t>
                </a:r>
                <a:endParaRPr kumimoji="0" lang="zh-CN" altLang="en-US" sz="2600" b="1" kern="1200" cap="none" spc="0" normalizeH="0" baseline="0" noProof="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41" name="文本框 12"/>
            <p:cNvSpPr txBox="1"/>
            <p:nvPr/>
          </p:nvSpPr>
          <p:spPr>
            <a:xfrm>
              <a:off x="8483050" y="2938052"/>
              <a:ext cx="1036706" cy="4924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17</a:t>
              </a:r>
              <a:r>
                <a:rPr lang="en-US" altLang="zh-CN" sz="2400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(</a:t>
              </a:r>
              <a:r>
                <a:rPr lang="zh-CN" altLang="en-US" sz="2400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分</a:t>
              </a:r>
              <a:r>
                <a:rPr lang="en-US" altLang="zh-CN" sz="2400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)</a:t>
              </a:r>
              <a:endParaRPr lang="zh-CN" altLang="en-US" sz="2400" b="1" dirty="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367632" y="3639437"/>
            <a:ext cx="1330742" cy="2313920"/>
            <a:chOff x="7509955" y="3631571"/>
            <a:chExt cx="1330742" cy="2313920"/>
          </a:xfrm>
        </p:grpSpPr>
        <p:cxnSp>
          <p:nvCxnSpPr>
            <p:cNvPr id="242" name="直接连接符 241"/>
            <p:cNvCxnSpPr/>
            <p:nvPr/>
          </p:nvCxnSpPr>
          <p:spPr>
            <a:xfrm>
              <a:off x="7597267" y="4272921"/>
              <a:ext cx="147638" cy="214313"/>
            </a:xfrm>
            <a:prstGeom prst="line">
              <a:avLst/>
            </a:prstGeom>
            <a:ln w="127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TextBox 32"/>
            <p:cNvSpPr txBox="1"/>
            <p:nvPr/>
          </p:nvSpPr>
          <p:spPr>
            <a:xfrm>
              <a:off x="8206867" y="4304671"/>
              <a:ext cx="364202" cy="6612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50000"/>
                </a:lnSpc>
                <a:buNone/>
              </a:pPr>
              <a:r>
                <a:rPr lang="en-US" altLang="zh-CN" sz="2800" b="1">
                  <a:solidFill>
                    <a:srgbClr val="FE594F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3</a:t>
              </a:r>
              <a:endPara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44" name="TextBox 31"/>
            <p:cNvSpPr txBox="1"/>
            <p:nvPr/>
          </p:nvSpPr>
          <p:spPr>
            <a:xfrm>
              <a:off x="8206867" y="3631571"/>
              <a:ext cx="364202" cy="6612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50000"/>
                </a:lnSpc>
                <a:buNone/>
              </a:pPr>
              <a:r>
                <a:rPr lang="en-US" altLang="zh-CN" sz="2800" b="1">
                  <a:solidFill>
                    <a:srgbClr val="FE594F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1</a:t>
              </a:r>
              <a:endPara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45" name="TextBox 36"/>
            <p:cNvSpPr txBox="1"/>
            <p:nvPr/>
          </p:nvSpPr>
          <p:spPr>
            <a:xfrm>
              <a:off x="8464042" y="3631571"/>
              <a:ext cx="364202" cy="6612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50000"/>
                </a:lnSpc>
                <a:buNone/>
              </a:pPr>
              <a:r>
                <a:rPr lang="en-US" altLang="zh-CN" sz="2800" b="1">
                  <a:solidFill>
                    <a:srgbClr val="FE594F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7</a:t>
              </a:r>
              <a:endParaRPr lang="zh-CN" altLang="en-US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grpSp>
          <p:nvGrpSpPr>
            <p:cNvPr id="246" name="Group 5"/>
            <p:cNvGrpSpPr/>
            <p:nvPr/>
          </p:nvGrpSpPr>
          <p:grpSpPr>
            <a:xfrm>
              <a:off x="7509955" y="4126869"/>
              <a:ext cx="1330742" cy="523106"/>
              <a:chOff x="1388" y="3334"/>
              <a:chExt cx="1117" cy="439"/>
            </a:xfrm>
          </p:grpSpPr>
          <p:grpSp>
            <p:nvGrpSpPr>
              <p:cNvPr id="247" name="Group 6"/>
              <p:cNvGrpSpPr/>
              <p:nvPr/>
            </p:nvGrpSpPr>
            <p:grpSpPr>
              <a:xfrm>
                <a:off x="1841" y="3334"/>
                <a:ext cx="664" cy="439"/>
                <a:chOff x="1750" y="3334"/>
                <a:chExt cx="664" cy="439"/>
              </a:xfrm>
            </p:grpSpPr>
            <p:sp>
              <p:nvSpPr>
                <p:cNvPr id="249" name="Text Box 10"/>
                <p:cNvSpPr txBox="1"/>
                <p:nvPr/>
              </p:nvSpPr>
              <p:spPr>
                <a:xfrm>
                  <a:off x="1882" y="3334"/>
                  <a:ext cx="532" cy="43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buNone/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5.1</a:t>
                  </a:r>
                  <a:endParaRPr lang="en-US" altLang="zh-CN" sz="2800" b="1">
                    <a:latin typeface="Times New Roman" panose="02020603050405020304" pitchFamily="18" charset="0"/>
                    <a:ea typeface="楷体" panose="02010609060101010101" pitchFamily="49" charset="-122"/>
                  </a:endParaRPr>
                </a:p>
              </p:txBody>
            </p:sp>
            <p:grpSp>
              <p:nvGrpSpPr>
                <p:cNvPr id="250" name="Group 7"/>
                <p:cNvGrpSpPr/>
                <p:nvPr/>
              </p:nvGrpSpPr>
              <p:grpSpPr>
                <a:xfrm>
                  <a:off x="1750" y="3388"/>
                  <a:ext cx="631" cy="287"/>
                  <a:chOff x="1750" y="3388"/>
                  <a:chExt cx="631" cy="287"/>
                </a:xfrm>
              </p:grpSpPr>
              <p:sp>
                <p:nvSpPr>
                  <p:cNvPr id="251" name="Line 8"/>
                  <p:cNvSpPr/>
                  <p:nvPr/>
                </p:nvSpPr>
                <p:spPr>
                  <a:xfrm>
                    <a:off x="1882" y="3391"/>
                    <a:ext cx="499" cy="0"/>
                  </a:xfrm>
                  <a:prstGeom prst="line">
                    <a:avLst/>
                  </a:prstGeom>
                  <a:ln w="158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52" name="Arc 9"/>
                  <p:cNvSpPr/>
                  <p:nvPr/>
                </p:nvSpPr>
                <p:spPr>
                  <a:xfrm flipV="1">
                    <a:off x="1750" y="3388"/>
                    <a:ext cx="136" cy="287"/>
                  </a:xfrm>
                  <a:custGeom>
                    <a:avLst/>
                    <a:gdLst>
                      <a:gd name="txL" fmla="*/ 0 w 21600"/>
                      <a:gd name="txT" fmla="*/ 0 h 17050"/>
                      <a:gd name="txR" fmla="*/ 21600 w 21600"/>
                      <a:gd name="txB" fmla="*/ 17050 h 1705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txL" t="txT" r="txR" b="txB"/>
                    <a:pathLst>
                      <a:path w="21600" h="17050" fill="none">
                        <a:moveTo>
                          <a:pt x="13261" y="-1"/>
                        </a:moveTo>
                        <a:cubicBezTo>
                          <a:pt x="18522" y="4092"/>
                          <a:pt x="21600" y="10384"/>
                          <a:pt x="21600" y="17050"/>
                        </a:cubicBezTo>
                      </a:path>
                      <a:path w="21600" h="17050" stroke="0">
                        <a:moveTo>
                          <a:pt x="13261" y="-1"/>
                        </a:moveTo>
                        <a:cubicBezTo>
                          <a:pt x="18522" y="4092"/>
                          <a:pt x="21600" y="10384"/>
                          <a:pt x="21600" y="17050"/>
                        </a:cubicBezTo>
                        <a:lnTo>
                          <a:pt x="0" y="17050"/>
                        </a:lnTo>
                        <a:lnTo>
                          <a:pt x="13261" y="-1"/>
                        </a:lnTo>
                        <a:close/>
                      </a:path>
                    </a:pathLst>
                  </a:custGeom>
                  <a:noFill/>
                  <a:ln w="15875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 sz="2800"/>
                  </a:p>
                </p:txBody>
              </p:sp>
            </p:grpSp>
          </p:grpSp>
          <p:sp>
            <p:nvSpPr>
              <p:cNvPr id="248" name="Text Box 11"/>
              <p:cNvSpPr txBox="1"/>
              <p:nvPr/>
            </p:nvSpPr>
            <p:spPr>
              <a:xfrm>
                <a:off x="1388" y="3334"/>
                <a:ext cx="532" cy="43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" panose="02010609060101010101" pitchFamily="49" charset="-122"/>
                  </a:rPr>
                  <a:t>0.3</a:t>
                </a:r>
                <a:endParaRPr lang="en-US" altLang="zh-CN" sz="2800" b="1"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</p:grpSp>
        <p:cxnSp>
          <p:nvCxnSpPr>
            <p:cNvPr id="253" name="直接连接符 252"/>
            <p:cNvCxnSpPr/>
            <p:nvPr/>
          </p:nvCxnSpPr>
          <p:spPr>
            <a:xfrm>
              <a:off x="7763475" y="4433887"/>
              <a:ext cx="107950" cy="87313"/>
            </a:xfrm>
            <a:prstGeom prst="line">
              <a:avLst/>
            </a:prstGeom>
            <a:ln w="127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接连接符 253"/>
            <p:cNvCxnSpPr/>
            <p:nvPr/>
          </p:nvCxnSpPr>
          <p:spPr>
            <a:xfrm>
              <a:off x="8444992" y="4412621"/>
              <a:ext cx="136525" cy="111125"/>
            </a:xfrm>
            <a:prstGeom prst="line">
              <a:avLst/>
            </a:prstGeom>
            <a:ln w="127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5" name="Line 28"/>
            <p:cNvSpPr/>
            <p:nvPr/>
          </p:nvSpPr>
          <p:spPr>
            <a:xfrm flipV="1">
              <a:off x="8167179" y="4850771"/>
              <a:ext cx="64928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56" name="Text Box 29"/>
            <p:cNvSpPr txBox="1"/>
            <p:nvPr/>
          </p:nvSpPr>
          <p:spPr>
            <a:xfrm>
              <a:off x="8206867" y="4777746"/>
              <a:ext cx="633507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None/>
              </a:pPr>
              <a:r>
                <a:rPr lang="en-US" altLang="zh-CN" sz="2800" b="1">
                  <a:solidFill>
                    <a:srgbClr val="FE594F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2 1</a:t>
              </a:r>
              <a:endPara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57" name="Text Box 29"/>
            <p:cNvSpPr txBox="1"/>
            <p:nvPr/>
          </p:nvSpPr>
          <p:spPr>
            <a:xfrm>
              <a:off x="8206867" y="5068258"/>
              <a:ext cx="633507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None/>
              </a:pPr>
              <a:r>
                <a:rPr lang="en-US" altLang="zh-CN" sz="2800" b="1">
                  <a:solidFill>
                    <a:srgbClr val="FE594F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2 1</a:t>
              </a:r>
              <a:endPara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58" name="Line 28"/>
            <p:cNvSpPr/>
            <p:nvPr/>
          </p:nvSpPr>
          <p:spPr>
            <a:xfrm flipV="1">
              <a:off x="8167179" y="5493708"/>
              <a:ext cx="64928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59" name="Text Box 29"/>
            <p:cNvSpPr txBox="1"/>
            <p:nvPr/>
          </p:nvSpPr>
          <p:spPr>
            <a:xfrm>
              <a:off x="8452929" y="5422271"/>
              <a:ext cx="364202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None/>
              </a:pPr>
              <a:r>
                <a:rPr lang="en-US" altLang="zh-CN" sz="2800" b="1">
                  <a:solidFill>
                    <a:srgbClr val="FE594F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0</a:t>
              </a:r>
              <a:endPara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60" name="文本框 12"/>
            <p:cNvSpPr txBox="1"/>
            <p:nvPr/>
          </p:nvSpPr>
          <p:spPr>
            <a:xfrm>
              <a:off x="7685687" y="4128458"/>
              <a:ext cx="228600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en-US" altLang="zh-CN" sz="2800" b="1">
                  <a:solidFill>
                    <a:srgbClr val="FE594F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.</a:t>
              </a:r>
              <a:endParaRPr lang="zh-CN" altLang="en-US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61" name="文本框 12"/>
            <p:cNvSpPr txBox="1"/>
            <p:nvPr/>
          </p:nvSpPr>
          <p:spPr>
            <a:xfrm>
              <a:off x="8382600" y="4128458"/>
              <a:ext cx="360362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en-US" altLang="zh-CN" sz="2800" b="1">
                  <a:solidFill>
                    <a:srgbClr val="FE594F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.</a:t>
              </a:r>
              <a:endParaRPr lang="zh-CN" altLang="en-US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719063" y="2217927"/>
            <a:ext cx="4316803" cy="950703"/>
            <a:chOff x="6741058" y="3287968"/>
            <a:chExt cx="3336653" cy="950703"/>
          </a:xfrm>
        </p:grpSpPr>
        <p:cxnSp>
          <p:nvCxnSpPr>
            <p:cNvPr id="27" name="直线连接符 23"/>
            <p:cNvCxnSpPr/>
            <p:nvPr/>
          </p:nvCxnSpPr>
          <p:spPr>
            <a:xfrm>
              <a:off x="6741058" y="3801204"/>
              <a:ext cx="555092" cy="0"/>
            </a:xfrm>
            <a:prstGeom prst="line">
              <a:avLst/>
            </a:prstGeom>
            <a:noFill/>
            <a:ln w="76200" cap="rnd">
              <a:solidFill>
                <a:srgbClr val="FE594F"/>
              </a:solidFill>
              <a:round/>
              <a:tailEnd type="arrow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29" name="组合 28"/>
            <p:cNvGrpSpPr/>
            <p:nvPr/>
          </p:nvGrpSpPr>
          <p:grpSpPr>
            <a:xfrm>
              <a:off x="7473447" y="3287968"/>
              <a:ext cx="2604264" cy="950703"/>
              <a:chOff x="7473447" y="3287968"/>
              <a:chExt cx="2604264" cy="950703"/>
            </a:xfrm>
          </p:grpSpPr>
          <p:sp>
            <p:nvSpPr>
              <p:cNvPr id="31" name="文本框 10"/>
              <p:cNvSpPr txBox="1"/>
              <p:nvPr/>
            </p:nvSpPr>
            <p:spPr bwMode="auto">
              <a:xfrm>
                <a:off x="7713901" y="3287968"/>
                <a:ext cx="2279807" cy="94859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R="0" defTabSz="685800">
                  <a:lnSpc>
                    <a:spcPct val="120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1" kern="1200" cap="none" spc="0" normalizeH="0" baseline="0" noProof="0" dirty="0">
                    <a:solidFill>
                      <a:srgbClr val="FE594F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黑体" panose="02010609060101010101" charset="-122"/>
                  </a:rPr>
                  <a:t>验算一下：</a:t>
                </a:r>
                <a:endParaRPr kumimoji="0" lang="zh-CN" altLang="en-US" sz="2400" b="1" kern="1200" cap="none" spc="0" normalizeH="0" baseline="0" noProof="0" dirty="0">
                  <a:solidFill>
                    <a:srgbClr val="FE594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黑体" panose="02010609060101010101" charset="-122"/>
                </a:endParaRPr>
              </a:p>
              <a:p>
                <a:pPr marR="0" defTabSz="685800">
                  <a:lnSpc>
                    <a:spcPct val="120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1" kern="1200" cap="none" spc="0" normalizeH="0" baseline="0" noProof="0" dirty="0"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17×0.3=5.1</a:t>
                </a:r>
                <a:r>
                  <a:rPr kumimoji="0" lang="zh-CN" altLang="en-US" sz="2400" b="1" kern="1200" cap="none" spc="0" normalizeH="0" baseline="0" noProof="0" dirty="0"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，</a:t>
                </a:r>
                <a:r>
                  <a:rPr kumimoji="0" lang="zh-CN" altLang="en-US" sz="2400" b="1" kern="1200" cap="none" spc="0" normalizeH="0" baseline="0" noProof="0" dirty="0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黑体" panose="02010609060101010101" charset="-122"/>
                  </a:rPr>
                  <a:t>对啦！</a:t>
                </a:r>
                <a:endParaRPr kumimoji="0" lang="zh-CN" altLang="en-US" sz="2400" b="1" kern="1200" cap="none" spc="0" normalizeH="0" baseline="0" noProof="0" dirty="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黑体" panose="02010609060101010101" charset="-122"/>
                </a:endParaRPr>
              </a:p>
            </p:txBody>
          </p:sp>
          <p:sp>
            <p:nvSpPr>
              <p:cNvPr id="36" name="圆角矩形 21"/>
              <p:cNvSpPr/>
              <p:nvPr/>
            </p:nvSpPr>
            <p:spPr>
              <a:xfrm>
                <a:off x="7473447" y="3290078"/>
                <a:ext cx="2604264" cy="948593"/>
              </a:xfrm>
              <a:prstGeom prst="roundRect">
                <a:avLst>
                  <a:gd name="adj" fmla="val 21818"/>
                </a:avLst>
              </a:prstGeom>
              <a:noFill/>
              <a:ln w="50800" cap="rnd">
                <a:solidFill>
                  <a:srgbClr val="FE594F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266" name="组合 265"/>
          <p:cNvGrpSpPr/>
          <p:nvPr/>
        </p:nvGrpSpPr>
        <p:grpSpPr>
          <a:xfrm>
            <a:off x="6791247" y="3731325"/>
            <a:ext cx="4042363" cy="1331381"/>
            <a:chOff x="6651547" y="4180650"/>
            <a:chExt cx="4042363" cy="1331381"/>
          </a:xfrm>
        </p:grpSpPr>
        <p:grpSp>
          <p:nvGrpSpPr>
            <p:cNvPr id="40" name="组合 39"/>
            <p:cNvGrpSpPr/>
            <p:nvPr/>
          </p:nvGrpSpPr>
          <p:grpSpPr>
            <a:xfrm>
              <a:off x="7579206" y="4180650"/>
              <a:ext cx="3114704" cy="1331381"/>
              <a:chOff x="2148117" y="5196728"/>
              <a:chExt cx="3114704" cy="1331381"/>
            </a:xfrm>
          </p:grpSpPr>
          <p:sp>
            <p:nvSpPr>
              <p:cNvPr id="58" name="圆角矩形 29"/>
              <p:cNvSpPr/>
              <p:nvPr/>
            </p:nvSpPr>
            <p:spPr>
              <a:xfrm>
                <a:off x="2148117" y="5196728"/>
                <a:ext cx="3114704" cy="1331381"/>
              </a:xfrm>
              <a:prstGeom prst="roundRect">
                <a:avLst>
                  <a:gd name="adj" fmla="val 1494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9" name="圆角矩形 257"/>
              <p:cNvSpPr/>
              <p:nvPr/>
            </p:nvSpPr>
            <p:spPr>
              <a:xfrm>
                <a:off x="2166442" y="5325361"/>
                <a:ext cx="3096379" cy="1057457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 anchorCtr="0"/>
              <a:lstStyle/>
              <a:p>
                <a:pPr marR="0" defTabSz="685800" fontAlgn="auto">
                  <a:lnSpc>
                    <a:spcPct val="150000"/>
                  </a:lnSpc>
                  <a:buClrTx/>
                  <a:buSzTx/>
                  <a:buFontTx/>
                  <a:buNone/>
                  <a:defRPr/>
                </a:pPr>
                <a:r>
                  <a:rPr lang="zh-CN" altLang="en-US" sz="2400" noProof="0" dirty="0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Times New Roman" panose="02020603050405020304" pitchFamily="18" charset="0"/>
                    <a:sym typeface="+mn-ea"/>
                  </a:rPr>
                  <a:t>被除数的小数点也向右移动相同的位数。</a:t>
                </a:r>
                <a:endParaRPr lang="zh-CN" altLang="en-US" sz="2400" noProof="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cxnSp>
          <p:nvCxnSpPr>
            <p:cNvPr id="63" name="直线连接符 23"/>
            <p:cNvCxnSpPr/>
            <p:nvPr/>
          </p:nvCxnSpPr>
          <p:spPr>
            <a:xfrm>
              <a:off x="6651547" y="4882566"/>
              <a:ext cx="718152" cy="0"/>
            </a:xfrm>
            <a:prstGeom prst="line">
              <a:avLst/>
            </a:prstGeom>
            <a:noFill/>
            <a:ln w="76200" cap="rnd">
              <a:solidFill>
                <a:srgbClr val="00B050"/>
              </a:solidFill>
              <a:round/>
              <a:tailEnd type="arrow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64" name="组合 263"/>
          <p:cNvGrpSpPr/>
          <p:nvPr/>
        </p:nvGrpSpPr>
        <p:grpSpPr>
          <a:xfrm>
            <a:off x="1301100" y="3731325"/>
            <a:ext cx="3959963" cy="1331381"/>
            <a:chOff x="1161400" y="4180650"/>
            <a:chExt cx="3959963" cy="1331381"/>
          </a:xfrm>
        </p:grpSpPr>
        <p:grpSp>
          <p:nvGrpSpPr>
            <p:cNvPr id="265" name="组合 264"/>
            <p:cNvGrpSpPr/>
            <p:nvPr/>
          </p:nvGrpSpPr>
          <p:grpSpPr>
            <a:xfrm>
              <a:off x="1161400" y="4180650"/>
              <a:ext cx="3032294" cy="1331381"/>
              <a:chOff x="2143363" y="5196728"/>
              <a:chExt cx="3032294" cy="1331381"/>
            </a:xfrm>
          </p:grpSpPr>
          <p:sp>
            <p:nvSpPr>
              <p:cNvPr id="262" name="圆角矩形 29"/>
              <p:cNvSpPr/>
              <p:nvPr/>
            </p:nvSpPr>
            <p:spPr>
              <a:xfrm>
                <a:off x="2143363" y="5196728"/>
                <a:ext cx="3032294" cy="1331381"/>
              </a:xfrm>
              <a:prstGeom prst="roundRect">
                <a:avLst>
                  <a:gd name="adj" fmla="val 13513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39" name="圆角矩形 257"/>
              <p:cNvSpPr/>
              <p:nvPr/>
            </p:nvSpPr>
            <p:spPr>
              <a:xfrm>
                <a:off x="2253701" y="5342302"/>
                <a:ext cx="2854499" cy="9531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 anchorCtr="0"/>
              <a:lstStyle/>
              <a:p>
                <a:pPr marR="0" defTabSz="685800" fontAlgn="auto">
                  <a:lnSpc>
                    <a:spcPct val="150000"/>
                  </a:lnSpc>
                  <a:buClrTx/>
                  <a:buSzTx/>
                  <a:buFontTx/>
                  <a:buNone/>
                  <a:defRPr/>
                </a:pPr>
                <a:r>
                  <a:rPr lang="zh-CN" altLang="en-US" sz="2400" noProof="0" dirty="0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Times New Roman" panose="02020603050405020304" pitchFamily="18" charset="0"/>
                    <a:sym typeface="+mn-ea"/>
                  </a:rPr>
                  <a:t>除数的小数点向右移动一位化成整数。</a:t>
                </a:r>
                <a:endParaRPr lang="zh-CN" altLang="en-US" sz="24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23" name="直线连接符 23"/>
            <p:cNvCxnSpPr/>
            <p:nvPr/>
          </p:nvCxnSpPr>
          <p:spPr>
            <a:xfrm flipH="1">
              <a:off x="4401520" y="4861041"/>
              <a:ext cx="719843" cy="0"/>
            </a:xfrm>
            <a:prstGeom prst="line">
              <a:avLst/>
            </a:prstGeom>
            <a:noFill/>
            <a:ln w="76200" cap="rnd">
              <a:solidFill>
                <a:srgbClr val="00B050"/>
              </a:solidFill>
              <a:round/>
              <a:tailEnd type="arrow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6916997" y="1928559"/>
            <a:ext cx="4123191" cy="4434247"/>
            <a:chOff x="7714439" y="1527142"/>
            <a:chExt cx="4123191" cy="4434247"/>
          </a:xfrm>
        </p:grpSpPr>
        <p:sp>
          <p:nvSpPr>
            <p:cNvPr id="28" name="矩形: 圆角 41"/>
            <p:cNvSpPr/>
            <p:nvPr/>
          </p:nvSpPr>
          <p:spPr>
            <a:xfrm>
              <a:off x="7714439" y="2761378"/>
              <a:ext cx="4123191" cy="3200011"/>
            </a:xfrm>
            <a:prstGeom prst="roundRect">
              <a:avLst>
                <a:gd name="adj" fmla="val 7523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800">
                <a:solidFill>
                  <a:schemeClr val="bg1"/>
                </a:solidFill>
                <a:latin typeface="方正兰亭粗黑_GBK" panose="02000000000000000000" charset="-122"/>
                <a:ea typeface="方正兰亭粗黑_GBK" panose="02000000000000000000" charset="-122"/>
                <a:cs typeface="RTWS ShangGothic G0v1 Bold" charset="-122"/>
              </a:endParaRPr>
            </a:p>
          </p:txBody>
        </p:sp>
        <p:sp>
          <p:nvSpPr>
            <p:cNvPr id="29" name="矩形: 圆角 41"/>
            <p:cNvSpPr/>
            <p:nvPr/>
          </p:nvSpPr>
          <p:spPr>
            <a:xfrm>
              <a:off x="7714439" y="1527142"/>
              <a:ext cx="4123191" cy="1522581"/>
            </a:xfrm>
            <a:prstGeom prst="roundRect">
              <a:avLst>
                <a:gd name="adj" fmla="val 7523"/>
              </a:avLst>
            </a:prstGeom>
            <a:solidFill>
              <a:srgbClr val="00B15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800">
                <a:solidFill>
                  <a:schemeClr val="bg1"/>
                </a:solidFill>
                <a:latin typeface="方正兰亭粗黑_GBK" panose="02000000000000000000" charset="-122"/>
                <a:ea typeface="方正兰亭粗黑_GBK" panose="02000000000000000000" charset="-122"/>
                <a:cs typeface="RTWS ShangGothic G0v1 Bold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323339" y="2018267"/>
              <a:ext cx="2958512" cy="517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谁打电话的时间长？</a:t>
              </a:r>
              <a:endParaRPr lang="zh-CN" altLang="en-US" sz="2400" dirty="0">
                <a:solidFill>
                  <a:schemeClr val="bg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</p:grpSp>
      <p:sp>
        <p:nvSpPr>
          <p:cNvPr id="40" name="AutoShape 3"/>
          <p:cNvSpPr>
            <a:spLocks noChangeAspect="1" noChangeArrowheads="1" noTextEdit="1"/>
          </p:cNvSpPr>
          <p:nvPr/>
        </p:nvSpPr>
        <p:spPr bwMode="auto">
          <a:xfrm rot="16801538">
            <a:off x="8229078" y="5404572"/>
            <a:ext cx="292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04836" y="1006179"/>
            <a:ext cx="5982328" cy="767704"/>
            <a:chOff x="2583148" y="1118168"/>
            <a:chExt cx="5982328" cy="767704"/>
          </a:xfrm>
        </p:grpSpPr>
        <p:grpSp>
          <p:nvGrpSpPr>
            <p:cNvPr id="4" name="组合 3"/>
            <p:cNvGrpSpPr/>
            <p:nvPr/>
          </p:nvGrpSpPr>
          <p:grpSpPr>
            <a:xfrm>
              <a:off x="3816161" y="1147067"/>
              <a:ext cx="4749315" cy="709906"/>
              <a:chOff x="5969116" y="1831220"/>
              <a:chExt cx="4749315" cy="709906"/>
            </a:xfrm>
          </p:grpSpPr>
          <p:sp>
            <p:nvSpPr>
              <p:cNvPr id="8" name="矩形: 圆角 7"/>
              <p:cNvSpPr/>
              <p:nvPr/>
            </p:nvSpPr>
            <p:spPr>
              <a:xfrm>
                <a:off x="5969116" y="1831220"/>
                <a:ext cx="4749315" cy="7099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6463325" y="1955356"/>
                <a:ext cx="404555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RTWS ShangGothic G0v1 Bold" charset="-122"/>
                  </a:rPr>
                  <a:t>淘气打电话的时间是多少分？</a:t>
                </a:r>
                <a:endParaRPr lang="zh-CN" altLang="en-US" sz="2400" b="1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RTWS ShangGothic G0v1 Bold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2583148" y="1118168"/>
              <a:ext cx="1679597" cy="767704"/>
              <a:chOff x="2483501" y="1061097"/>
              <a:chExt cx="1679597" cy="767704"/>
            </a:xfrm>
          </p:grpSpPr>
          <p:sp>
            <p:nvSpPr>
              <p:cNvPr id="6" name="圆角矩形 65"/>
              <p:cNvSpPr/>
              <p:nvPr/>
            </p:nvSpPr>
            <p:spPr>
              <a:xfrm>
                <a:off x="2483501" y="1061097"/>
                <a:ext cx="1679597" cy="767704"/>
              </a:xfrm>
              <a:prstGeom prst="roundRect">
                <a:avLst>
                  <a:gd name="adj" fmla="val 38104"/>
                </a:avLst>
              </a:prstGeom>
              <a:solidFill>
                <a:srgbClr val="34B05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" name="文本占位符 26"/>
              <p:cNvSpPr txBox="1"/>
              <p:nvPr/>
            </p:nvSpPr>
            <p:spPr>
              <a:xfrm>
                <a:off x="2578745" y="1254750"/>
                <a:ext cx="1500287" cy="42104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>
                    <a:solidFill>
                      <a:schemeClr val="bg1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  <a:cs typeface="RTWS ShangGothic G0v1 Bold" charset="-122"/>
                  </a:rPr>
                  <a:t>解决问题</a:t>
                </a:r>
                <a:endParaRPr lang="zh-CN" altLang="en-US" sz="240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RTWS ShangGothic G0v1 Bold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1032014" y="1928559"/>
            <a:ext cx="5687621" cy="4434247"/>
            <a:chOff x="682698" y="2004060"/>
            <a:chExt cx="5687621" cy="4434247"/>
          </a:xfrm>
        </p:grpSpPr>
        <p:sp>
          <p:nvSpPr>
            <p:cNvPr id="42" name="矩形: 圆角 41"/>
            <p:cNvSpPr/>
            <p:nvPr/>
          </p:nvSpPr>
          <p:spPr>
            <a:xfrm>
              <a:off x="682698" y="2004060"/>
              <a:ext cx="5687621" cy="4434247"/>
            </a:xfrm>
            <a:prstGeom prst="roundRect">
              <a:avLst>
                <a:gd name="adj" fmla="val 4032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800">
                  <a:solidFill>
                    <a:schemeClr val="bg1"/>
                  </a:solidFill>
                  <a:latin typeface="方正兰亭粗黑_GBK" panose="02000000000000000000" charset="-122"/>
                  <a:ea typeface="方正兰亭粗黑_GBK" panose="02000000000000000000" charset="-122"/>
                  <a:cs typeface="RTWS ShangGothic G0v1 Bold" charset="-122"/>
                </a:rPr>
                <a:t>看一看，什么？</a:t>
              </a:r>
              <a:endParaRPr lang="zh-CN" altLang="en-US" sz="1800">
                <a:solidFill>
                  <a:schemeClr val="bg1"/>
                </a:solidFill>
                <a:latin typeface="方正兰亭粗黑_GBK" panose="02000000000000000000" charset="-122"/>
                <a:ea typeface="方正兰亭粗黑_GBK" panose="02000000000000000000" charset="-122"/>
                <a:cs typeface="RTWS ShangGothic G0v1 Bold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904489" y="2255392"/>
              <a:ext cx="3095908" cy="641957"/>
              <a:chOff x="4548046" y="2133324"/>
              <a:chExt cx="3095908" cy="641957"/>
            </a:xfrm>
          </p:grpSpPr>
          <p:sp>
            <p:nvSpPr>
              <p:cNvPr id="35" name="圆角矩形 30"/>
              <p:cNvSpPr/>
              <p:nvPr/>
            </p:nvSpPr>
            <p:spPr>
              <a:xfrm>
                <a:off x="4548046" y="2133324"/>
                <a:ext cx="3095908" cy="641957"/>
              </a:xfrm>
              <a:prstGeom prst="roundRect">
                <a:avLst>
                  <a:gd name="adj" fmla="val 50000"/>
                </a:avLst>
              </a:prstGeom>
              <a:solidFill>
                <a:srgbClr val="FFDE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" name="文本框 15"/>
              <p:cNvSpPr txBox="1"/>
              <p:nvPr/>
            </p:nvSpPr>
            <p:spPr>
              <a:xfrm>
                <a:off x="4788526" y="2162067"/>
                <a:ext cx="2787650" cy="49244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marR="0" defTabSz="685800">
                  <a:buClrTx/>
                  <a:buSzTx/>
                  <a:buFontTx/>
                  <a:buNone/>
                  <a:defRPr/>
                </a:pPr>
                <a:r>
                  <a:rPr kumimoji="0" lang="en-US" altLang="zh-CN" sz="2600" b="1" kern="1200" cap="none" spc="0" normalizeH="0" baseline="0" noProof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54</a:t>
                </a:r>
                <a:r>
                  <a:rPr kumimoji="0" lang="zh-CN" altLang="en-US" sz="2600" b="1" kern="1200" cap="none" spc="0" normalizeH="0" baseline="0" noProof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:r>
                  <a:rPr kumimoji="0" lang="en-US" altLang="zh-CN" sz="2600" b="1" kern="1200" cap="none" spc="0" normalizeH="0" baseline="0" noProof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7.</a:t>
                </a:r>
                <a:r>
                  <a:rPr kumimoji="0" lang="en-US" altLang="zh-CN" sz="2600" b="1" kern="1200" cap="none" spc="600" normalizeH="0" baseline="0" noProof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2=</a:t>
                </a:r>
                <a:endParaRPr kumimoji="0" lang="zh-CN" altLang="en-US" sz="2600" b="1" kern="1200" cap="none" spc="600" normalizeH="0" baseline="0" noProof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2" name="文本框 12"/>
          <p:cNvSpPr txBox="1"/>
          <p:nvPr/>
        </p:nvSpPr>
        <p:spPr>
          <a:xfrm>
            <a:off x="3883347" y="2208634"/>
            <a:ext cx="1522413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7.5</a:t>
            </a:r>
            <a:r>
              <a:rPr lang="en-US" altLang="zh-CN" sz="2400" b="1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(</a:t>
            </a:r>
            <a:r>
              <a:rPr lang="zh-CN" altLang="en-US" sz="2400" b="1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分</a:t>
            </a:r>
            <a:r>
              <a:rPr lang="en-US" altLang="zh-CN" sz="2400" b="1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)</a:t>
            </a:r>
            <a:endParaRPr lang="zh-CN" altLang="en-US" sz="2400" b="1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91" name="Group 5"/>
          <p:cNvGrpSpPr/>
          <p:nvPr/>
        </p:nvGrpSpPr>
        <p:grpSpPr>
          <a:xfrm>
            <a:off x="1588829" y="3495461"/>
            <a:ext cx="1895475" cy="525780"/>
            <a:chOff x="1338" y="3383"/>
            <a:chExt cx="1592" cy="441"/>
          </a:xfrm>
        </p:grpSpPr>
        <p:grpSp>
          <p:nvGrpSpPr>
            <p:cNvPr id="92" name="Group 6"/>
            <p:cNvGrpSpPr/>
            <p:nvPr/>
          </p:nvGrpSpPr>
          <p:grpSpPr>
            <a:xfrm>
              <a:off x="1837" y="3385"/>
              <a:ext cx="1093" cy="439"/>
              <a:chOff x="1746" y="3385"/>
              <a:chExt cx="1093" cy="439"/>
            </a:xfrm>
          </p:grpSpPr>
          <p:grpSp>
            <p:nvGrpSpPr>
              <p:cNvPr id="94" name="Group 7"/>
              <p:cNvGrpSpPr/>
              <p:nvPr/>
            </p:nvGrpSpPr>
            <p:grpSpPr>
              <a:xfrm>
                <a:off x="1746" y="3425"/>
                <a:ext cx="1093" cy="290"/>
                <a:chOff x="1746" y="3425"/>
                <a:chExt cx="1093" cy="290"/>
              </a:xfrm>
            </p:grpSpPr>
            <p:sp>
              <p:nvSpPr>
                <p:cNvPr id="96" name="Line 8"/>
                <p:cNvSpPr/>
                <p:nvPr/>
              </p:nvSpPr>
              <p:spPr>
                <a:xfrm>
                  <a:off x="1882" y="3425"/>
                  <a:ext cx="957" cy="0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97" name="Arc 9"/>
                <p:cNvSpPr/>
                <p:nvPr/>
              </p:nvSpPr>
              <p:spPr>
                <a:xfrm flipV="1">
                  <a:off x="1746" y="3428"/>
                  <a:ext cx="136" cy="287"/>
                </a:xfrm>
                <a:custGeom>
                  <a:avLst/>
                  <a:gdLst>
                    <a:gd name="txL" fmla="*/ 0 w 21600"/>
                    <a:gd name="txT" fmla="*/ 0 h 17050"/>
                    <a:gd name="txR" fmla="*/ 21600 w 21600"/>
                    <a:gd name="txB" fmla="*/ 17050 h 17050"/>
                  </a:gdLst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21600" h="17050" fill="none">
                      <a:moveTo>
                        <a:pt x="13261" y="-1"/>
                      </a:moveTo>
                      <a:cubicBezTo>
                        <a:pt x="18522" y="4092"/>
                        <a:pt x="21600" y="10384"/>
                        <a:pt x="21600" y="17050"/>
                      </a:cubicBezTo>
                    </a:path>
                    <a:path w="21600" h="17050" stroke="0">
                      <a:moveTo>
                        <a:pt x="13261" y="-1"/>
                      </a:moveTo>
                      <a:cubicBezTo>
                        <a:pt x="18522" y="4092"/>
                        <a:pt x="21600" y="10384"/>
                        <a:pt x="21600" y="17050"/>
                      </a:cubicBezTo>
                      <a:lnTo>
                        <a:pt x="0" y="17050"/>
                      </a:lnTo>
                      <a:lnTo>
                        <a:pt x="13261" y="-1"/>
                      </a:lnTo>
                      <a:close/>
                    </a:path>
                  </a:pathLst>
                </a:custGeom>
                <a:noFill/>
                <a:ln w="1905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2800"/>
                </a:p>
              </p:txBody>
            </p:sp>
          </p:grpSp>
          <p:sp>
            <p:nvSpPr>
              <p:cNvPr id="95" name="Text Box 10"/>
              <p:cNvSpPr txBox="1">
                <a:spLocks noChangeArrowheads="1"/>
              </p:cNvSpPr>
              <p:nvPr/>
            </p:nvSpPr>
            <p:spPr bwMode="auto">
              <a:xfrm>
                <a:off x="1927" y="3385"/>
                <a:ext cx="641" cy="4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marR="0" defTabSz="685800" eaLnBrk="1" hangingPunct="1"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kern="1200" cap="none" spc="300" normalizeH="0" baseline="0" noProof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54</a:t>
                </a:r>
                <a:endParaRPr kumimoji="0" lang="en-US" altLang="zh-CN" sz="2800" b="1" kern="1200" cap="none" spc="300" normalizeH="0" baseline="0" noProof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3" name="Text Box 11"/>
            <p:cNvSpPr txBox="1"/>
            <p:nvPr/>
          </p:nvSpPr>
          <p:spPr>
            <a:xfrm>
              <a:off x="1338" y="3383"/>
              <a:ext cx="532" cy="4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楷体" panose="02010609060101010101" pitchFamily="49" charset="-122"/>
                </a:rPr>
                <a:t>7.2</a:t>
              </a:r>
              <a:endPara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cxnSp>
        <p:nvCxnSpPr>
          <p:cNvPr id="98" name="直接连接符 97"/>
          <p:cNvCxnSpPr/>
          <p:nvPr/>
        </p:nvCxnSpPr>
        <p:spPr>
          <a:xfrm>
            <a:off x="1831717" y="3776602"/>
            <a:ext cx="153988" cy="187325"/>
          </a:xfrm>
          <a:prstGeom prst="line">
            <a:avLst/>
          </a:prstGeom>
          <a:ln w="158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31"/>
          <p:cNvSpPr txBox="1"/>
          <p:nvPr/>
        </p:nvSpPr>
        <p:spPr>
          <a:xfrm>
            <a:off x="2812792" y="2890929"/>
            <a:ext cx="364202" cy="66120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en-US" altLang="zh-CN" sz="28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0" name="Line 28"/>
          <p:cNvSpPr/>
          <p:nvPr/>
        </p:nvSpPr>
        <p:spPr>
          <a:xfrm flipV="1">
            <a:off x="2304792" y="4256814"/>
            <a:ext cx="1179512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01" name="Text Box 29"/>
          <p:cNvSpPr txBox="1">
            <a:spLocks noChangeArrowheads="1"/>
          </p:cNvSpPr>
          <p:nvPr/>
        </p:nvSpPr>
        <p:spPr bwMode="auto">
          <a:xfrm>
            <a:off x="2398454" y="3813584"/>
            <a:ext cx="838691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R="0" defTabSz="685800" eaLnBrk="1" hangingPunct="1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300" normalizeH="0" baseline="0" noProof="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504</a:t>
            </a:r>
            <a:endParaRPr kumimoji="0" lang="en-US" altLang="zh-CN" sz="2800" b="1" kern="1200" cap="none" spc="300" normalizeH="0" baseline="0" noProof="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2" name="Text Box 29"/>
          <p:cNvSpPr txBox="1"/>
          <p:nvPr/>
        </p:nvSpPr>
        <p:spPr>
          <a:xfrm>
            <a:off x="2822317" y="3497354"/>
            <a:ext cx="364202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buNone/>
            </a:pPr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28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3" name="Text Box 29"/>
          <p:cNvSpPr txBox="1">
            <a:spLocks noChangeArrowheads="1"/>
          </p:cNvSpPr>
          <p:nvPr/>
        </p:nvSpPr>
        <p:spPr bwMode="auto">
          <a:xfrm>
            <a:off x="2614983" y="4200299"/>
            <a:ext cx="620683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R="0" defTabSz="685800" eaLnBrk="1" hangingPunct="1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300" normalizeH="0" baseline="0" noProof="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  <a:endParaRPr kumimoji="0" lang="en-US" altLang="zh-CN" sz="2800" b="1" kern="1200" cap="none" spc="300" normalizeH="0" baseline="0" noProof="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4" name="Text Box 29"/>
          <p:cNvSpPr txBox="1"/>
          <p:nvPr/>
        </p:nvSpPr>
        <p:spPr>
          <a:xfrm>
            <a:off x="3047891" y="4198712"/>
            <a:ext cx="364202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buNone/>
            </a:pPr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28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5" name="TextBox 45"/>
          <p:cNvSpPr txBox="1"/>
          <p:nvPr/>
        </p:nvSpPr>
        <p:spPr>
          <a:xfrm>
            <a:off x="2981844" y="2903629"/>
            <a:ext cx="274434" cy="66120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.</a:t>
            </a:r>
            <a:endParaRPr lang="en-US" altLang="zh-CN" sz="28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6" name="TextBox 46"/>
          <p:cNvSpPr txBox="1"/>
          <p:nvPr/>
        </p:nvSpPr>
        <p:spPr>
          <a:xfrm>
            <a:off x="3092240" y="2890929"/>
            <a:ext cx="364202" cy="66120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en-US" altLang="zh-CN" sz="28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en-US" altLang="zh-CN" sz="28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7" name="Text Box 29"/>
          <p:cNvSpPr txBox="1">
            <a:spLocks noChangeArrowheads="1"/>
          </p:cNvSpPr>
          <p:nvPr/>
        </p:nvSpPr>
        <p:spPr bwMode="auto">
          <a:xfrm>
            <a:off x="2618158" y="4528912"/>
            <a:ext cx="838691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R="0" defTabSz="685800" eaLnBrk="1" hangingPunct="1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300" normalizeH="0" baseline="0" noProof="0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360</a:t>
            </a:r>
            <a:endParaRPr kumimoji="0" lang="en-US" altLang="zh-CN" sz="2800" b="1" kern="1200" cap="none" spc="300" normalizeH="0" baseline="0" noProof="0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8" name="Line 28"/>
          <p:cNvSpPr/>
          <p:nvPr/>
        </p:nvSpPr>
        <p:spPr>
          <a:xfrm flipV="1">
            <a:off x="2304792" y="4973729"/>
            <a:ext cx="1179512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09" name="Text Box 29"/>
          <p:cNvSpPr txBox="1"/>
          <p:nvPr/>
        </p:nvSpPr>
        <p:spPr>
          <a:xfrm>
            <a:off x="3061255" y="4910229"/>
            <a:ext cx="350838" cy="4921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17" name="图片 1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63212" y="3430577"/>
            <a:ext cx="684000" cy="684000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85821" y="4149764"/>
            <a:ext cx="684000" cy="684000"/>
          </a:xfrm>
          <a:prstGeom prst="rect">
            <a:avLst/>
          </a:prstGeom>
        </p:spPr>
      </p:pic>
      <p:sp>
        <p:nvSpPr>
          <p:cNvPr id="119" name="文本框 12"/>
          <p:cNvSpPr txBox="1"/>
          <p:nvPr/>
        </p:nvSpPr>
        <p:spPr>
          <a:xfrm>
            <a:off x="1756983" y="5496949"/>
            <a:ext cx="4425790" cy="4924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l" defTabSz="685800" fontAlgn="auto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</a:rPr>
              <a:t>答：淘气打电话的时间是</a:t>
            </a:r>
            <a:r>
              <a:rPr kumimoji="0" lang="en-US" altLang="zh-CN" sz="2600" kern="1200" cap="none" spc="0" normalizeH="0" baseline="0" noProof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7.5</a:t>
            </a:r>
            <a:r>
              <a:rPr kumimoji="0" lang="zh-CN" altLang="en-US" sz="2400" kern="1200" cap="none" spc="0" normalizeH="0" baseline="0" noProof="0"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</a:rPr>
              <a:t>分。</a:t>
            </a:r>
            <a:r>
              <a:rPr kumimoji="0" lang="en-US" altLang="zh-CN" sz="2400" kern="1200" cap="none" spc="0" normalizeH="0" baseline="0" noProof="0"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</a:rPr>
              <a:t>             </a:t>
            </a:r>
            <a:endParaRPr kumimoji="0" lang="zh-CN" altLang="en-US" sz="2400" kern="1200" cap="none" spc="0" normalizeH="0" baseline="0" noProof="0">
              <a:latin typeface="方正兰亭黑简体" panose="02000000000000000000" pitchFamily="2" charset="-122"/>
              <a:ea typeface="方正兰亭黑简体" panose="02000000000000000000" pitchFamily="2" charset="-122"/>
              <a:cs typeface="黑体" panose="02010609060101010101" charset="-122"/>
            </a:endParaRPr>
          </a:p>
        </p:txBody>
      </p:sp>
      <p:sp>
        <p:nvSpPr>
          <p:cNvPr id="120" name="文本框 12"/>
          <p:cNvSpPr txBox="1"/>
          <p:nvPr/>
        </p:nvSpPr>
        <p:spPr>
          <a:xfrm>
            <a:off x="7462550" y="4091859"/>
            <a:ext cx="3334549" cy="4924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defTabSz="685800">
              <a:buClrTx/>
              <a:buSzTx/>
              <a:buFontTx/>
              <a:buNone/>
              <a:defRPr/>
            </a:pPr>
            <a:r>
              <a:rPr lang="zh-CN" altLang="en-US" sz="2400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笑笑</a:t>
            </a:r>
            <a:r>
              <a:rPr lang="en-US" altLang="zh-CN" sz="26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17</a:t>
            </a:r>
            <a:r>
              <a:rPr lang="zh-CN" altLang="en-US" sz="2400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分</a:t>
            </a:r>
            <a:r>
              <a:rPr lang="en-US" altLang="zh-CN" sz="26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&gt;</a:t>
            </a:r>
            <a:r>
              <a:rPr lang="zh-CN" altLang="en-US" sz="2400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淘气</a:t>
            </a:r>
            <a:r>
              <a:rPr lang="en-US" altLang="zh-CN" sz="26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7.5</a:t>
            </a:r>
            <a:r>
              <a:rPr lang="zh-CN" altLang="en-US" sz="2400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分。</a:t>
            </a:r>
            <a:endParaRPr lang="zh-CN" altLang="en-US" sz="2400" dirty="0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21" name="文本框 12"/>
          <p:cNvSpPr txBox="1"/>
          <p:nvPr/>
        </p:nvSpPr>
        <p:spPr>
          <a:xfrm>
            <a:off x="7462550" y="4752371"/>
            <a:ext cx="333454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zh-CN" altLang="en-US" sz="240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笑笑打电话的时间长。</a:t>
            </a:r>
            <a:endParaRPr lang="zh-CN" altLang="en-US" sz="2400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859176" y="3205189"/>
            <a:ext cx="2113785" cy="835103"/>
            <a:chOff x="3580714" y="3346256"/>
            <a:chExt cx="2113785" cy="870501"/>
          </a:xfrm>
        </p:grpSpPr>
        <p:sp>
          <p:nvSpPr>
            <p:cNvPr id="112" name="矩形 111"/>
            <p:cNvSpPr/>
            <p:nvPr/>
          </p:nvSpPr>
          <p:spPr>
            <a:xfrm>
              <a:off x="3654258" y="3471183"/>
              <a:ext cx="2040241" cy="5906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l" defTabSz="6858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位数不够，在末尾</a:t>
              </a:r>
              <a:endParaRPr kumimoji="0" lang="en-US" altLang="zh-CN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  <a:p>
              <a:pPr marL="0" marR="0" lvl="0" indent="0" algn="l" defTabSz="6858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i="0" u="none" strike="noStrike" kern="1200" cap="none" spc="0" normalizeH="0" baseline="0" noProof="1">
                  <a:ln>
                    <a:noFill/>
                  </a:ln>
                  <a:solidFill>
                    <a:srgbClr val="FE594F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用</a:t>
              </a:r>
              <a:r>
                <a:rPr kumimoji="0" lang="en-US" altLang="zh-CN" sz="2000" i="0" u="none" strike="noStrike" kern="1200" cap="none" spc="300" normalizeH="0" baseline="0" noProof="1">
                  <a:ln>
                    <a:noFill/>
                  </a:ln>
                  <a:solidFill>
                    <a:srgbClr val="FE59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“0</a:t>
              </a:r>
              <a:r>
                <a:rPr kumimoji="0" lang="en-US" altLang="zh-CN" sz="2000" i="0" u="none" strike="noStrike" kern="1200" cap="none" spc="0" normalizeH="0" baseline="0" noProof="1">
                  <a:ln>
                    <a:noFill/>
                  </a:ln>
                  <a:solidFill>
                    <a:srgbClr val="FE59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”</a:t>
              </a:r>
              <a:r>
                <a:rPr kumimoji="0" lang="zh-CN" altLang="en-US" i="0" u="none" strike="noStrike" kern="1200" cap="none" spc="0" normalizeH="0" baseline="0" noProof="1">
                  <a:ln>
                    <a:noFill/>
                  </a:ln>
                  <a:solidFill>
                    <a:srgbClr val="FE594F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补足</a:t>
              </a:r>
              <a:r>
                <a:rPr kumimoji="0" lang="zh-CN" altLang="en-US" sz="2000" i="0" u="none" strike="noStrike" kern="1200" cap="none" spc="0" normalizeH="0" baseline="0" noProof="1">
                  <a:ln>
                    <a:noFill/>
                  </a:ln>
                  <a:solidFill>
                    <a:srgbClr val="FE594F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。</a:t>
              </a:r>
              <a:endParaRPr kumimoji="0" lang="zh-CN" altLang="en-US" sz="2000" i="0" u="none" strike="noStrike" kern="1200" cap="none" spc="0" normalizeH="0" baseline="0" noProof="1">
                <a:ln>
                  <a:noFill/>
                </a:ln>
                <a:solidFill>
                  <a:srgbClr val="FE594F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圆角矩形 3"/>
            <p:cNvSpPr/>
            <p:nvPr/>
          </p:nvSpPr>
          <p:spPr>
            <a:xfrm>
              <a:off x="3580714" y="3346256"/>
              <a:ext cx="2113785" cy="870501"/>
            </a:xfrm>
            <a:prstGeom prst="roundRect">
              <a:avLst>
                <a:gd name="adj" fmla="val 21818"/>
              </a:avLst>
            </a:prstGeom>
            <a:noFill/>
            <a:ln w="38100" cap="rnd">
              <a:solidFill>
                <a:srgbClr val="11902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861945" y="4154711"/>
            <a:ext cx="2111016" cy="590687"/>
            <a:chOff x="3622643" y="4415150"/>
            <a:chExt cx="2111016" cy="590687"/>
          </a:xfrm>
        </p:grpSpPr>
        <p:sp>
          <p:nvSpPr>
            <p:cNvPr id="13" name="圆角矩形 3"/>
            <p:cNvSpPr/>
            <p:nvPr/>
          </p:nvSpPr>
          <p:spPr>
            <a:xfrm>
              <a:off x="3622643" y="4513224"/>
              <a:ext cx="2111016" cy="419695"/>
            </a:xfrm>
            <a:prstGeom prst="roundRect">
              <a:avLst>
                <a:gd name="adj" fmla="val 21818"/>
              </a:avLst>
            </a:prstGeom>
            <a:noFill/>
            <a:ln w="38100" cap="rnd">
              <a:solidFill>
                <a:srgbClr val="11902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3719892" y="4415150"/>
              <a:ext cx="1669819" cy="5906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l" defTabSz="6858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添</a:t>
              </a:r>
              <a:r>
                <a:rPr kumimoji="0" lang="en-US" altLang="zh-CN" sz="2000" i="0" u="none" strike="noStrike" kern="1200" cap="none" spc="300" normalizeH="0" baseline="0" noProof="1">
                  <a:ln>
                    <a:noFill/>
                  </a:ln>
                  <a:solidFill>
                    <a:srgbClr val="FE59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“0</a:t>
              </a:r>
              <a:r>
                <a:rPr kumimoji="0" lang="en-US" altLang="zh-CN" sz="2000" i="0" u="none" strike="noStrike" kern="1200" cap="none" spc="0" normalizeH="0" baseline="0" noProof="1">
                  <a:ln>
                    <a:noFill/>
                  </a:ln>
                  <a:solidFill>
                    <a:srgbClr val="FE59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”</a:t>
              </a:r>
              <a:r>
                <a:rPr kumimoji="0" lang="zh-CN" altLang="en-US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继续除。</a:t>
              </a:r>
              <a:endParaRPr kumimoji="0" lang="zh-CN" altLang="en-US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9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9" grpId="0"/>
      <p:bldP spid="119" grpId="0"/>
      <p:bldP spid="120" grpId="0"/>
      <p:bldP spid="121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2784</Words>
  <Application>WPS 演示</Application>
  <PresentationFormat>自定义</PresentationFormat>
  <Paragraphs>546</Paragraphs>
  <Slides>19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19</vt:i4>
      </vt:variant>
    </vt:vector>
  </HeadingPairs>
  <TitlesOfParts>
    <vt:vector size="48" baseType="lpstr">
      <vt:lpstr>Arial</vt:lpstr>
      <vt:lpstr>宋体</vt:lpstr>
      <vt:lpstr>Wingdings</vt:lpstr>
      <vt:lpstr>方正兰亭大黑简体</vt:lpstr>
      <vt:lpstr>方正兰亭黑简体</vt:lpstr>
      <vt:lpstr>黑体</vt:lpstr>
      <vt:lpstr>方正兰亭黑_GBK</vt:lpstr>
      <vt:lpstr>RTWS ShangGothic G0v1 Bold</vt:lpstr>
      <vt:lpstr>FZLanTingHeiS-EB-GB</vt:lpstr>
      <vt:lpstr>汉仪大宋简</vt:lpstr>
      <vt:lpstr>方正兰亭粗黑简体</vt:lpstr>
      <vt:lpstr>微软雅黑</vt:lpstr>
      <vt:lpstr>Times New Roman</vt:lpstr>
      <vt:lpstr>Comic Sans MS</vt:lpstr>
      <vt:lpstr>楷体</vt:lpstr>
      <vt:lpstr>Calibri</vt:lpstr>
      <vt:lpstr>方正兰亭粗黑_GBK</vt:lpstr>
      <vt:lpstr>FZLanTingHeiS-B-GB</vt:lpstr>
      <vt:lpstr>Helvetica Neue</vt:lpstr>
      <vt:lpstr>Arial Unicode MS</vt:lpstr>
      <vt:lpstr>Arial</vt:lpstr>
      <vt:lpstr>等线</vt:lpstr>
      <vt:lpstr>Office 主题</vt:lpstr>
      <vt:lpstr>5_自定义设计方案</vt:lpstr>
      <vt:lpstr>6_自定义设计方案</vt:lpstr>
      <vt:lpstr>7_自定义设计方案</vt:lpstr>
      <vt:lpstr>3_自定义设计方案</vt:lpstr>
      <vt:lpstr>2_自定义设计方案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7</cp:revision>
  <cp:lastPrinted>2022-09-18T08:09:00Z</cp:lastPrinted>
  <dcterms:created xsi:type="dcterms:W3CDTF">2022-09-18T08:09:00Z</dcterms:created>
  <dcterms:modified xsi:type="dcterms:W3CDTF">2023-11-01T08:25:30Z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F4563D4D3E4043F69AA7A5DD5634D9E5_12</vt:lpwstr>
  </property>
  <property fmtid="{D5CDD505-2E9C-101B-9397-08002B2CF9AE}" pid="3" name="KSOProductBuildVer">
    <vt:lpwstr>2052-12.1.0.15712</vt:lpwstr>
  </property>
</Properties>
</file>