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371" r:id="rId3"/>
    <p:sldId id="429" r:id="rId4"/>
    <p:sldId id="459" r:id="rId5"/>
    <p:sldId id="457" r:id="rId6"/>
    <p:sldId id="458" r:id="rId7"/>
    <p:sldId id="462" r:id="rId8"/>
    <p:sldId id="471" r:id="rId9"/>
    <p:sldId id="469" r:id="rId10"/>
    <p:sldId id="468" r:id="rId11"/>
    <p:sldId id="463" r:id="rId12"/>
    <p:sldId id="464" r:id="rId13"/>
    <p:sldId id="465" r:id="rId14"/>
    <p:sldId id="466" r:id="rId15"/>
    <p:sldId id="470" r:id="rId16"/>
    <p:sldId id="472" r:id="rId17"/>
    <p:sldId id="395" r:id="rId18"/>
  </p:sldIdLst>
  <p:sldSz cx="12192000" cy="6858000"/>
  <p:notesSz cx="6858000" cy="9144000"/>
  <p:custDataLst>
    <p:tags r:id="rId24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anose="02020603050405020304" pitchFamily="18" charset="0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08" autoAdjust="0"/>
    <p:restoredTop sz="94395" autoAdjust="0"/>
  </p:normalViewPr>
  <p:slideViewPr>
    <p:cSldViewPr>
      <p:cViewPr>
        <p:scale>
          <a:sx n="100" d="100"/>
          <a:sy n="100" d="100"/>
        </p:scale>
        <p:origin x="-972" y="-432"/>
      </p:cViewPr>
      <p:guideLst>
        <p:guide orient="horz" pos="2205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-2856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gs" Target="tags/tag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handoutMaster" Target="handoutMasters/handoutMaster1.xml"/><Relationship Id="rId2" Type="http://schemas.openxmlformats.org/officeDocument/2006/relationships/theme" Target="theme/theme1.xml"/><Relationship Id="rId19" Type="http://schemas.openxmlformats.org/officeDocument/2006/relationships/notesMaster" Target="notesMasters/notesMaster1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ct val="0"/>
              </a:spcBef>
              <a:spcAft>
                <a:spcPct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ct val="0"/>
              </a:spcBef>
              <a:spcAft>
                <a:spcPct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</a:ln>
        </p:spPr>
        <p:txBody>
          <a:bodyPr wrap="square" numCol="1" anchorCtr="0" compatLnSpc="1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881026" y="1500174"/>
            <a:ext cx="10358510" cy="4500594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8" name="文本框 4"/>
          <p:cNvSpPr txBox="1"/>
          <p:nvPr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学习目标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12" y="1428736"/>
            <a:ext cx="10930014" cy="4572032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9" name="文本框 4"/>
          <p:cNvSpPr txBox="1"/>
          <p:nvPr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预习导学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" name="直接连接符 13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5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666712" y="2786058"/>
            <a:ext cx="4714908" cy="642942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12" y="1428736"/>
            <a:ext cx="10858576" cy="4572032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探究新知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666712" y="2786058"/>
            <a:ext cx="4714908" cy="642942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超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738150" y="1357298"/>
            <a:ext cx="10858576" cy="4643470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知识超市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巩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738150" y="1357298"/>
            <a:ext cx="10858576" cy="4643470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课堂巩固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666712" y="2786058"/>
            <a:ext cx="4714908" cy="642942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分层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738150" y="1357298"/>
            <a:ext cx="10858576" cy="4643470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2" name="文本框 4"/>
          <p:cNvSpPr txBox="1"/>
          <p:nvPr userDrawn="1"/>
        </p:nvSpPr>
        <p:spPr>
          <a:xfrm>
            <a:off x="666712" y="500042"/>
            <a:ext cx="1818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分层作业</a:t>
            </a:r>
            <a:endParaRPr lang="zh-CN" altLang="en-US" sz="3000" b="1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 userDrawn="1"/>
        </p:nvCxnSpPr>
        <p:spPr>
          <a:xfrm>
            <a:off x="451165" y="1108151"/>
            <a:ext cx="2286016" cy="1588"/>
          </a:xfrm>
          <a:prstGeom prst="line">
            <a:avLst/>
          </a:prstGeom>
          <a:ln w="254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666712" y="2786058"/>
            <a:ext cx="4714908" cy="642942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738150" y="857232"/>
            <a:ext cx="10501386" cy="5500726"/>
          </a:xfrm>
          <a:prstGeom prst="rect">
            <a:avLst/>
          </a:prstGeom>
        </p:spPr>
        <p:txBody>
          <a:bodyPr/>
          <a:lstStyle>
            <a:lvl1pPr marL="0" indent="72009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aseline="0">
                <a:latin typeface="Times New Roman" panose="02020603050405020304" pitchFamily="18" charset="0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666712" y="2786058"/>
            <a:ext cx="4714908" cy="642942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+mn-ea"/>
                <a:ea typeface="+mn-ea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.jpeg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image" Target="file:///D:\qq&#25991;&#20214;\712321467\Image\C2C\Image2\%7b75232B38-A165-1FB7-499C-2E1C792CACB5%7d.png" TargetMode="External"/><Relationship Id="rId10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9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矩形 14"/>
          <p:cNvSpPr/>
          <p:nvPr userDrawn="1"/>
        </p:nvSpPr>
        <p:spPr>
          <a:xfrm>
            <a:off x="452398" y="500042"/>
            <a:ext cx="11358642" cy="5786478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 rot="-5400000">
            <a:off x="10999760" y="25512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" name="矩形 12"/>
          <p:cNvSpPr/>
          <p:nvPr/>
        </p:nvSpPr>
        <p:spPr>
          <a:xfrm>
            <a:off x="10239404" y="6488113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0">
                <a:solidFill>
                  <a:srgbClr val="0070C0"/>
                </a:solidFill>
                <a:latin typeface="微软雅黑" panose="020B0503020204020204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</a:fld>
            <a:r>
              <a:rPr lang="zh-CN" altLang="en-US" sz="1600" b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>
                <a:solidFill>
                  <a:srgbClr val="0070C0"/>
                </a:solidFill>
                <a:latin typeface="微软雅黑" panose="020B0503020204020204" pitchFamily="34" charset="-122"/>
              </a:rPr>
              <a:t>页</a:t>
            </a:r>
            <a:endParaRPr lang="zh-CN" altLang="en-US" sz="1600" b="0">
              <a:solidFill>
                <a:srgbClr val="0070C0"/>
              </a:solidFill>
              <a:latin typeface="微软雅黑" panose="020B0503020204020204" pitchFamily="34" charset="-122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 rot="-5400000">
            <a:off x="11002886" y="28688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/>
          <p:cNvSpPr txBox="1"/>
          <p:nvPr/>
        </p:nvSpPr>
        <p:spPr>
          <a:xfrm>
            <a:off x="11025272" y="179390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b="1" smtClean="0">
                <a:solidFill>
                  <a:srgbClr val="558335"/>
                </a:solidFill>
                <a:latin typeface="微软雅黑" panose="020B0503020204020204" pitchFamily="34" charset="-122"/>
              </a:rPr>
              <a:t>第一单元</a:t>
            </a:r>
            <a:endParaRPr lang="en-US" altLang="zh-CN" sz="1600" b="1">
              <a:solidFill>
                <a:srgbClr val="558335"/>
              </a:solidFill>
              <a:latin typeface="微软雅黑" panose="020B0503020204020204" pitchFamily="34" charset="-122"/>
            </a:endParaRPr>
          </a:p>
        </p:txBody>
      </p:sp>
      <p:sp>
        <p:nvSpPr>
          <p:cNvPr id="14" name="TextBox 15"/>
          <p:cNvSpPr txBox="1"/>
          <p:nvPr/>
        </p:nvSpPr>
        <p:spPr>
          <a:xfrm>
            <a:off x="11025222" y="620368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zh-CN" altLang="en-US" sz="1800" b="1" smtClean="0">
                <a:solidFill>
                  <a:srgbClr val="558335"/>
                </a:solidFill>
                <a:latin typeface="微软雅黑" panose="020B0503020204020204" pitchFamily="34" charset="-122"/>
              </a:rPr>
              <a:t>第</a:t>
            </a:r>
            <a:r>
              <a:rPr lang="en-US" altLang="zh-CN" sz="1800" b="1" smtClean="0">
                <a:solidFill>
                  <a:srgbClr val="558335"/>
                </a:solidFill>
                <a:latin typeface="微软雅黑" panose="020B0503020204020204" pitchFamily="34" charset="-122"/>
              </a:rPr>
              <a:t>4</a:t>
            </a:r>
            <a:r>
              <a:rPr lang="zh-CN" altLang="en-US" sz="1800" b="1" smtClean="0">
                <a:solidFill>
                  <a:srgbClr val="558335"/>
                </a:solidFill>
                <a:latin typeface="微软雅黑" panose="020B0503020204020204" pitchFamily="34" charset="-122"/>
              </a:rPr>
              <a:t>课</a:t>
            </a:r>
            <a:endParaRPr lang="en-US" altLang="zh-CN" sz="1800" b="1">
              <a:solidFill>
                <a:srgbClr val="558335"/>
              </a:solidFill>
              <a:latin typeface="微软雅黑" panose="020B0503020204020204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11169735" y="542927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图片 1073743875" descr="学科网 zxxk.com"/>
          <p:cNvPicPr>
            <a:picLocks noChangeAspect="1"/>
          </p:cNvPicPr>
          <p:nvPr/>
        </p:nvPicPr>
        <p:blipFill>
          <a:blip r:embed="rId10" r:link="rId11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6" Type="http://schemas.openxmlformats.org/officeDocument/2006/relationships/notesSlide" Target="../notesSlides/notesSlide1.xml"/><Relationship Id="rId25" Type="http://schemas.openxmlformats.org/officeDocument/2006/relationships/slideLayout" Target="../slideLayouts/slideLayout8.xml"/><Relationship Id="rId24" Type="http://schemas.openxmlformats.org/officeDocument/2006/relationships/image" Target="../media/image3.png"/><Relationship Id="rId23" Type="http://schemas.openxmlformats.org/officeDocument/2006/relationships/image" Target="../media/image1.jpe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3071854" y="2368909"/>
            <a:ext cx="5832618" cy="1044756"/>
            <a:chOff x="3179691" y="3386403"/>
            <a:chExt cx="5832618" cy="668253"/>
          </a:xfrm>
        </p:grpSpPr>
        <p:grpSp>
          <p:nvGrpSpPr>
            <p:cNvPr id="16" name="组合 19"/>
            <p:cNvGrpSpPr/>
            <p:nvPr/>
          </p:nvGrpSpPr>
          <p:grpSpPr>
            <a:xfrm>
              <a:off x="3179691" y="3386403"/>
              <a:ext cx="5832618" cy="668253"/>
              <a:chOff x="3179691" y="3386403"/>
              <a:chExt cx="5832618" cy="668253"/>
            </a:xfrm>
          </p:grpSpPr>
          <p:sp>
            <p:nvSpPr>
              <p:cNvPr id="20" name="矩形: 圆角 15"/>
              <p:cNvSpPr/>
              <p:nvPr/>
            </p:nvSpPr>
            <p:spPr>
              <a:xfrm>
                <a:off x="3179691" y="3471598"/>
                <a:ext cx="5832618" cy="504395"/>
              </a:xfrm>
              <a:prstGeom prst="roundRect">
                <a:avLst>
                  <a:gd name="adj" fmla="val 37116"/>
                </a:avLst>
              </a:prstGeom>
              <a:noFill/>
              <a:ln w="19050">
                <a:solidFill>
                  <a:srgbClr val="399ED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3714750" y="3386403"/>
                <a:ext cx="114300" cy="661722"/>
              </a:xfrm>
              <a:prstGeom prst="rect">
                <a:avLst/>
              </a:prstGeom>
              <a:solidFill>
                <a:srgbClr val="F1F5E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8362952" y="3392934"/>
                <a:ext cx="114300" cy="661722"/>
              </a:xfrm>
              <a:prstGeom prst="rect">
                <a:avLst/>
              </a:prstGeom>
              <a:solidFill>
                <a:srgbClr val="F1F5E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文本框 18"/>
              <p:cNvSpPr txBox="1"/>
              <p:nvPr/>
            </p:nvSpPr>
            <p:spPr>
              <a:xfrm>
                <a:off x="3714749" y="3490771"/>
                <a:ext cx="4762502" cy="4527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40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</a:rPr>
                  <a:t>人</a:t>
                </a:r>
                <a:r>
                  <a:rPr lang="zh-CN" altLang="en-US" sz="40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</a:rPr>
                  <a:t>民币兑换</a:t>
                </a:r>
                <a:endParaRPr lang="zh-CN" alt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</a:endParaRPr>
              </a:p>
            </p:txBody>
          </p:sp>
        </p:grpSp>
        <p:grpSp>
          <p:nvGrpSpPr>
            <p:cNvPr id="17" name="组合 22"/>
            <p:cNvGrpSpPr/>
            <p:nvPr/>
          </p:nvGrpSpPr>
          <p:grpSpPr>
            <a:xfrm>
              <a:off x="3350780" y="3596731"/>
              <a:ext cx="5490441" cy="254127"/>
              <a:chOff x="3363876" y="3596731"/>
              <a:chExt cx="5490441" cy="254127"/>
            </a:xfrm>
          </p:grpSpPr>
          <p:sp>
            <p:nvSpPr>
              <p:cNvPr id="18" name="等腰三角形 17"/>
              <p:cNvSpPr/>
              <p:nvPr/>
            </p:nvSpPr>
            <p:spPr>
              <a:xfrm rot="16200000">
                <a:off x="3346350" y="3614257"/>
                <a:ext cx="254127" cy="219075"/>
              </a:xfrm>
              <a:prstGeom prst="triangle">
                <a:avLst/>
              </a:prstGeom>
              <a:solidFill>
                <a:srgbClr val="399E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等腰三角形 18"/>
              <p:cNvSpPr/>
              <p:nvPr/>
            </p:nvSpPr>
            <p:spPr>
              <a:xfrm rot="5400000">
                <a:off x="8617716" y="3614257"/>
                <a:ext cx="254127" cy="219075"/>
              </a:xfrm>
              <a:prstGeom prst="triangle">
                <a:avLst/>
              </a:prstGeom>
              <a:solidFill>
                <a:srgbClr val="399ED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1" name="PA_文本框 29"/>
          <p:cNvSpPr txBox="1"/>
          <p:nvPr/>
        </p:nvSpPr>
        <p:spPr>
          <a:xfrm>
            <a:off x="3559271" y="1374677"/>
            <a:ext cx="4857784" cy="52322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  <a:miter lim="400000"/>
          </a:ln>
        </p:spPr>
        <p:txBody>
          <a:bodyPr wrap="square" lIns="45719" rIns="45719">
            <a:spAutoFit/>
          </a:bodyPr>
          <a:lstStyle/>
          <a:p>
            <a:pPr algn="ctr"/>
            <a:r>
              <a:rPr lang="zh-CN" altLang="en-US" sz="2800" smtClean="0">
                <a:solidFill>
                  <a:srgbClr val="FFFFFF"/>
                </a:solidFill>
              </a:rPr>
              <a:t>第一单元　小数除法 </a:t>
            </a:r>
            <a:endParaRPr lang="zh-CN" altLang="en-US" sz="2800" smtClean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zh-CN" smtClean="0"/>
              <a:t>一、填空题。</a:t>
            </a:r>
            <a:endParaRPr lang="zh-CN" altLang="zh-CN" smtClean="0"/>
          </a:p>
          <a:p>
            <a:r>
              <a:rPr lang="en-US" altLang="zh-CN" smtClean="0"/>
              <a:t>1.</a:t>
            </a:r>
            <a:r>
              <a:rPr lang="zh-CN" altLang="zh-CN" smtClean="0"/>
              <a:t>计算下面各题，结果保留两位小数。</a:t>
            </a:r>
            <a:endParaRPr lang="zh-CN" altLang="zh-CN" smtClean="0"/>
          </a:p>
          <a:p>
            <a:r>
              <a:rPr lang="en-US" altLang="zh-CN" smtClean="0"/>
              <a:t>4.17×8.2≈(</a:t>
            </a:r>
            <a:r>
              <a:rPr lang="zh-CN" altLang="zh-CN" smtClean="0"/>
              <a:t>　</a:t>
            </a:r>
            <a:r>
              <a:rPr lang="en-US" altLang="zh-CN" smtClean="0"/>
              <a:t>	</a:t>
            </a:r>
            <a:r>
              <a:rPr lang="zh-CN" altLang="zh-CN" smtClean="0"/>
              <a:t>　</a:t>
            </a:r>
            <a:r>
              <a:rPr lang="en-US" altLang="zh-CN" smtClean="0"/>
              <a:t>)</a:t>
            </a:r>
            <a:r>
              <a:rPr lang="zh-CN" altLang="zh-CN" smtClean="0"/>
              <a:t>　　　　　　　</a:t>
            </a:r>
            <a:r>
              <a:rPr lang="en-US" altLang="zh-CN" smtClean="0"/>
              <a:t>5.7÷2.2≈(</a:t>
            </a:r>
            <a:r>
              <a:rPr lang="zh-CN" altLang="zh-CN" smtClean="0"/>
              <a:t>　</a:t>
            </a:r>
            <a:r>
              <a:rPr lang="en-US" altLang="zh-CN" smtClean="0"/>
              <a:t>	</a:t>
            </a:r>
            <a:r>
              <a:rPr lang="zh-CN" altLang="zh-CN" smtClean="0"/>
              <a:t>　</a:t>
            </a:r>
            <a:r>
              <a:rPr lang="en-US" altLang="zh-CN" smtClean="0"/>
              <a:t>)</a:t>
            </a:r>
            <a:endParaRPr lang="en-US" altLang="zh-CN" smtClean="0"/>
          </a:p>
          <a:p>
            <a:r>
              <a:rPr lang="en-US" altLang="zh-CN" smtClean="0"/>
              <a:t>2.</a:t>
            </a:r>
            <a:r>
              <a:rPr lang="zh-CN" altLang="zh-CN" smtClean="0"/>
              <a:t>用</a:t>
            </a:r>
            <a:r>
              <a:rPr lang="en-US" altLang="zh-CN" smtClean="0"/>
              <a:t>“</a:t>
            </a:r>
            <a:r>
              <a:rPr lang="zh-CN" altLang="zh-CN" smtClean="0"/>
              <a:t>大于</a:t>
            </a:r>
            <a:r>
              <a:rPr lang="en-US" altLang="zh-CN" smtClean="0"/>
              <a:t>”</a:t>
            </a:r>
            <a:r>
              <a:rPr lang="zh-CN" altLang="zh-CN" smtClean="0"/>
              <a:t>或</a:t>
            </a:r>
            <a:r>
              <a:rPr lang="en-US" altLang="zh-CN" smtClean="0"/>
              <a:t>“</a:t>
            </a:r>
            <a:r>
              <a:rPr lang="zh-CN" altLang="zh-CN" smtClean="0"/>
              <a:t>小于</a:t>
            </a:r>
            <a:r>
              <a:rPr lang="en-US" altLang="zh-CN" smtClean="0"/>
              <a:t>”</a:t>
            </a:r>
            <a:r>
              <a:rPr lang="zh-CN" altLang="zh-CN" smtClean="0"/>
              <a:t>填一填。</a:t>
            </a:r>
            <a:endParaRPr lang="zh-CN" altLang="zh-CN" smtClean="0"/>
          </a:p>
          <a:p>
            <a:r>
              <a:rPr lang="en-US" altLang="zh-CN" smtClean="0"/>
              <a:t>0.903÷0.3</a:t>
            </a:r>
            <a:r>
              <a:rPr lang="zh-CN" altLang="zh-CN" smtClean="0"/>
              <a:t>的商</a:t>
            </a:r>
            <a:r>
              <a:rPr lang="en-US" altLang="zh-CN" smtClean="0"/>
              <a:t>(</a:t>
            </a:r>
            <a:r>
              <a:rPr lang="zh-CN" altLang="zh-CN" smtClean="0"/>
              <a:t>　</a:t>
            </a:r>
            <a:r>
              <a:rPr lang="en-US" altLang="zh-CN" smtClean="0"/>
              <a:t>	</a:t>
            </a:r>
            <a:r>
              <a:rPr lang="zh-CN" altLang="zh-CN" smtClean="0"/>
              <a:t>　</a:t>
            </a:r>
            <a:r>
              <a:rPr lang="en-US" altLang="zh-CN" smtClean="0"/>
              <a:t>)1		5.46÷7.6</a:t>
            </a:r>
            <a:r>
              <a:rPr lang="zh-CN" altLang="zh-CN" smtClean="0"/>
              <a:t>的商</a:t>
            </a:r>
            <a:r>
              <a:rPr lang="en-US" altLang="zh-CN" smtClean="0"/>
              <a:t>(</a:t>
            </a:r>
            <a:r>
              <a:rPr lang="zh-CN" altLang="zh-CN" smtClean="0"/>
              <a:t>　</a:t>
            </a:r>
            <a:r>
              <a:rPr lang="en-US" altLang="zh-CN" smtClean="0"/>
              <a:t>  </a:t>
            </a:r>
            <a:r>
              <a:rPr lang="zh-CN" altLang="zh-CN" smtClean="0"/>
              <a:t>　</a:t>
            </a:r>
            <a:r>
              <a:rPr lang="en-US" altLang="zh-CN" smtClean="0"/>
              <a:t>)1</a:t>
            </a:r>
            <a:endParaRPr lang="zh-CN" altLang="zh-CN" smtClean="0"/>
          </a:p>
          <a:p>
            <a:endParaRPr lang="zh-CN" altLang="zh-CN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2"/>
          </p:nvPr>
        </p:nvSpPr>
        <p:spPr>
          <a:xfrm>
            <a:off x="3575720" y="2636912"/>
            <a:ext cx="1656184" cy="642942"/>
          </a:xfrm>
        </p:spPr>
        <p:txBody>
          <a:bodyPr/>
          <a:lstStyle/>
          <a:p>
            <a:r>
              <a:rPr lang="en-US" altLang="zh-CN" smtClean="0"/>
              <a:t>34.19</a:t>
            </a:r>
            <a:endParaRPr lang="zh-CN" altLang="en-US"/>
          </a:p>
        </p:txBody>
      </p:sp>
      <p:sp>
        <p:nvSpPr>
          <p:cNvPr id="8" name="文本占位符 4"/>
          <p:cNvSpPr txBox="1"/>
          <p:nvPr/>
        </p:nvSpPr>
        <p:spPr>
          <a:xfrm>
            <a:off x="9192344" y="2636912"/>
            <a:ext cx="1512168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0" smtClean="0">
                <a:solidFill>
                  <a:srgbClr val="FF0000"/>
                </a:solidFill>
              </a:rPr>
              <a:t>2.59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9" name="文本占位符 4"/>
          <p:cNvSpPr txBox="1"/>
          <p:nvPr/>
        </p:nvSpPr>
        <p:spPr>
          <a:xfrm>
            <a:off x="4007768" y="3933056"/>
            <a:ext cx="1224136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0" smtClean="0">
                <a:solidFill>
                  <a:srgbClr val="FF0000"/>
                </a:solidFill>
                <a:latin typeface="+mn-ea"/>
                <a:ea typeface="+mn-ea"/>
              </a:rPr>
              <a:t>大于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0" name="文本占位符 4"/>
          <p:cNvSpPr txBox="1"/>
          <p:nvPr/>
        </p:nvSpPr>
        <p:spPr>
          <a:xfrm>
            <a:off x="8543890" y="3933106"/>
            <a:ext cx="1224136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0" smtClean="0">
                <a:solidFill>
                  <a:srgbClr val="FF0000"/>
                </a:solidFill>
                <a:latin typeface="+mn-ea"/>
                <a:ea typeface="+mn-ea"/>
              </a:rPr>
              <a:t>小于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smtClean="0"/>
              <a:t>3.</a:t>
            </a:r>
            <a:r>
              <a:rPr lang="zh-CN" altLang="zh-CN" smtClean="0"/>
              <a:t>不计算，试着判断下列算式的商比被除数大还是比被除数小。</a:t>
            </a:r>
            <a:endParaRPr lang="zh-CN" altLang="zh-CN" smtClean="0"/>
          </a:p>
          <a:p>
            <a:r>
              <a:rPr lang="en-US" altLang="zh-CN" smtClean="0"/>
              <a:t>4.8÷2.4(</a:t>
            </a:r>
            <a:r>
              <a:rPr lang="zh-CN" altLang="zh-CN" smtClean="0"/>
              <a:t>　　</a:t>
            </a:r>
            <a:r>
              <a:rPr lang="en-US" altLang="zh-CN" smtClean="0"/>
              <a:t>)</a:t>
            </a:r>
            <a:r>
              <a:rPr lang="zh-CN" altLang="zh-CN" smtClean="0"/>
              <a:t>　　</a:t>
            </a:r>
            <a:r>
              <a:rPr lang="en-US" altLang="zh-CN" smtClean="0"/>
              <a:t>1.08÷0.4(</a:t>
            </a:r>
            <a:r>
              <a:rPr lang="zh-CN" altLang="zh-CN" smtClean="0"/>
              <a:t>　　</a:t>
            </a:r>
            <a:r>
              <a:rPr lang="en-US" altLang="zh-CN" smtClean="0"/>
              <a:t>)</a:t>
            </a:r>
            <a:r>
              <a:rPr lang="zh-CN" altLang="zh-CN" smtClean="0"/>
              <a:t>　　　</a:t>
            </a:r>
            <a:r>
              <a:rPr lang="en-US" altLang="zh-CN" smtClean="0"/>
              <a:t>	34.5÷4.2(</a:t>
            </a:r>
            <a:r>
              <a:rPr lang="zh-CN" altLang="zh-CN" smtClean="0"/>
              <a:t>　　</a:t>
            </a:r>
            <a:r>
              <a:rPr lang="en-US" altLang="zh-CN" smtClean="0"/>
              <a:t>)</a:t>
            </a:r>
            <a:endParaRPr lang="zh-CN" altLang="zh-CN" smtClean="0"/>
          </a:p>
          <a:p>
            <a:r>
              <a:rPr lang="en-US" altLang="zh-CN" smtClean="0"/>
              <a:t>9÷0.3(</a:t>
            </a:r>
            <a:r>
              <a:rPr lang="zh-CN" altLang="zh-CN" smtClean="0"/>
              <a:t>　　</a:t>
            </a:r>
            <a:r>
              <a:rPr lang="en-US" altLang="zh-CN" smtClean="0"/>
              <a:t>)		48.6÷3.5(</a:t>
            </a:r>
            <a:r>
              <a:rPr lang="zh-CN" altLang="zh-CN" smtClean="0"/>
              <a:t>　　</a:t>
            </a:r>
            <a:r>
              <a:rPr lang="en-US" altLang="zh-CN" smtClean="0"/>
              <a:t>)		65.8÷0.2(</a:t>
            </a:r>
            <a:r>
              <a:rPr lang="zh-CN" altLang="zh-CN" smtClean="0"/>
              <a:t>　　</a:t>
            </a:r>
            <a:r>
              <a:rPr lang="en-US" altLang="zh-CN" smtClean="0"/>
              <a:t>)</a:t>
            </a:r>
            <a:endParaRPr lang="zh-CN" altLang="zh-CN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2999909" y="1988840"/>
            <a:ext cx="792088" cy="642942"/>
          </a:xfrm>
        </p:spPr>
        <p:txBody>
          <a:bodyPr/>
          <a:lstStyle/>
          <a:p>
            <a:r>
              <a:rPr lang="zh-CN" altLang="zh-CN" smtClean="0"/>
              <a:t>小</a:t>
            </a:r>
            <a:endParaRPr lang="zh-CN" altLang="en-US"/>
          </a:p>
        </p:txBody>
      </p:sp>
      <p:sp>
        <p:nvSpPr>
          <p:cNvPr id="7" name="文本占位符 2"/>
          <p:cNvSpPr txBox="1"/>
          <p:nvPr/>
        </p:nvSpPr>
        <p:spPr>
          <a:xfrm>
            <a:off x="6096253" y="1993970"/>
            <a:ext cx="792088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0" smtClean="0">
                <a:solidFill>
                  <a:srgbClr val="FF0000"/>
                </a:solidFill>
                <a:latin typeface="+mn-ea"/>
                <a:ea typeface="+mn-ea"/>
              </a:rPr>
              <a:t>大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8" name="文本占位符 2"/>
          <p:cNvSpPr txBox="1"/>
          <p:nvPr/>
        </p:nvSpPr>
        <p:spPr>
          <a:xfrm>
            <a:off x="9768026" y="2061230"/>
            <a:ext cx="792088" cy="6429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小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9" name="文本占位符 2"/>
          <p:cNvSpPr txBox="1"/>
          <p:nvPr/>
        </p:nvSpPr>
        <p:spPr>
          <a:xfrm>
            <a:off x="2783632" y="2636912"/>
            <a:ext cx="792088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b="0" smtClean="0">
                <a:solidFill>
                  <a:srgbClr val="FF0000"/>
                </a:solidFill>
                <a:latin typeface="+mn-ea"/>
                <a:ea typeface="+mn-ea"/>
              </a:rPr>
              <a:t>大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0" name="文本占位符 2"/>
          <p:cNvSpPr txBox="1"/>
          <p:nvPr/>
        </p:nvSpPr>
        <p:spPr>
          <a:xfrm>
            <a:off x="6168008" y="2708920"/>
            <a:ext cx="792088" cy="6429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小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1" name="文本占位符 2"/>
          <p:cNvSpPr txBox="1"/>
          <p:nvPr/>
        </p:nvSpPr>
        <p:spPr>
          <a:xfrm>
            <a:off x="9840416" y="2636912"/>
            <a:ext cx="792088" cy="6429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小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build="p"/>
      <p:bldP spid="8" grpId="0" build="p"/>
      <p:bldP spid="9" grpId="0" build="p"/>
      <p:bldP spid="10" grpId="0" build="p"/>
      <p:bldP spid="1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-168630" y="1372538"/>
            <a:ext cx="10858576" cy="4643470"/>
          </a:xfrm>
        </p:spPr>
        <p:txBody>
          <a:bodyPr/>
          <a:lstStyle/>
          <a:p>
            <a:r>
              <a:rPr lang="zh-CN" altLang="zh-CN" smtClean="0"/>
              <a:t>二、用计算器计算，并说说你发现了什么。</a:t>
            </a:r>
            <a:r>
              <a:rPr lang="en-US" altLang="zh-CN" smtClean="0"/>
              <a:t>( </a:t>
            </a:r>
            <a:r>
              <a:rPr lang="zh-CN" altLang="zh-CN" smtClean="0"/>
              <a:t>实践类作业</a:t>
            </a:r>
            <a:r>
              <a:rPr lang="en-US" altLang="zh-CN" smtClean="0"/>
              <a:t>)</a:t>
            </a:r>
            <a:endParaRPr lang="zh-CN" altLang="zh-CN" smtClean="0"/>
          </a:p>
          <a:p>
            <a:r>
              <a:rPr lang="en-US" altLang="zh-CN" smtClean="0"/>
              <a:t>5÷1.5≈		5÷1=</a:t>
            </a:r>
            <a:endParaRPr lang="zh-CN" altLang="zh-CN" smtClean="0"/>
          </a:p>
          <a:p>
            <a:r>
              <a:rPr lang="en-US" altLang="zh-CN" smtClean="0"/>
              <a:t>5÷1.4≈		5÷0.9≈</a:t>
            </a:r>
            <a:endParaRPr lang="zh-CN" altLang="zh-CN" smtClean="0"/>
          </a:p>
          <a:p>
            <a:r>
              <a:rPr lang="en-US" altLang="zh-CN" smtClean="0"/>
              <a:t>5÷1.3≈		5÷0.8=</a:t>
            </a:r>
            <a:endParaRPr lang="zh-CN" altLang="zh-CN" smtClean="0"/>
          </a:p>
          <a:p>
            <a:r>
              <a:rPr lang="en-US" altLang="zh-CN" smtClean="0"/>
              <a:t>5÷1.2≈</a:t>
            </a:r>
            <a:r>
              <a:rPr lang="zh-CN" altLang="zh-CN" smtClean="0"/>
              <a:t>　　　</a:t>
            </a:r>
            <a:r>
              <a:rPr lang="en-US" altLang="zh-CN" smtClean="0"/>
              <a:t>	5÷0.7≈</a:t>
            </a:r>
            <a:endParaRPr lang="zh-CN" altLang="zh-CN" smtClean="0"/>
          </a:p>
          <a:p>
            <a:r>
              <a:rPr lang="en-US" altLang="zh-CN" smtClean="0"/>
              <a:t>5÷1.1≈		5÷0.6≈</a:t>
            </a:r>
            <a:endParaRPr lang="zh-CN" altLang="zh-CN"/>
          </a:p>
        </p:txBody>
      </p:sp>
      <p:sp>
        <p:nvSpPr>
          <p:cNvPr id="5" name="文本占位符 2"/>
          <p:cNvSpPr txBox="1"/>
          <p:nvPr/>
        </p:nvSpPr>
        <p:spPr>
          <a:xfrm>
            <a:off x="4546863" y="1993285"/>
            <a:ext cx="900194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0" smtClean="0">
                <a:solidFill>
                  <a:srgbClr val="FF0000"/>
                </a:solidFill>
                <a:latin typeface="+mn-ea"/>
                <a:ea typeface="+mn-ea"/>
              </a:rPr>
              <a:t>5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4" name="文本占位符 2"/>
          <p:cNvSpPr txBox="1"/>
          <p:nvPr/>
        </p:nvSpPr>
        <p:spPr>
          <a:xfrm>
            <a:off x="4798797" y="2641357"/>
            <a:ext cx="900194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0" smtClean="0">
                <a:solidFill>
                  <a:srgbClr val="FF0000"/>
                </a:solidFill>
                <a:latin typeface="+mn-ea"/>
                <a:ea typeface="+mn-ea"/>
              </a:rPr>
              <a:t>5.56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6" name="文本占位符 2"/>
          <p:cNvSpPr txBox="1"/>
          <p:nvPr/>
        </p:nvSpPr>
        <p:spPr>
          <a:xfrm>
            <a:off x="4798797" y="3294559"/>
            <a:ext cx="900194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0" smtClean="0">
                <a:solidFill>
                  <a:srgbClr val="FF0000"/>
                </a:solidFill>
                <a:latin typeface="+mn-ea"/>
                <a:ea typeface="+mn-ea"/>
              </a:rPr>
              <a:t>6.25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8" name="文本占位符 2"/>
          <p:cNvSpPr txBox="1"/>
          <p:nvPr/>
        </p:nvSpPr>
        <p:spPr>
          <a:xfrm>
            <a:off x="4798797" y="3942631"/>
            <a:ext cx="900194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0" smtClean="0">
                <a:solidFill>
                  <a:srgbClr val="FF0000"/>
                </a:solidFill>
                <a:latin typeface="+mn-ea"/>
                <a:ea typeface="+mn-ea"/>
              </a:rPr>
              <a:t>7.14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9" name="文本占位符 2"/>
          <p:cNvSpPr txBox="1"/>
          <p:nvPr/>
        </p:nvSpPr>
        <p:spPr>
          <a:xfrm>
            <a:off x="1810559" y="4590703"/>
            <a:ext cx="900194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0" smtClean="0">
                <a:solidFill>
                  <a:srgbClr val="FF0000"/>
                </a:solidFill>
                <a:latin typeface="+mn-ea"/>
                <a:ea typeface="+mn-ea"/>
              </a:rPr>
              <a:t>4.55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20" name="文本占位符 2"/>
          <p:cNvSpPr txBox="1"/>
          <p:nvPr/>
        </p:nvSpPr>
        <p:spPr>
          <a:xfrm>
            <a:off x="4798797" y="4590703"/>
            <a:ext cx="900194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0" smtClean="0">
                <a:solidFill>
                  <a:srgbClr val="FF0000"/>
                </a:solidFill>
                <a:latin typeface="+mn-ea"/>
                <a:ea typeface="+mn-ea"/>
              </a:rPr>
              <a:t>8.33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21" name="文本占位符 2"/>
          <p:cNvSpPr txBox="1"/>
          <p:nvPr/>
        </p:nvSpPr>
        <p:spPr>
          <a:xfrm>
            <a:off x="7319705" y="3372460"/>
            <a:ext cx="7704856" cy="642942"/>
          </a:xfrm>
          <a:prstGeom prst="rect">
            <a:avLst/>
          </a:prstGeom>
        </p:spPr>
        <p:txBody>
          <a:bodyPr/>
          <a:lstStyle/>
          <a:p>
            <a:r>
              <a:rPr lang="zh-CN" altLang="zh-CN" sz="2800" b="0" smtClean="0">
                <a:solidFill>
                  <a:srgbClr val="FF0000"/>
                </a:solidFill>
                <a:latin typeface="+mn-ea"/>
                <a:ea typeface="+mn-ea"/>
              </a:rPr>
              <a:t>发现：除数越接近</a:t>
            </a:r>
            <a:r>
              <a:rPr lang="en-US" altLang="zh-CN" sz="2800" b="0" smtClean="0">
                <a:solidFill>
                  <a:srgbClr val="FF0000"/>
                </a:solidFill>
                <a:latin typeface="+mn-ea"/>
                <a:ea typeface="+mn-ea"/>
              </a:rPr>
              <a:t>1</a:t>
            </a:r>
            <a:r>
              <a:rPr lang="zh-CN" altLang="zh-CN" sz="2800" b="0" smtClean="0">
                <a:solidFill>
                  <a:srgbClr val="FF0000"/>
                </a:solidFill>
                <a:latin typeface="+mn-ea"/>
                <a:ea typeface="+mn-ea"/>
              </a:rPr>
              <a:t>，</a:t>
            </a:r>
            <a:endParaRPr lang="zh-CN" altLang="zh-CN" sz="2800" b="0" smtClean="0">
              <a:solidFill>
                <a:srgbClr val="FF0000"/>
              </a:solidFill>
              <a:latin typeface="+mn-ea"/>
              <a:ea typeface="+mn-ea"/>
            </a:endParaRPr>
          </a:p>
          <a:p>
            <a:r>
              <a:rPr lang="zh-CN" altLang="zh-CN" sz="2800" b="0" smtClean="0">
                <a:solidFill>
                  <a:srgbClr val="FF0000"/>
                </a:solidFill>
                <a:latin typeface="+mn-ea"/>
                <a:ea typeface="+mn-ea"/>
              </a:rPr>
              <a:t>商越接近被除数。</a:t>
            </a:r>
            <a:endParaRPr lang="zh-CN" altLang="zh-CN" sz="2800" b="0" smtClean="0">
              <a:solidFill>
                <a:srgbClr val="FF0000"/>
              </a:solidFill>
              <a:latin typeface="+mn-ea"/>
              <a:ea typeface="+mn-ea"/>
            </a:endParaRPr>
          </a:p>
          <a:p>
            <a:r>
              <a:rPr lang="zh-CN" altLang="zh-CN" sz="2800" b="0" smtClean="0">
                <a:solidFill>
                  <a:srgbClr val="FF0000"/>
                </a:solidFill>
                <a:latin typeface="+mn-ea"/>
                <a:ea typeface="+mn-ea"/>
              </a:rPr>
              <a:t>除数大于</a:t>
            </a:r>
            <a:r>
              <a:rPr lang="en-US" altLang="zh-CN" sz="2800" b="0" smtClean="0">
                <a:solidFill>
                  <a:srgbClr val="FF0000"/>
                </a:solidFill>
                <a:latin typeface="+mn-ea"/>
                <a:ea typeface="+mn-ea"/>
              </a:rPr>
              <a:t>1</a:t>
            </a:r>
            <a:r>
              <a:rPr lang="zh-CN" altLang="zh-CN" sz="2800" b="0" smtClean="0">
                <a:solidFill>
                  <a:srgbClr val="FF0000"/>
                </a:solidFill>
                <a:latin typeface="+mn-ea"/>
                <a:ea typeface="+mn-ea"/>
              </a:rPr>
              <a:t>，商比被除数小。</a:t>
            </a:r>
            <a:endParaRPr lang="zh-CN" altLang="zh-CN" sz="2800" b="0" smtClean="0">
              <a:solidFill>
                <a:srgbClr val="FF0000"/>
              </a:solidFill>
              <a:latin typeface="+mn-ea"/>
              <a:ea typeface="+mn-ea"/>
            </a:endParaRPr>
          </a:p>
          <a:p>
            <a:r>
              <a:rPr lang="zh-CN" altLang="zh-CN" sz="2800" b="0" smtClean="0">
                <a:solidFill>
                  <a:srgbClr val="FF0000"/>
                </a:solidFill>
                <a:latin typeface="+mn-ea"/>
                <a:ea typeface="+mn-ea"/>
              </a:rPr>
              <a:t>除数小于</a:t>
            </a:r>
            <a:r>
              <a:rPr lang="en-US" altLang="zh-CN" sz="2800" b="0" smtClean="0">
                <a:solidFill>
                  <a:srgbClr val="FF0000"/>
                </a:solidFill>
                <a:latin typeface="+mn-ea"/>
                <a:ea typeface="+mn-ea"/>
              </a:rPr>
              <a:t>1</a:t>
            </a:r>
            <a:r>
              <a:rPr lang="zh-CN" altLang="zh-CN" sz="2800" b="0" smtClean="0">
                <a:solidFill>
                  <a:srgbClr val="FF0000"/>
                </a:solidFill>
                <a:latin typeface="+mn-ea"/>
                <a:ea typeface="+mn-ea"/>
              </a:rPr>
              <a:t>，商比被除数大。</a:t>
            </a:r>
            <a:endParaRPr lang="zh-CN" altLang="zh-CN" sz="2800" b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4" name="文本占位符 2"/>
          <p:cNvSpPr>
            <a:spLocks noGrp="1"/>
          </p:cNvSpPr>
          <p:nvPr/>
        </p:nvSpPr>
        <p:spPr>
          <a:xfrm>
            <a:off x="1811194" y="1988840"/>
            <a:ext cx="900194" cy="64294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0">
              <a:lnSpc>
                <a:spcPct val="150000"/>
              </a:lnSpc>
              <a:spcBef>
                <a:spcPct val="0"/>
              </a:spcBef>
              <a:buFontTx/>
              <a:buNone/>
              <a:defRPr sz="2800" b="0" kern="1200" baseline="0">
                <a:solidFill>
                  <a:srgbClr val="FF0000"/>
                </a:solidFill>
                <a:latin typeface="+mn-ea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mtClean="0"/>
              <a:t>3.33</a:t>
            </a:r>
            <a:r>
              <a:rPr lang="zh-CN" altLang="zh-CN" smtClean="0"/>
              <a:t>　　　　</a:t>
            </a:r>
            <a:endParaRPr lang="zh-CN" altLang="en-US"/>
          </a:p>
        </p:txBody>
      </p:sp>
      <p:sp>
        <p:nvSpPr>
          <p:cNvPr id="6" name="文本占位符 2"/>
          <p:cNvSpPr txBox="1"/>
          <p:nvPr/>
        </p:nvSpPr>
        <p:spPr>
          <a:xfrm>
            <a:off x="1811194" y="2636912"/>
            <a:ext cx="900194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0" smtClean="0">
                <a:solidFill>
                  <a:srgbClr val="FF0000"/>
                </a:solidFill>
                <a:latin typeface="+mn-ea"/>
                <a:ea typeface="+mn-ea"/>
              </a:rPr>
              <a:t>3.57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7" name="文本占位符 2"/>
          <p:cNvSpPr txBox="1"/>
          <p:nvPr/>
        </p:nvSpPr>
        <p:spPr>
          <a:xfrm>
            <a:off x="1811194" y="3290114"/>
            <a:ext cx="900194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0" smtClean="0">
                <a:solidFill>
                  <a:srgbClr val="FF0000"/>
                </a:solidFill>
                <a:latin typeface="+mn-ea"/>
                <a:ea typeface="+mn-ea"/>
              </a:rPr>
              <a:t>3.85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8" name="文本占位符 2"/>
          <p:cNvSpPr txBox="1"/>
          <p:nvPr/>
        </p:nvSpPr>
        <p:spPr>
          <a:xfrm>
            <a:off x="1811194" y="3938186"/>
            <a:ext cx="900194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0" smtClean="0">
                <a:solidFill>
                  <a:srgbClr val="FF0000"/>
                </a:solidFill>
                <a:latin typeface="+mn-ea"/>
                <a:ea typeface="+mn-ea"/>
              </a:rPr>
              <a:t>4.17</a:t>
            </a:r>
            <a:r>
              <a:rPr lang="zh-CN" altLang="en-US" sz="2800" b="0" smtClean="0">
                <a:solidFill>
                  <a:srgbClr val="FF0000"/>
                </a:solidFill>
                <a:latin typeface="+mn-ea"/>
                <a:ea typeface="+mn-ea"/>
              </a:rPr>
              <a:t>　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14" grpId="0" build="p"/>
      <p:bldP spid="16" grpId="0" build="p"/>
      <p:bldP spid="18" grpId="0" build="p"/>
      <p:bldP spid="19" grpId="0" build="p"/>
      <p:bldP spid="20" grpId="0" build="p"/>
      <p:bldP spid="21" grpId="0" uiExpand="1" build="p"/>
      <p:bldP spid="4" grpId="0" build="p"/>
      <p:bldP spid="6" grpId="0" build="p"/>
      <p:bldP spid="7" grpId="0" build="p"/>
      <p:bldP spid="8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zh-CN" smtClean="0"/>
              <a:t>三、解决问题。</a:t>
            </a:r>
            <a:endParaRPr lang="zh-CN" altLang="zh-CN" smtClean="0"/>
          </a:p>
          <a:p>
            <a:r>
              <a:rPr lang="en-US" altLang="zh-CN" smtClean="0"/>
              <a:t>1.1</a:t>
            </a:r>
            <a:r>
              <a:rPr lang="zh-CN" altLang="zh-CN" smtClean="0"/>
              <a:t>千克面粉</a:t>
            </a:r>
            <a:r>
              <a:rPr lang="en-US" altLang="zh-CN" smtClean="0"/>
              <a:t>2.48</a:t>
            </a:r>
            <a:r>
              <a:rPr lang="zh-CN" altLang="zh-CN" smtClean="0"/>
              <a:t>元，</a:t>
            </a:r>
            <a:r>
              <a:rPr lang="en-US" altLang="zh-CN" smtClean="0"/>
              <a:t>2.8</a:t>
            </a:r>
            <a:r>
              <a:rPr lang="zh-CN" altLang="zh-CN" smtClean="0"/>
              <a:t>千克面粉多少元</a:t>
            </a:r>
            <a:r>
              <a:rPr lang="en-US" altLang="zh-CN" smtClean="0"/>
              <a:t>?(</a:t>
            </a:r>
            <a:r>
              <a:rPr lang="zh-CN" altLang="zh-CN" smtClean="0"/>
              <a:t>得数保留两位小数</a:t>
            </a:r>
            <a:r>
              <a:rPr lang="en-US" altLang="zh-CN" smtClean="0"/>
              <a:t>)</a:t>
            </a:r>
            <a:endParaRPr lang="zh-CN" altLang="zh-CN" smtClean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1559496" y="2636912"/>
            <a:ext cx="4714908" cy="642942"/>
          </a:xfrm>
        </p:spPr>
        <p:txBody>
          <a:bodyPr/>
          <a:lstStyle/>
          <a:p>
            <a:r>
              <a:rPr lang="en-US" altLang="zh-CN" smtClean="0"/>
              <a:t>2.48×2.8≈6.94(</a:t>
            </a:r>
            <a:r>
              <a:rPr lang="zh-CN" altLang="zh-CN" smtClean="0"/>
              <a:t>元</a:t>
            </a:r>
            <a:r>
              <a:rPr lang="en-US" altLang="zh-CN" smtClean="0"/>
              <a:t>)</a:t>
            </a:r>
            <a:endParaRPr lang="zh-CN" altLang="zh-CN" smtClean="0"/>
          </a:p>
          <a:p>
            <a:r>
              <a:rPr lang="zh-CN" altLang="zh-CN" smtClean="0"/>
              <a:t>答：</a:t>
            </a:r>
            <a:r>
              <a:rPr lang="en-US" altLang="zh-CN" smtClean="0"/>
              <a:t>2.8</a:t>
            </a:r>
            <a:r>
              <a:rPr lang="zh-CN" altLang="zh-CN" smtClean="0"/>
              <a:t>千克面粉</a:t>
            </a:r>
            <a:r>
              <a:rPr lang="en-US" altLang="zh-CN" smtClean="0"/>
              <a:t>6.94</a:t>
            </a:r>
            <a:r>
              <a:rPr lang="zh-CN" altLang="zh-CN" smtClean="0"/>
              <a:t>元。</a:t>
            </a:r>
            <a:endParaRPr lang="zh-CN" altLang="zh-CN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smtClean="0"/>
              <a:t>2.</a:t>
            </a:r>
            <a:r>
              <a:rPr lang="zh-CN" altLang="zh-CN" smtClean="0"/>
              <a:t>学校科技小组去日本参加活动，老师到银行把</a:t>
            </a:r>
            <a:r>
              <a:rPr lang="en-US" altLang="zh-CN" smtClean="0"/>
              <a:t>5000</a:t>
            </a:r>
            <a:r>
              <a:rPr lang="zh-CN" altLang="zh-CN" smtClean="0"/>
              <a:t>元人民币兑换成日元，能兑换多少日元</a:t>
            </a:r>
            <a:r>
              <a:rPr lang="en-US" altLang="zh-CN" smtClean="0"/>
              <a:t>?(1</a:t>
            </a:r>
            <a:r>
              <a:rPr lang="zh-CN" altLang="zh-CN" smtClean="0"/>
              <a:t>元人民币兑换</a:t>
            </a:r>
            <a:r>
              <a:rPr lang="en-US" altLang="zh-CN" smtClean="0"/>
              <a:t>19.03</a:t>
            </a:r>
            <a:r>
              <a:rPr lang="zh-CN" altLang="zh-CN" smtClean="0"/>
              <a:t>日元</a:t>
            </a:r>
            <a:r>
              <a:rPr lang="en-US" altLang="zh-CN" smtClean="0"/>
              <a:t>)</a:t>
            </a:r>
            <a:endParaRPr lang="zh-CN" altLang="zh-CN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1559496" y="2636912"/>
            <a:ext cx="9505056" cy="642942"/>
          </a:xfrm>
        </p:spPr>
        <p:txBody>
          <a:bodyPr/>
          <a:lstStyle/>
          <a:p>
            <a:r>
              <a:rPr lang="en-US" altLang="zh-CN" smtClean="0"/>
              <a:t>5000×19.03=95150(</a:t>
            </a:r>
            <a:r>
              <a:rPr lang="zh-CN" altLang="zh-CN" smtClean="0"/>
              <a:t>日元</a:t>
            </a:r>
            <a:r>
              <a:rPr lang="en-US" altLang="zh-CN" smtClean="0"/>
              <a:t>) </a:t>
            </a:r>
            <a:endParaRPr lang="zh-CN" altLang="zh-CN" smtClean="0"/>
          </a:p>
          <a:p>
            <a:r>
              <a:rPr lang="zh-CN" altLang="zh-CN" smtClean="0"/>
              <a:t>答：能兑换</a:t>
            </a:r>
            <a:r>
              <a:rPr lang="en-US" altLang="zh-CN" smtClean="0"/>
              <a:t>95150</a:t>
            </a:r>
            <a:r>
              <a:rPr lang="zh-CN" altLang="zh-CN" smtClean="0"/>
              <a:t>日元。 </a:t>
            </a:r>
            <a:endParaRPr lang="zh-CN" altLang="zh-CN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smtClean="0"/>
              <a:t>3.</a:t>
            </a:r>
            <a:r>
              <a:rPr lang="zh-CN" altLang="zh-CN" smtClean="0"/>
              <a:t>丽丽的爸爸在美国学习时，购买一部手机花了</a:t>
            </a:r>
            <a:r>
              <a:rPr lang="en-US" altLang="zh-CN" smtClean="0"/>
              <a:t>396</a:t>
            </a:r>
            <a:r>
              <a:rPr lang="zh-CN" altLang="zh-CN" smtClean="0"/>
              <a:t>美元，折合人民币多少元</a:t>
            </a:r>
            <a:r>
              <a:rPr lang="en-US" altLang="zh-CN" smtClean="0"/>
              <a:t>?(</a:t>
            </a:r>
            <a:r>
              <a:rPr lang="zh-CN" altLang="zh-CN" smtClean="0"/>
              <a:t>当时</a:t>
            </a:r>
            <a:r>
              <a:rPr lang="en-US" altLang="zh-CN" smtClean="0"/>
              <a:t>1</a:t>
            </a:r>
            <a:r>
              <a:rPr lang="zh-CN" altLang="zh-CN" smtClean="0"/>
              <a:t>美元兑换人民币</a:t>
            </a:r>
            <a:r>
              <a:rPr lang="en-US" altLang="zh-CN" smtClean="0"/>
              <a:t>6.31</a:t>
            </a:r>
            <a:r>
              <a:rPr lang="zh-CN" altLang="zh-CN" smtClean="0"/>
              <a:t>元</a:t>
            </a:r>
            <a:r>
              <a:rPr lang="en-US" altLang="zh-CN" smtClean="0"/>
              <a:t>)</a:t>
            </a:r>
            <a:endParaRPr lang="zh-CN" altLang="zh-CN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1559496" y="2636912"/>
            <a:ext cx="9505056" cy="642942"/>
          </a:xfrm>
        </p:spPr>
        <p:txBody>
          <a:bodyPr/>
          <a:lstStyle/>
          <a:p>
            <a:r>
              <a:rPr lang="en-US" altLang="zh-CN" smtClean="0"/>
              <a:t>396×6.31=2498.76(</a:t>
            </a:r>
            <a:r>
              <a:rPr lang="zh-CN" altLang="zh-CN" smtClean="0"/>
              <a:t>元</a:t>
            </a:r>
            <a:r>
              <a:rPr lang="en-US" altLang="zh-CN" smtClean="0"/>
              <a:t>)</a:t>
            </a:r>
            <a:endParaRPr lang="zh-CN" altLang="zh-CN" smtClean="0"/>
          </a:p>
          <a:p>
            <a:r>
              <a:rPr lang="zh-CN" altLang="zh-CN" smtClean="0"/>
              <a:t>答：折合人民币</a:t>
            </a:r>
            <a:r>
              <a:rPr lang="en-US" altLang="zh-CN" smtClean="0"/>
              <a:t>2498.76</a:t>
            </a:r>
            <a:r>
              <a:rPr lang="zh-CN" altLang="zh-CN" smtClean="0"/>
              <a:t>元。</a:t>
            </a:r>
            <a:endParaRPr lang="zh-CN" altLang="zh-CN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619022" y="2780928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c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3" cstate="email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4" name="文本框 17"/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noFill/>
          <a:ln w="12700">
            <a:miter lim="400000"/>
          </a:ln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 panose="020B0502040204020203" charset="-122"/>
                <a:ea typeface="微软雅黑 Light" panose="020B0502040204020203" charset="-122"/>
                <a:cs typeface="微软雅黑 Light" panose="020B0502040204020203" charset="-122"/>
                <a:sym typeface="微软雅黑 Light" panose="020B0502040204020203" charset="-122"/>
              </a:defRPr>
            </a:pPr>
            <a:r>
              <a:rPr sz="8800">
                <a:solidFill>
                  <a:srgbClr val="EB6FC8"/>
                </a:solidFill>
              </a:rPr>
              <a:t>E</a:t>
            </a:r>
            <a:r>
              <a:rPr sz="4400">
                <a:solidFill>
                  <a:srgbClr val="000000"/>
                </a:solidFill>
              </a:rPr>
              <a:t>ND</a:t>
            </a:r>
            <a:endParaRPr sz="4400">
              <a:solidFill>
                <a:srgbClr val="000000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480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  <a:endParaRPr lang="zh-CN" altLang="en-US" sz="4800">
              <a:ea typeface="黑体" panose="02010609060101010101" pitchFamily="49" charset="-122"/>
              <a:cs typeface="Times New Roman" panose="02020603050405020304" pitchFamily="18" charset="0"/>
              <a:sym typeface="+mn-lt"/>
            </a:endParaRPr>
          </a:p>
        </p:txBody>
      </p:sp>
      <p:sp>
        <p:nvSpPr>
          <p:cNvPr id="36" name="直接连接符 13"/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/>
        </p:txBody>
      </p:sp>
      <p:pic>
        <p:nvPicPr>
          <p:cNvPr id="37" name="New picture"/>
          <p:cNvPicPr/>
          <p:nvPr/>
        </p:nvPicPr>
        <p:blipFill>
          <a:blip r:embed="rId24"/>
          <a:stretch>
            <a:fillRect/>
          </a:stretch>
        </p:blipFill>
        <p:spPr>
          <a:xfrm>
            <a:off x="10718800" y="12255500"/>
            <a:ext cx="342900" cy="254000"/>
          </a:xfrm>
          <a:prstGeom prst="cube">
            <a:avLst/>
          </a:prstGeom>
        </p:spPr>
      </p:pic>
    </p:spTree>
  </p:cSld>
  <p:clrMapOvr>
    <a:masterClrMapping/>
  </p:clrMapOvr>
  <p:transition spd="slow" advTm="744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1.</a:t>
            </a:r>
            <a:r>
              <a:rPr lang="zh-CN" altLang="zh-CN" dirty="0" smtClean="0"/>
              <a:t>通过人民币和其他币种的兑换，体会求积、商近似值的必要性，感受数学与日常生活的密切联系。 </a:t>
            </a:r>
            <a:endParaRPr lang="zh-CN" altLang="zh-CN" dirty="0" smtClean="0"/>
          </a:p>
          <a:p>
            <a:r>
              <a:rPr lang="en-US" altLang="zh-CN" dirty="0" smtClean="0"/>
              <a:t>2.</a:t>
            </a:r>
            <a:r>
              <a:rPr lang="zh-CN" altLang="zh-CN" dirty="0" smtClean="0"/>
              <a:t>能够按照要求算出积、商的近似值。</a:t>
            </a:r>
            <a:endParaRPr lang="zh-CN" altLang="zh-CN" dirty="0" smtClean="0"/>
          </a:p>
          <a:p>
            <a:r>
              <a:rPr lang="en-US" altLang="zh-CN" dirty="0" smtClean="0"/>
              <a:t>3.</a:t>
            </a:r>
            <a:r>
              <a:rPr lang="zh-CN" altLang="zh-CN" dirty="0" smtClean="0"/>
              <a:t>探索除数大于</a:t>
            </a:r>
            <a:r>
              <a:rPr lang="en-US" altLang="zh-CN" dirty="0" smtClean="0"/>
              <a:t>1(</a:t>
            </a:r>
            <a:r>
              <a:rPr lang="zh-CN" altLang="zh-CN" dirty="0" smtClean="0"/>
              <a:t>或小于</a:t>
            </a:r>
            <a:r>
              <a:rPr lang="en-US" altLang="zh-CN" dirty="0" smtClean="0"/>
              <a:t>1</a:t>
            </a:r>
            <a:r>
              <a:rPr lang="zh-CN" altLang="zh-CN" dirty="0" smtClean="0"/>
              <a:t>、接近</a:t>
            </a:r>
            <a:r>
              <a:rPr lang="en-US" altLang="zh-CN" dirty="0" smtClean="0"/>
              <a:t>1)</a:t>
            </a:r>
            <a:r>
              <a:rPr lang="zh-CN" altLang="zh-CN" dirty="0" smtClean="0"/>
              <a:t>时，商与被除数之间的关系，并能用探索出的规律进行一些小数的估算与计算。</a:t>
            </a:r>
            <a:endParaRPr lang="zh-CN" altLang="zh-CN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zh-CN" smtClean="0"/>
              <a:t>一、用</a:t>
            </a:r>
            <a:r>
              <a:rPr lang="en-US" altLang="zh-CN" smtClean="0"/>
              <a:t>“</a:t>
            </a:r>
            <a:r>
              <a:rPr lang="zh-CN" altLang="zh-CN" smtClean="0"/>
              <a:t>四舍五入</a:t>
            </a:r>
            <a:r>
              <a:rPr lang="en-US" altLang="zh-CN" smtClean="0"/>
              <a:t>”</a:t>
            </a:r>
            <a:r>
              <a:rPr lang="zh-CN" altLang="zh-CN" smtClean="0"/>
              <a:t>法将下列数保留一位小数。</a:t>
            </a:r>
            <a:endParaRPr lang="zh-CN" altLang="zh-CN" smtClean="0"/>
          </a:p>
          <a:p>
            <a:r>
              <a:rPr lang="en-US" altLang="zh-CN" smtClean="0"/>
              <a:t>5.27≈</a:t>
            </a:r>
            <a:r>
              <a:rPr lang="zh-CN" altLang="zh-CN" smtClean="0"/>
              <a:t>　　</a:t>
            </a:r>
            <a:r>
              <a:rPr lang="en-US" altLang="zh-CN" smtClean="0"/>
              <a:t>   7.98≈	</a:t>
            </a:r>
            <a:r>
              <a:rPr lang="zh-CN" altLang="zh-CN" smtClean="0"/>
              <a:t>　　</a:t>
            </a:r>
            <a:r>
              <a:rPr lang="en-US" altLang="zh-CN" smtClean="0"/>
              <a:t>4.35≈</a:t>
            </a:r>
            <a:endParaRPr lang="zh-CN" altLang="zh-CN" smtClean="0"/>
          </a:p>
          <a:p>
            <a:r>
              <a:rPr lang="zh-CN" altLang="zh-CN" smtClean="0"/>
              <a:t>二、用</a:t>
            </a:r>
            <a:r>
              <a:rPr lang="en-US" altLang="zh-CN" smtClean="0"/>
              <a:t>“</a:t>
            </a:r>
            <a:r>
              <a:rPr lang="zh-CN" altLang="zh-CN" smtClean="0"/>
              <a:t>四舍五入</a:t>
            </a:r>
            <a:r>
              <a:rPr lang="en-US" altLang="zh-CN" smtClean="0"/>
              <a:t>”</a:t>
            </a:r>
            <a:r>
              <a:rPr lang="zh-CN" altLang="zh-CN" smtClean="0"/>
              <a:t>法将下列数保留两位小数。</a:t>
            </a:r>
            <a:endParaRPr lang="zh-CN" altLang="zh-CN" smtClean="0"/>
          </a:p>
          <a:p>
            <a:r>
              <a:rPr lang="en-US" altLang="zh-CN" smtClean="0"/>
              <a:t>9.475≈		</a:t>
            </a:r>
            <a:r>
              <a:rPr lang="zh-CN" altLang="zh-CN" smtClean="0"/>
              <a:t>　　　</a:t>
            </a:r>
            <a:r>
              <a:rPr lang="en-US" altLang="zh-CN" smtClean="0"/>
              <a:t>4.307≈</a:t>
            </a:r>
            <a:endParaRPr lang="zh-CN" altLang="zh-CN" smtClean="0"/>
          </a:p>
          <a:p>
            <a:r>
              <a:rPr lang="en-US" altLang="zh-CN" smtClean="0"/>
              <a:t>5.993≈</a:t>
            </a:r>
            <a:r>
              <a:rPr lang="zh-CN" altLang="zh-CN" smtClean="0"/>
              <a:t>　　</a:t>
            </a:r>
            <a:r>
              <a:rPr lang="en-US" altLang="zh-CN" smtClean="0"/>
              <a:t>		 8.904≈</a:t>
            </a:r>
            <a:endParaRPr lang="zh-CN" altLang="zh-CN"/>
          </a:p>
        </p:txBody>
      </p:sp>
      <p:sp>
        <p:nvSpPr>
          <p:cNvPr id="6" name="文本占位符 4"/>
          <p:cNvSpPr txBox="1"/>
          <p:nvPr/>
        </p:nvSpPr>
        <p:spPr>
          <a:xfrm>
            <a:off x="4079652" y="2060848"/>
            <a:ext cx="1071570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800" b="0" smtClean="0">
                <a:solidFill>
                  <a:srgbClr val="FF0000"/>
                </a:solidFill>
              </a:rPr>
              <a:t>8.0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7" name="文本占位符 4"/>
          <p:cNvSpPr txBox="1"/>
          <p:nvPr/>
        </p:nvSpPr>
        <p:spPr>
          <a:xfrm>
            <a:off x="5951984" y="2060848"/>
            <a:ext cx="1071570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b="0" smtClean="0">
                <a:solidFill>
                  <a:srgbClr val="FF0000"/>
                </a:solidFill>
                <a:latin typeface="+mn-ea"/>
                <a:ea typeface="+mn-ea"/>
              </a:rPr>
              <a:t>4.4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8" name="文本占位符 4"/>
          <p:cNvSpPr txBox="1"/>
          <p:nvPr/>
        </p:nvSpPr>
        <p:spPr>
          <a:xfrm>
            <a:off x="5591944" y="3356992"/>
            <a:ext cx="1008112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0" smtClean="0">
                <a:solidFill>
                  <a:srgbClr val="FF0000"/>
                </a:solidFill>
                <a:latin typeface="+mn-ea"/>
                <a:ea typeface="+mn-ea"/>
              </a:rPr>
              <a:t>4.31</a:t>
            </a:r>
            <a:endParaRPr lang="zh-CN" altLang="en-US" sz="2800" b="0" smtClean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1"/>
          </p:nvPr>
        </p:nvSpPr>
        <p:spPr>
          <a:xfrm>
            <a:off x="2279576" y="2060848"/>
            <a:ext cx="1517868" cy="642942"/>
          </a:xfrm>
        </p:spPr>
        <p:txBody>
          <a:bodyPr/>
          <a:lstStyle/>
          <a:p>
            <a:r>
              <a:rPr lang="en-US" altLang="zh-CN" smtClean="0"/>
              <a:t>5.3</a:t>
            </a:r>
            <a:endParaRPr lang="zh-CN" altLang="en-US"/>
          </a:p>
        </p:txBody>
      </p:sp>
      <p:sp>
        <p:nvSpPr>
          <p:cNvPr id="10" name="文本占位符 4"/>
          <p:cNvSpPr txBox="1"/>
          <p:nvPr/>
        </p:nvSpPr>
        <p:spPr>
          <a:xfrm>
            <a:off x="2567608" y="3356992"/>
            <a:ext cx="1152128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0" smtClean="0">
                <a:solidFill>
                  <a:srgbClr val="FF0000"/>
                </a:solidFill>
                <a:latin typeface="+mn-ea"/>
                <a:ea typeface="+mn-ea"/>
              </a:rPr>
              <a:t>9.48</a:t>
            </a:r>
            <a:r>
              <a:rPr lang="zh-CN" altLang="en-US" sz="2800" b="0" smtClean="0">
                <a:solidFill>
                  <a:srgbClr val="FF0000"/>
                </a:solidFill>
                <a:latin typeface="+mn-ea"/>
                <a:ea typeface="+mn-ea"/>
              </a:rPr>
              <a:t>　</a:t>
            </a:r>
            <a:endParaRPr lang="en-US" altLang="zh-CN" sz="2800" b="0" smtClean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1" name="文本占位符 4"/>
          <p:cNvSpPr txBox="1"/>
          <p:nvPr/>
        </p:nvSpPr>
        <p:spPr>
          <a:xfrm>
            <a:off x="5519936" y="4010194"/>
            <a:ext cx="1008112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0" smtClean="0">
                <a:solidFill>
                  <a:srgbClr val="FF0000"/>
                </a:solidFill>
                <a:latin typeface="+mn-ea"/>
                <a:ea typeface="+mn-ea"/>
              </a:rPr>
              <a:t>8.90</a:t>
            </a:r>
            <a:endParaRPr lang="zh-CN" altLang="en-US" sz="2800" b="0" smtClean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2" name="文本占位符 4"/>
          <p:cNvSpPr txBox="1"/>
          <p:nvPr/>
        </p:nvSpPr>
        <p:spPr>
          <a:xfrm>
            <a:off x="2495600" y="4010194"/>
            <a:ext cx="1152128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800" b="0" smtClean="0">
                <a:solidFill>
                  <a:srgbClr val="FF0000"/>
                </a:solidFill>
                <a:latin typeface="+mn-ea"/>
                <a:ea typeface="+mn-ea"/>
              </a:rPr>
              <a:t>5.99</a:t>
            </a:r>
            <a:r>
              <a:rPr lang="zh-CN" altLang="en-US" sz="2800" b="0" smtClean="0">
                <a:solidFill>
                  <a:srgbClr val="FF0000"/>
                </a:solidFill>
                <a:latin typeface="+mn-ea"/>
                <a:ea typeface="+mn-ea"/>
              </a:rPr>
              <a:t>　</a:t>
            </a:r>
            <a:endParaRPr lang="en-US" altLang="zh-CN" sz="2800" b="0" smtClean="0">
              <a:solidFill>
                <a:srgbClr val="FF0000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build="p"/>
      <p:bldP spid="8" grpId="0" build="p"/>
      <p:bldP spid="9" grpId="0" build="p"/>
      <p:bldP spid="10" grpId="0" build="p"/>
      <p:bldP spid="11" grpId="0" build="p"/>
      <p:bldP spid="1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0000FF"/>
                </a:solidFill>
              </a:rPr>
              <a:t>☆任务驱动一</a:t>
            </a:r>
            <a:endParaRPr lang="en-US" altLang="zh-CN" dirty="0" smtClean="0">
              <a:solidFill>
                <a:srgbClr val="0000FF"/>
              </a:solidFill>
            </a:endParaRPr>
          </a:p>
          <a:p>
            <a:r>
              <a:rPr lang="zh-CN" altLang="zh-CN" dirty="0" smtClean="0"/>
              <a:t>阅读教材的内容，回答下列问题。</a:t>
            </a:r>
            <a:endParaRPr lang="zh-CN" altLang="zh-CN" dirty="0" smtClean="0"/>
          </a:p>
          <a:p>
            <a:r>
              <a:rPr lang="en-US" altLang="zh-CN" dirty="0" smtClean="0"/>
              <a:t>1.</a:t>
            </a:r>
            <a:r>
              <a:rPr lang="zh-CN" altLang="zh-CN" dirty="0" smtClean="0"/>
              <a:t>你知道中国银行</a:t>
            </a:r>
            <a:r>
              <a:rPr lang="en-US" altLang="zh-CN" dirty="0" smtClean="0"/>
              <a:t>2012</a:t>
            </a:r>
            <a:r>
              <a:rPr lang="zh-CN" altLang="zh-CN" dirty="0" smtClean="0"/>
              <a:t>年</a:t>
            </a:r>
            <a:r>
              <a:rPr lang="en-US" altLang="zh-CN" dirty="0" smtClean="0"/>
              <a:t>10</a:t>
            </a:r>
            <a:r>
              <a:rPr lang="zh-CN" altLang="zh-CN" dirty="0" smtClean="0"/>
              <a:t>月</a:t>
            </a:r>
            <a:r>
              <a:rPr lang="en-US" altLang="zh-CN" dirty="0" smtClean="0"/>
              <a:t>3</a:t>
            </a:r>
            <a:r>
              <a:rPr lang="zh-CN" altLang="zh-CN" dirty="0" smtClean="0"/>
              <a:t>日公布的哪些外币</a:t>
            </a:r>
            <a:r>
              <a:rPr lang="en-US" altLang="zh-CN" dirty="0" smtClean="0"/>
              <a:t>?</a:t>
            </a:r>
            <a:r>
              <a:rPr lang="zh-CN" altLang="zh-CN" dirty="0" smtClean="0"/>
              <a:t>这些外币和人民币之间的汇率是多少</a:t>
            </a:r>
            <a:r>
              <a:rPr lang="en-US" altLang="zh-CN" dirty="0" smtClean="0"/>
              <a:t>?</a:t>
            </a:r>
            <a:endParaRPr lang="zh-CN" altLang="en-US" dirty="0">
              <a:solidFill>
                <a:srgbClr val="0000FF"/>
              </a:solidFill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2"/>
          </p:nvPr>
        </p:nvSpPr>
        <p:spPr>
          <a:xfrm>
            <a:off x="1487488" y="4005064"/>
            <a:ext cx="9937104" cy="642942"/>
          </a:xfrm>
        </p:spPr>
        <p:txBody>
          <a:bodyPr/>
          <a:lstStyle/>
          <a:p>
            <a:r>
              <a:rPr lang="en-US" altLang="zh-CN" dirty="0" smtClean="0"/>
              <a:t>1</a:t>
            </a:r>
            <a:r>
              <a:rPr lang="zh-CN" altLang="zh-CN" dirty="0" smtClean="0"/>
              <a:t>美元兑换人民币</a:t>
            </a:r>
            <a:r>
              <a:rPr lang="en-US" altLang="zh-CN" dirty="0" smtClean="0"/>
              <a:t>6.31 </a:t>
            </a:r>
            <a:r>
              <a:rPr lang="zh-CN" altLang="zh-CN" dirty="0" smtClean="0"/>
              <a:t>元，</a:t>
            </a:r>
            <a:r>
              <a:rPr lang="en-US" altLang="zh-CN" dirty="0" smtClean="0"/>
              <a:t>1</a:t>
            </a:r>
            <a:r>
              <a:rPr lang="zh-CN" altLang="zh-CN" dirty="0" smtClean="0"/>
              <a:t>欧元兑换人民币</a:t>
            </a:r>
            <a:r>
              <a:rPr lang="en-US" altLang="zh-CN" dirty="0" smtClean="0"/>
              <a:t>8.19</a:t>
            </a:r>
            <a:r>
              <a:rPr lang="zh-CN" altLang="zh-CN" dirty="0" smtClean="0"/>
              <a:t>元，</a:t>
            </a:r>
            <a:r>
              <a:rPr lang="en-US" altLang="zh-CN" dirty="0" smtClean="0"/>
              <a:t>1</a:t>
            </a:r>
            <a:r>
              <a:rPr lang="zh-CN" altLang="zh-CN" dirty="0" smtClean="0"/>
              <a:t>港元兑换人民币</a:t>
            </a:r>
            <a:r>
              <a:rPr lang="en-US" altLang="zh-CN" dirty="0" smtClean="0"/>
              <a:t>0.81</a:t>
            </a:r>
            <a:r>
              <a:rPr lang="zh-CN" altLang="zh-CN" dirty="0" smtClean="0"/>
              <a:t>元，</a:t>
            </a:r>
            <a:r>
              <a:rPr lang="en-US" altLang="zh-CN" dirty="0" smtClean="0"/>
              <a:t>1</a:t>
            </a:r>
            <a:r>
              <a:rPr lang="zh-CN" altLang="zh-CN" dirty="0" smtClean="0"/>
              <a:t>新元兑换人民币</a:t>
            </a:r>
            <a:r>
              <a:rPr lang="en-US" altLang="zh-CN" dirty="0" smtClean="0"/>
              <a:t>5.11</a:t>
            </a:r>
            <a:r>
              <a:rPr lang="zh-CN" altLang="zh-CN" dirty="0" smtClean="0"/>
              <a:t>元，</a:t>
            </a:r>
            <a:r>
              <a:rPr lang="en-US" altLang="zh-CN" dirty="0" smtClean="0"/>
              <a:t>100</a:t>
            </a:r>
            <a:r>
              <a:rPr lang="zh-CN" altLang="zh-CN" dirty="0" smtClean="0"/>
              <a:t>日元兑换人民币</a:t>
            </a:r>
            <a:r>
              <a:rPr lang="en-US" altLang="zh-CN" dirty="0" smtClean="0"/>
              <a:t>7.89</a:t>
            </a:r>
            <a:r>
              <a:rPr lang="zh-CN" altLang="zh-CN" dirty="0" smtClean="0"/>
              <a:t>元，</a:t>
            </a:r>
            <a:r>
              <a:rPr lang="en-US" altLang="zh-CN" dirty="0" smtClean="0"/>
              <a:t>100</a:t>
            </a:r>
            <a:r>
              <a:rPr lang="zh-CN" altLang="zh-CN" dirty="0" smtClean="0"/>
              <a:t>泰铢兑换人民币</a:t>
            </a:r>
            <a:r>
              <a:rPr lang="en-US" altLang="zh-CN" dirty="0" smtClean="0"/>
              <a:t>20.32</a:t>
            </a:r>
            <a:r>
              <a:rPr lang="zh-CN" altLang="zh-CN" dirty="0" smtClean="0"/>
              <a:t>元。</a:t>
            </a:r>
            <a:endParaRPr lang="zh-CN" altLang="zh-CN" dirty="0" smtClean="0"/>
          </a:p>
          <a:p>
            <a:endParaRPr lang="zh-CN" alt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695605" y="692767"/>
            <a:ext cx="10501386" cy="5500726"/>
          </a:xfrm>
        </p:spPr>
        <p:txBody>
          <a:bodyPr/>
          <a:lstStyle/>
          <a:p>
            <a:r>
              <a:rPr lang="en-US" altLang="zh-CN" dirty="0" smtClean="0"/>
              <a:t>2.</a:t>
            </a:r>
            <a:r>
              <a:rPr lang="zh-CN" altLang="zh-CN" dirty="0" smtClean="0"/>
              <a:t>尝试解决教材的第一个问题。折合人民币多少元</a:t>
            </a:r>
            <a:r>
              <a:rPr lang="en-US" altLang="zh-CN" dirty="0" smtClean="0"/>
              <a:t>?</a:t>
            </a:r>
            <a:r>
              <a:rPr lang="zh-CN" altLang="zh-CN" dirty="0" smtClean="0"/>
              <a:t>为什么这样列式</a:t>
            </a:r>
            <a:r>
              <a:rPr lang="en-US" altLang="zh-CN" dirty="0" smtClean="0"/>
              <a:t>?</a:t>
            </a:r>
            <a:r>
              <a:rPr lang="zh-CN" altLang="zh-CN" dirty="0" smtClean="0"/>
              <a:t>积最多应该是几位小数</a:t>
            </a:r>
            <a:r>
              <a:rPr lang="en-US" altLang="zh-CN" dirty="0" smtClean="0"/>
              <a:t>?</a:t>
            </a:r>
            <a:r>
              <a:rPr lang="zh-CN" altLang="zh-CN" dirty="0" smtClean="0"/>
              <a:t>为什么</a:t>
            </a:r>
            <a:r>
              <a:rPr lang="en-US" altLang="zh-CN" dirty="0" smtClean="0"/>
              <a:t>?</a:t>
            </a:r>
            <a:endParaRPr lang="zh-CN" altLang="zh-CN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1343472" y="1916753"/>
            <a:ext cx="10297144" cy="642942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altLang="zh-CN" dirty="0" smtClean="0"/>
              <a:t>6.31×6.7</a:t>
            </a:r>
            <a:endParaRPr lang="zh-CN" altLang="zh-CN" dirty="0" smtClean="0"/>
          </a:p>
          <a:p>
            <a:pPr>
              <a:lnSpc>
                <a:spcPct val="130000"/>
              </a:lnSpc>
            </a:pPr>
            <a:r>
              <a:rPr lang="en-US" altLang="zh-CN" dirty="0" smtClean="0"/>
              <a:t>=42.277(</a:t>
            </a:r>
            <a:r>
              <a:rPr lang="zh-CN" altLang="zh-CN" dirty="0" smtClean="0"/>
              <a:t>元</a:t>
            </a:r>
            <a:r>
              <a:rPr lang="en-US" altLang="zh-CN" dirty="0" smtClean="0"/>
              <a:t>)</a:t>
            </a:r>
            <a:r>
              <a:rPr lang="zh-CN" altLang="zh-CN" dirty="0" smtClean="0"/>
              <a:t>　</a:t>
            </a:r>
            <a:r>
              <a:rPr lang="en-US" altLang="zh-CN" dirty="0" smtClean="0"/>
              <a:t>……</a:t>
            </a:r>
            <a:r>
              <a:rPr lang="zh-CN" altLang="zh-CN" dirty="0" smtClean="0"/>
              <a:t>用计算器算出准确的积。</a:t>
            </a:r>
            <a:endParaRPr lang="zh-CN" altLang="zh-CN" dirty="0" smtClean="0"/>
          </a:p>
          <a:p>
            <a:pPr>
              <a:lnSpc>
                <a:spcPct val="130000"/>
              </a:lnSpc>
            </a:pPr>
            <a:r>
              <a:rPr lang="en-US" altLang="zh-CN" dirty="0" smtClean="0"/>
              <a:t>≈42.28(</a:t>
            </a:r>
            <a:r>
              <a:rPr lang="zh-CN" altLang="zh-CN" dirty="0" smtClean="0"/>
              <a:t>元</a:t>
            </a:r>
            <a:r>
              <a:rPr lang="en-US" altLang="zh-CN" dirty="0" smtClean="0"/>
              <a:t>)</a:t>
            </a:r>
            <a:endParaRPr lang="zh-CN" altLang="zh-CN" dirty="0" smtClean="0"/>
          </a:p>
          <a:p>
            <a:pPr>
              <a:lnSpc>
                <a:spcPct val="130000"/>
              </a:lnSpc>
            </a:pPr>
            <a:r>
              <a:rPr lang="zh-CN" altLang="zh-CN" dirty="0" smtClean="0"/>
              <a:t>因为</a:t>
            </a:r>
            <a:r>
              <a:rPr lang="en-US" altLang="zh-CN" dirty="0" smtClean="0"/>
              <a:t>1</a:t>
            </a:r>
            <a:r>
              <a:rPr lang="zh-CN" altLang="zh-CN" dirty="0" smtClean="0"/>
              <a:t>美元兑换人民币</a:t>
            </a:r>
            <a:r>
              <a:rPr lang="en-US" altLang="zh-CN" dirty="0" smtClean="0"/>
              <a:t>6.31</a:t>
            </a:r>
            <a:r>
              <a:rPr lang="zh-CN" altLang="zh-CN" dirty="0" smtClean="0"/>
              <a:t>元，</a:t>
            </a:r>
            <a:r>
              <a:rPr lang="en-US" altLang="zh-CN" dirty="0" smtClean="0"/>
              <a:t>6.7</a:t>
            </a:r>
            <a:r>
              <a:rPr lang="zh-CN" altLang="zh-CN" dirty="0" smtClean="0"/>
              <a:t>美元就是</a:t>
            </a:r>
            <a:r>
              <a:rPr lang="en-US" altLang="zh-CN" dirty="0" smtClean="0"/>
              <a:t>6.7</a:t>
            </a:r>
            <a:r>
              <a:rPr lang="zh-CN" altLang="zh-CN" dirty="0" smtClean="0"/>
              <a:t>个</a:t>
            </a:r>
            <a:r>
              <a:rPr lang="en-US" altLang="zh-CN" dirty="0" smtClean="0"/>
              <a:t>6.31</a:t>
            </a:r>
            <a:r>
              <a:rPr lang="zh-CN" altLang="zh-CN" dirty="0" smtClean="0"/>
              <a:t>元，所以用乘法计算。</a:t>
            </a:r>
            <a:endParaRPr lang="zh-CN" altLang="zh-CN" dirty="0" smtClean="0"/>
          </a:p>
          <a:p>
            <a:pPr>
              <a:lnSpc>
                <a:spcPct val="130000"/>
              </a:lnSpc>
            </a:pPr>
            <a:r>
              <a:rPr lang="zh-CN" altLang="zh-CN" dirty="0" smtClean="0"/>
              <a:t>积最多是两位小数，因为人民币的最小单位一般是</a:t>
            </a:r>
            <a:r>
              <a:rPr lang="en-US" altLang="zh-CN" dirty="0" smtClean="0"/>
              <a:t>“</a:t>
            </a:r>
            <a:r>
              <a:rPr lang="zh-CN" altLang="zh-CN" dirty="0" smtClean="0"/>
              <a:t>分</a:t>
            </a:r>
            <a:r>
              <a:rPr lang="en-US" altLang="zh-CN" dirty="0" smtClean="0"/>
              <a:t>”</a:t>
            </a:r>
            <a:r>
              <a:rPr lang="zh-CN" altLang="zh-CN" dirty="0" smtClean="0"/>
              <a:t>，以</a:t>
            </a:r>
            <a:r>
              <a:rPr lang="en-US" altLang="zh-CN" dirty="0" smtClean="0"/>
              <a:t>“</a:t>
            </a:r>
            <a:r>
              <a:rPr lang="zh-CN" altLang="zh-CN" dirty="0" smtClean="0"/>
              <a:t>元</a:t>
            </a:r>
            <a:r>
              <a:rPr lang="en-US" altLang="zh-CN" dirty="0" smtClean="0"/>
              <a:t>”</a:t>
            </a:r>
            <a:r>
              <a:rPr lang="zh-CN" altLang="zh-CN" dirty="0" smtClean="0"/>
              <a:t>为单位时第三位小数没有意义，所以一般需要用</a:t>
            </a:r>
            <a:r>
              <a:rPr lang="en-US" altLang="zh-CN" dirty="0" smtClean="0"/>
              <a:t>“</a:t>
            </a:r>
            <a:r>
              <a:rPr lang="zh-CN" altLang="zh-CN" dirty="0" smtClean="0"/>
              <a:t>四舍五入</a:t>
            </a:r>
            <a:r>
              <a:rPr lang="en-US" altLang="zh-CN" dirty="0" smtClean="0"/>
              <a:t>”</a:t>
            </a:r>
            <a:r>
              <a:rPr lang="zh-CN" altLang="zh-CN" dirty="0" smtClean="0"/>
              <a:t>法保留两位小数。</a:t>
            </a:r>
            <a:endParaRPr lang="zh-CN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0000FF"/>
                </a:solidFill>
              </a:rPr>
              <a:t>☆任务驱动二</a:t>
            </a:r>
            <a:endParaRPr lang="en-US" altLang="zh-CN" dirty="0" smtClean="0">
              <a:solidFill>
                <a:srgbClr val="0000FF"/>
              </a:solidFill>
            </a:endParaRPr>
          </a:p>
          <a:p>
            <a:r>
              <a:rPr lang="en-US" altLang="zh-CN" dirty="0" smtClean="0"/>
              <a:t>1.</a:t>
            </a:r>
            <a:r>
              <a:rPr lang="zh-CN" altLang="zh-CN" dirty="0" smtClean="0"/>
              <a:t>解决教材的第二个问题。列出算式后用计算器计算，想一想商应该保留几位小数。</a:t>
            </a:r>
            <a:endParaRPr lang="zh-CN" altLang="zh-CN" dirty="0" smtClean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1559496" y="2786058"/>
            <a:ext cx="9751478" cy="642942"/>
          </a:xfrm>
        </p:spPr>
        <p:txBody>
          <a:bodyPr/>
          <a:lstStyle/>
          <a:p>
            <a:r>
              <a:rPr lang="en-US" altLang="zh-CN" dirty="0" smtClean="0"/>
              <a:t>600÷6.31≈95.09(</a:t>
            </a:r>
            <a:r>
              <a:rPr lang="zh-CN" altLang="zh-CN" dirty="0" smtClean="0"/>
              <a:t>美元</a:t>
            </a:r>
            <a:r>
              <a:rPr lang="en-US" altLang="zh-CN" dirty="0" smtClean="0"/>
              <a:t>)</a:t>
            </a:r>
            <a:endParaRPr lang="zh-CN" altLang="zh-CN" dirty="0" smtClean="0"/>
          </a:p>
          <a:p>
            <a:r>
              <a:rPr lang="zh-CN" altLang="zh-CN" dirty="0" smtClean="0"/>
              <a:t>答：妈妈用</a:t>
            </a:r>
            <a:r>
              <a:rPr lang="en-US" altLang="zh-CN" dirty="0" smtClean="0"/>
              <a:t>600</a:t>
            </a:r>
            <a:r>
              <a:rPr lang="zh-CN" altLang="zh-CN" dirty="0" smtClean="0"/>
              <a:t>元人民币可兑换</a:t>
            </a:r>
            <a:r>
              <a:rPr lang="en-US" altLang="zh-CN" dirty="0" smtClean="0"/>
              <a:t>95.09</a:t>
            </a:r>
            <a:r>
              <a:rPr lang="zh-CN" altLang="zh-CN" dirty="0" smtClean="0"/>
              <a:t>美元。</a:t>
            </a:r>
            <a:endParaRPr lang="zh-CN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2.</a:t>
            </a:r>
            <a:r>
              <a:rPr lang="zh-CN" altLang="zh-CN" dirty="0" smtClean="0"/>
              <a:t>解决教材的第三个问题。</a:t>
            </a:r>
            <a:endParaRPr lang="zh-CN" altLang="zh-CN" dirty="0" smtClean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1703512" y="1556792"/>
            <a:ext cx="9751478" cy="642942"/>
          </a:xfrm>
        </p:spPr>
        <p:txBody>
          <a:bodyPr/>
          <a:lstStyle/>
          <a:p>
            <a:r>
              <a:rPr lang="en-US" altLang="zh-CN" dirty="0" smtClean="0"/>
              <a:t>5000÷0.81≈6172.84(</a:t>
            </a:r>
            <a:r>
              <a:rPr lang="zh-CN" altLang="zh-CN" dirty="0" smtClean="0"/>
              <a:t>港元</a:t>
            </a:r>
            <a:r>
              <a:rPr lang="en-US" altLang="zh-CN" dirty="0" smtClean="0"/>
              <a:t>)</a:t>
            </a:r>
            <a:r>
              <a:rPr lang="zh-CN" altLang="zh-CN" dirty="0" smtClean="0"/>
              <a:t>　</a:t>
            </a:r>
            <a:r>
              <a:rPr lang="en-US" altLang="zh-CN" dirty="0" smtClean="0"/>
              <a:t>5000÷8.19≈610.50(</a:t>
            </a:r>
            <a:r>
              <a:rPr lang="zh-CN" altLang="zh-CN" dirty="0" smtClean="0"/>
              <a:t>欧元</a:t>
            </a:r>
            <a:r>
              <a:rPr lang="en-US" altLang="zh-CN" dirty="0" smtClean="0"/>
              <a:t>)</a:t>
            </a:r>
            <a:endParaRPr lang="zh-CN" altLang="zh-CN" dirty="0" smtClean="0"/>
          </a:p>
          <a:p>
            <a:r>
              <a:rPr lang="en-US" altLang="zh-CN" dirty="0" smtClean="0"/>
              <a:t>5000÷5.11≈978.47(</a:t>
            </a:r>
            <a:r>
              <a:rPr lang="zh-CN" altLang="zh-CN" dirty="0" smtClean="0"/>
              <a:t>新元</a:t>
            </a:r>
            <a:r>
              <a:rPr lang="en-US" altLang="zh-CN" dirty="0" smtClean="0"/>
              <a:t>)</a:t>
            </a:r>
            <a:endParaRPr lang="zh-CN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0000FF"/>
                </a:solidFill>
              </a:rPr>
              <a:t>☆任务驱动三</a:t>
            </a:r>
            <a:endParaRPr lang="en-US" altLang="zh-CN" dirty="0" smtClean="0">
              <a:solidFill>
                <a:srgbClr val="0000FF"/>
              </a:solidFill>
            </a:endParaRPr>
          </a:p>
          <a:p>
            <a:r>
              <a:rPr lang="en-US" altLang="zh-CN" dirty="0" smtClean="0"/>
              <a:t>1.</a:t>
            </a:r>
            <a:r>
              <a:rPr lang="zh-CN" altLang="zh-CN" dirty="0" smtClean="0"/>
              <a:t>比较任务驱动一和任务驱动二解决的问题的结果，说一说有什么异同。</a:t>
            </a:r>
            <a:endParaRPr lang="zh-CN" altLang="zh-CN" dirty="0" smtClean="0"/>
          </a:p>
          <a:p>
            <a:endParaRPr lang="en-US" altLang="zh-CN" dirty="0" smtClean="0">
              <a:solidFill>
                <a:srgbClr val="0000FF"/>
              </a:solidFill>
            </a:endParaRPr>
          </a:p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1559496" y="2786058"/>
            <a:ext cx="9751478" cy="642942"/>
          </a:xfrm>
        </p:spPr>
        <p:txBody>
          <a:bodyPr/>
          <a:lstStyle/>
          <a:p>
            <a:r>
              <a:rPr lang="zh-CN" altLang="zh-CN" dirty="0" smtClean="0"/>
              <a:t>相同点：都保留了两位小数。</a:t>
            </a:r>
            <a:endParaRPr lang="zh-CN" altLang="zh-CN" dirty="0" smtClean="0"/>
          </a:p>
          <a:p>
            <a:r>
              <a:rPr lang="zh-CN" altLang="zh-CN" dirty="0" smtClean="0"/>
              <a:t>不同点：一个是乘积，一个是商。</a:t>
            </a:r>
            <a:endParaRPr lang="zh-CN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/>
              <a:t>2.</a:t>
            </a:r>
            <a:r>
              <a:rPr lang="zh-CN" altLang="zh-CN" dirty="0" smtClean="0"/>
              <a:t>总结求积、商近似数的方法。</a:t>
            </a:r>
            <a:endParaRPr lang="zh-CN" altLang="zh-CN" dirty="0" smtClean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2"/>
          </p:nvPr>
        </p:nvSpPr>
        <p:spPr>
          <a:xfrm>
            <a:off x="1631504" y="1628800"/>
            <a:ext cx="9649072" cy="642942"/>
          </a:xfrm>
        </p:spPr>
        <p:txBody>
          <a:bodyPr/>
          <a:lstStyle/>
          <a:p>
            <a:r>
              <a:rPr lang="zh-CN" altLang="zh-CN" dirty="0" smtClean="0"/>
              <a:t>积取近似值：先精确计算，再根据题目要求或实际情况取近似数。</a:t>
            </a:r>
            <a:endParaRPr lang="zh-CN" altLang="zh-CN" dirty="0" smtClean="0"/>
          </a:p>
          <a:p>
            <a:r>
              <a:rPr lang="zh-CN" altLang="zh-CN" dirty="0" smtClean="0"/>
              <a:t>商取近似值：先根据要求多求一位数，然后取近似值。</a:t>
            </a:r>
            <a:endParaRPr lang="zh-CN" altLang="zh-C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zUyOWQ4NzdkNDhjN2VjNmIwNmY1OWZkMDE4NmUxNDQ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暗香扑面">
      <a:majorFont>
        <a:latin typeface="Franklin Gothic Medium"/>
        <a:ea typeface="Arial"/>
        <a:cs typeface="Arial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</a:majorFont>
      <a:minorFont>
        <a:latin typeface="Franklin Gothic Book"/>
        <a:ea typeface="Arial"/>
        <a:cs typeface="Arial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6"/>
        </a:lnRef>
        <a:fillRef idx="0">
          <a:schemeClr val="accent6"/>
        </a:fillRef>
        <a:effectRef idx="0">
          <a:schemeClr val="accent6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2425</Words>
  <Application>WPS 演示</Application>
  <PresentationFormat>自定义</PresentationFormat>
  <Paragraphs>163</Paragraphs>
  <Slides>16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8" baseType="lpstr">
      <vt:lpstr>Arial</vt:lpstr>
      <vt:lpstr>宋体</vt:lpstr>
      <vt:lpstr>Wingdings</vt:lpstr>
      <vt:lpstr>Times New Roman</vt:lpstr>
      <vt:lpstr>微软雅黑</vt:lpstr>
      <vt:lpstr>黑体</vt:lpstr>
      <vt:lpstr>Calibri</vt:lpstr>
      <vt:lpstr>微软雅黑 Light</vt:lpstr>
      <vt:lpstr>Arial</vt:lpstr>
      <vt:lpstr>Franklin Gothic Book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2023-02-18T20:02:00Z</cp:lastPrinted>
  <dcterms:created xsi:type="dcterms:W3CDTF">2023-02-18T20:02:00Z</dcterms:created>
  <dcterms:modified xsi:type="dcterms:W3CDTF">2023-11-01T08:26:18Z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783BCCE9B16E4028810B042AA66BF435_12</vt:lpwstr>
  </property>
  <property fmtid="{D5CDD505-2E9C-101B-9397-08002B2CF9AE}" pid="3" name="KSOProductBuildVer">
    <vt:lpwstr>2052-12.1.0.15712</vt:lpwstr>
  </property>
</Properties>
</file>