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23.svg" ContentType="image/svg+xml"/>
  <Override PartName="/ppt/media/image26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3"/>
    <p:sldMasterId id="2147483661" r:id="rId4"/>
    <p:sldMasterId id="2147483667" r:id="rId5"/>
    <p:sldMasterId id="2147483672" r:id="rId6"/>
    <p:sldMasterId id="2147483677" r:id="rId7"/>
    <p:sldMasterId id="2147483680" r:id="rId8"/>
    <p:sldMasterId id="2147483683" r:id="rId9"/>
  </p:sldMasterIdLst>
  <p:notesMasterIdLst>
    <p:notesMasterId r:id="rId12"/>
  </p:notesMasterIdLst>
  <p:sldIdLst>
    <p:sldId id="256" r:id="rId10"/>
    <p:sldId id="277" r:id="rId11"/>
    <p:sldId id="485" r:id="rId13"/>
    <p:sldId id="446" r:id="rId14"/>
    <p:sldId id="532" r:id="rId15"/>
    <p:sldId id="533" r:id="rId16"/>
    <p:sldId id="503" r:id="rId17"/>
    <p:sldId id="531" r:id="rId18"/>
    <p:sldId id="504" r:id="rId19"/>
    <p:sldId id="528" r:id="rId20"/>
    <p:sldId id="529" r:id="rId21"/>
    <p:sldId id="534" r:id="rId22"/>
    <p:sldId id="432" r:id="rId23"/>
    <p:sldId id="276" r:id="rId24"/>
    <p:sldId id="535" r:id="rId25"/>
    <p:sldId id="272" r:id="rId26"/>
  </p:sldIdLst>
  <p:sldSz cx="12192000" cy="6858000"/>
  <p:notesSz cx="7103745" cy="10234295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44" autoAdjust="0"/>
    <p:restoredTop sz="89982"/>
  </p:normalViewPr>
  <p:slideViewPr>
    <p:cSldViewPr snapToGrid="0">
      <p:cViewPr>
        <p:scale>
          <a:sx n="100" d="100"/>
          <a:sy n="100" d="100"/>
        </p:scale>
        <p:origin x="-1152" y="-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0" Type="http://schemas.openxmlformats.org/officeDocument/2006/relationships/tags" Target="tags/tag34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16.xml"/><Relationship Id="rId25" Type="http://schemas.openxmlformats.org/officeDocument/2006/relationships/slide" Target="slides/slide15.xml"/><Relationship Id="rId24" Type="http://schemas.openxmlformats.org/officeDocument/2006/relationships/slide" Target="slides/slide14.xml"/><Relationship Id="rId23" Type="http://schemas.openxmlformats.org/officeDocument/2006/relationships/slide" Target="slides/slide13.xml"/><Relationship Id="rId22" Type="http://schemas.openxmlformats.org/officeDocument/2006/relationships/slide" Target="slides/slide12.xml"/><Relationship Id="rId21" Type="http://schemas.openxmlformats.org/officeDocument/2006/relationships/slide" Target="slides/slide11.xml"/><Relationship Id="rId20" Type="http://schemas.openxmlformats.org/officeDocument/2006/relationships/slide" Target="slides/slide10.xml"/><Relationship Id="rId2" Type="http://schemas.openxmlformats.org/officeDocument/2006/relationships/theme" Target="theme/theme1.xml"/><Relationship Id="rId19" Type="http://schemas.openxmlformats.org/officeDocument/2006/relationships/slide" Target="slides/slide9.xml"/><Relationship Id="rId18" Type="http://schemas.openxmlformats.org/officeDocument/2006/relationships/slide" Target="slides/slide8.xml"/><Relationship Id="rId17" Type="http://schemas.openxmlformats.org/officeDocument/2006/relationships/slide" Target="slides/slide7.xml"/><Relationship Id="rId16" Type="http://schemas.openxmlformats.org/officeDocument/2006/relationships/slide" Target="slides/slide6.xml"/><Relationship Id="rId15" Type="http://schemas.openxmlformats.org/officeDocument/2006/relationships/slide" Target="slides/slide5.xml"/><Relationship Id="rId14" Type="http://schemas.openxmlformats.org/officeDocument/2006/relationships/slide" Target="slides/slide4.xml"/><Relationship Id="rId13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2.xml"/><Relationship Id="rId10" Type="http://schemas.openxmlformats.org/officeDocument/2006/relationships/slide" Target="slides/slid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471" y="0"/>
            <a:ext cx="12193471" cy="68580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卡通人物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472" y="-830"/>
            <a:ext cx="12192001" cy="6857173"/>
          </a:xfrm>
          <a:prstGeom prst="rect">
            <a:avLst/>
          </a:prstGeom>
        </p:spPr>
      </p:pic>
      <p:sp>
        <p:nvSpPr>
          <p:cNvPr id="5" name="文本框 4"/>
          <p:cNvSpPr txBox="1"/>
          <p:nvPr userDrawn="1"/>
        </p:nvSpPr>
        <p:spPr>
          <a:xfrm>
            <a:off x="10417810" y="123190"/>
            <a:ext cx="16376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配套北师大版</a:t>
            </a:r>
            <a:endParaRPr lang="zh-CN" altLang="en-US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10104120" y="145508"/>
            <a:ext cx="313690" cy="345982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bg>
      <p:bgPr>
        <a:blipFill dpi="0" rotWithShape="1">
          <a:blip r:embed="rId2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6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40000" y="921427"/>
            <a:ext cx="11124927" cy="543694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形状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0001" y="1132092"/>
            <a:ext cx="11460575" cy="515323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0001" y="1083358"/>
            <a:ext cx="11443024" cy="510514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FF81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FF8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FF8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grpSp>
        <p:nvGrpSpPr>
          <p:cNvPr id="15" name="组合 14"/>
          <p:cNvGrpSpPr/>
          <p:nvPr userDrawn="1"/>
        </p:nvGrpSpPr>
        <p:grpSpPr>
          <a:xfrm>
            <a:off x="4631893" y="2920723"/>
            <a:ext cx="2928212" cy="1016554"/>
            <a:chOff x="4105276" y="3233530"/>
            <a:chExt cx="2928212" cy="1016554"/>
          </a:xfrm>
        </p:grpSpPr>
        <p:sp>
          <p:nvSpPr>
            <p:cNvPr id="9" name="文本框 8"/>
            <p:cNvSpPr txBox="1"/>
            <p:nvPr userDrawn="1"/>
          </p:nvSpPr>
          <p:spPr>
            <a:xfrm>
              <a:off x="5261595" y="3520782"/>
              <a:ext cx="17718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rPr>
                <a:t>下次再见！</a:t>
              </a:r>
              <a:endParaRPr lang="zh-CN" altLang="en-US" sz="28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endParaRPr>
            </a:p>
          </p:txBody>
        </p:sp>
        <p:grpSp>
          <p:nvGrpSpPr>
            <p:cNvPr id="14" name="组合 13"/>
            <p:cNvGrpSpPr/>
            <p:nvPr userDrawn="1"/>
          </p:nvGrpSpPr>
          <p:grpSpPr>
            <a:xfrm>
              <a:off x="4105276" y="3233530"/>
              <a:ext cx="1076652" cy="1016554"/>
              <a:chOff x="4105275" y="3173253"/>
              <a:chExt cx="1140493" cy="1076831"/>
            </a:xfrm>
          </p:grpSpPr>
          <p:pic>
            <p:nvPicPr>
              <p:cNvPr id="12" name="图片 11"/>
              <p:cNvPicPr>
                <a:picLocks noChangeAspect="1"/>
              </p:cNvPicPr>
              <p:nvPr userDrawn="1"/>
            </p:nvPicPr>
            <p:blipFill>
              <a:blip r:embed="rId3" cstate="email"/>
              <a:stretch>
                <a:fillRect/>
              </a:stretch>
            </p:blipFill>
            <p:spPr>
              <a:xfrm rot="21135124">
                <a:off x="4105275" y="3173253"/>
                <a:ext cx="1140493" cy="952500"/>
              </a:xfrm>
              <a:prstGeom prst="rect">
                <a:avLst/>
              </a:prstGeom>
            </p:spPr>
          </p:pic>
          <p:sp>
            <p:nvSpPr>
              <p:cNvPr id="13" name="椭圆 12"/>
              <p:cNvSpPr/>
              <p:nvPr userDrawn="1"/>
            </p:nvSpPr>
            <p:spPr>
              <a:xfrm>
                <a:off x="4341452" y="4146820"/>
                <a:ext cx="668139" cy="103264"/>
              </a:xfrm>
              <a:prstGeom prst="ellipse">
                <a:avLst/>
              </a:prstGeom>
              <a:solidFill>
                <a:schemeClr val="tx1">
                  <a:alpha val="4817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形状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10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8560" y="1066526"/>
            <a:ext cx="11414875" cy="510595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课堂小结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7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00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课堂小结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8" name="圆角矩形 2"/>
          <p:cNvSpPr/>
          <p:nvPr/>
        </p:nvSpPr>
        <p:spPr>
          <a:xfrm>
            <a:off x="360000" y="903001"/>
            <a:ext cx="11460575" cy="5617069"/>
          </a:xfrm>
          <a:prstGeom prst="roundRect">
            <a:avLst>
              <a:gd name="adj" fmla="val 3664"/>
            </a:avLst>
          </a:prstGeom>
          <a:solidFill>
            <a:schemeClr val="bg1"/>
          </a:solidFill>
          <a:ln w="38100">
            <a:solidFill>
              <a:srgbClr val="00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5019245"/>
            <a:ext cx="12192000" cy="183875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课堂小结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课堂小结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圆角矩形 2"/>
          <p:cNvSpPr/>
          <p:nvPr/>
        </p:nvSpPr>
        <p:spPr>
          <a:xfrm>
            <a:off x="360000" y="903001"/>
            <a:ext cx="11460575" cy="5617069"/>
          </a:xfrm>
          <a:prstGeom prst="roundRect">
            <a:avLst>
              <a:gd name="adj" fmla="val 3664"/>
            </a:avLst>
          </a:prstGeom>
          <a:solidFill>
            <a:schemeClr val="bg1"/>
          </a:solidFill>
          <a:ln w="38100"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拓展延伸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图形用户界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827"/>
            <a:ext cx="12192000" cy="6857173"/>
          </a:xfrm>
          <a:prstGeom prst="rect">
            <a:avLst/>
          </a:prstGeom>
        </p:spPr>
      </p:pic>
      <p:sp>
        <p:nvSpPr>
          <p:cNvPr id="14" name="矩形: 圆角 32"/>
          <p:cNvSpPr/>
          <p:nvPr userDrawn="1"/>
        </p:nvSpPr>
        <p:spPr>
          <a:xfrm>
            <a:off x="360001" y="373580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3" name="文本框 2"/>
          <p:cNvSpPr txBox="1"/>
          <p:nvPr userDrawn="1"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拓展延伸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F9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圆角矩形 2"/>
          <p:cNvSpPr/>
          <p:nvPr/>
        </p:nvSpPr>
        <p:spPr>
          <a:xfrm>
            <a:off x="360000" y="903001"/>
            <a:ext cx="11460575" cy="5617069"/>
          </a:xfrm>
          <a:prstGeom prst="roundRect">
            <a:avLst>
              <a:gd name="adj" fmla="val 3664"/>
            </a:avLst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布置作业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形状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8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F9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布置作业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471" y="0"/>
            <a:ext cx="12193471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-1"/>
            <a:ext cx="12192000" cy="685717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0766" cy="6858694"/>
          </a:xfrm>
          <a:prstGeom prst="rect">
            <a:avLst/>
          </a:prstGeom>
        </p:spPr>
      </p:pic>
      <p:sp>
        <p:nvSpPr>
          <p:cNvPr id="6" name="圆角矩形 2"/>
          <p:cNvSpPr/>
          <p:nvPr/>
        </p:nvSpPr>
        <p:spPr>
          <a:xfrm>
            <a:off x="360000" y="992908"/>
            <a:ext cx="11472000" cy="5321885"/>
          </a:xfrm>
          <a:prstGeom prst="roundRect">
            <a:avLst>
              <a:gd name="adj" fmla="val 5682"/>
            </a:avLst>
          </a:prstGeom>
          <a:solidFill>
            <a:srgbClr val="3B72FF"/>
          </a:solidFill>
          <a:ln w="38100">
            <a:solidFill>
              <a:srgbClr val="2E4F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pic>
        <p:nvPicPr>
          <p:cNvPr id="7" name="图片 6" descr="张着嘴&#10;&#10;低可信度描述已自动生成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448" y="1556306"/>
            <a:ext cx="10695837" cy="4750882"/>
          </a:xfrm>
          <a:prstGeom prst="rect">
            <a:avLst/>
          </a:prstGeom>
        </p:spPr>
      </p:pic>
      <p:sp>
        <p:nvSpPr>
          <p:cNvPr id="8" name="矩形: 圆角 28"/>
          <p:cNvSpPr/>
          <p:nvPr/>
        </p:nvSpPr>
        <p:spPr>
          <a:xfrm>
            <a:off x="862988" y="1746446"/>
            <a:ext cx="10466024" cy="2886419"/>
          </a:xfrm>
          <a:prstGeom prst="roundRect">
            <a:avLst>
              <a:gd name="adj" fmla="val 984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      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4631893" y="2920723"/>
            <a:ext cx="2928212" cy="1016554"/>
            <a:chOff x="4105276" y="3233530"/>
            <a:chExt cx="2928212" cy="1016554"/>
          </a:xfrm>
        </p:grpSpPr>
        <p:sp>
          <p:nvSpPr>
            <p:cNvPr id="9" name="文本框 8"/>
            <p:cNvSpPr txBox="1"/>
            <p:nvPr/>
          </p:nvSpPr>
          <p:spPr>
            <a:xfrm>
              <a:off x="5261595" y="3520782"/>
              <a:ext cx="17718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rPr>
                <a:t>下次再见！</a:t>
              </a:r>
              <a:endParaRPr lang="zh-CN" altLang="en-US" sz="28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4105276" y="3233530"/>
              <a:ext cx="1076652" cy="1016554"/>
              <a:chOff x="4105275" y="3173253"/>
              <a:chExt cx="1140493" cy="1076831"/>
            </a:xfrm>
          </p:grpSpPr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email"/>
              <a:stretch>
                <a:fillRect/>
              </a:stretch>
            </p:blipFill>
            <p:spPr>
              <a:xfrm rot="21135124">
                <a:off x="4105275" y="3173253"/>
                <a:ext cx="1140493" cy="952500"/>
              </a:xfrm>
              <a:prstGeom prst="rect">
                <a:avLst/>
              </a:prstGeom>
            </p:spPr>
          </p:pic>
          <p:sp>
            <p:nvSpPr>
              <p:cNvPr id="13" name="椭圆 12"/>
              <p:cNvSpPr/>
              <p:nvPr/>
            </p:nvSpPr>
            <p:spPr>
              <a:xfrm>
                <a:off x="4341452" y="4146820"/>
                <a:ext cx="668139" cy="103264"/>
              </a:xfrm>
              <a:prstGeom prst="ellipse">
                <a:avLst/>
              </a:prstGeom>
              <a:solidFill>
                <a:schemeClr val="tx1">
                  <a:alpha val="4817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360000" y="992908"/>
            <a:ext cx="11472000" cy="5321885"/>
          </a:xfrm>
          <a:prstGeom prst="roundRect">
            <a:avLst>
              <a:gd name="adj" fmla="val 5682"/>
            </a:avLst>
          </a:prstGeom>
          <a:solidFill>
            <a:srgbClr val="3B72FF"/>
          </a:solidFill>
          <a:ln w="38100">
            <a:solidFill>
              <a:srgbClr val="2E4F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pic>
        <p:nvPicPr>
          <p:cNvPr id="7" name="图片 6" descr="张着嘴&#10;&#10;低可信度描述已自动生成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448" y="1556306"/>
            <a:ext cx="10695837" cy="4750882"/>
          </a:xfrm>
          <a:prstGeom prst="rect">
            <a:avLst/>
          </a:prstGeom>
        </p:spPr>
      </p:pic>
      <p:sp>
        <p:nvSpPr>
          <p:cNvPr id="8" name="矩形: 圆角 28"/>
          <p:cNvSpPr/>
          <p:nvPr/>
        </p:nvSpPr>
        <p:spPr>
          <a:xfrm>
            <a:off x="862988" y="1746446"/>
            <a:ext cx="10466024" cy="2886419"/>
          </a:xfrm>
          <a:prstGeom prst="roundRect">
            <a:avLst>
              <a:gd name="adj" fmla="val 984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      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360000" y="992908"/>
            <a:ext cx="11472000" cy="5321885"/>
          </a:xfrm>
          <a:prstGeom prst="roundRect">
            <a:avLst>
              <a:gd name="adj" fmla="val 5682"/>
            </a:avLst>
          </a:prstGeom>
          <a:solidFill>
            <a:srgbClr val="3B72FF"/>
          </a:solidFill>
          <a:ln w="38100">
            <a:solidFill>
              <a:srgbClr val="2E4F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8" name="矩形: 圆角 28"/>
          <p:cNvSpPr/>
          <p:nvPr/>
        </p:nvSpPr>
        <p:spPr>
          <a:xfrm>
            <a:off x="742333" y="1282700"/>
            <a:ext cx="10706100" cy="4600968"/>
          </a:xfrm>
          <a:prstGeom prst="roundRect">
            <a:avLst>
              <a:gd name="adj" fmla="val 57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      </a:t>
            </a:r>
            <a:endParaRPr lang="zh-CN" altLang="en-US"/>
          </a:p>
        </p:txBody>
      </p:sp>
      <p:pic>
        <p:nvPicPr>
          <p:cNvPr id="7" name="图片 6" descr="张着嘴&#10;&#10;低可信度描述已自动生成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27197" y="3962400"/>
            <a:ext cx="4403604" cy="193396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smtClean="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创设情境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20575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0000" y="1052254"/>
            <a:ext cx="11460576" cy="515458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447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245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9" name="图片 8" descr="张着嘴&#10;&#10;低可信度描述已自动生成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 flipH="1">
            <a:off x="7917317" y="4642338"/>
            <a:ext cx="3754301" cy="1648808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447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245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447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.xml"/><Relationship Id="rId8" Type="http://schemas.openxmlformats.org/officeDocument/2006/relationships/slideLayout" Target="../slideLayouts/slideLayout10.xml"/><Relationship Id="rId7" Type="http://schemas.openxmlformats.org/officeDocument/2006/relationships/slideLayout" Target="../slideLayouts/slideLayout9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4" Type="http://schemas.openxmlformats.org/officeDocument/2006/relationships/theme" Target="../theme/theme2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4.png"/><Relationship Id="rId11" Type="http://schemas.openxmlformats.org/officeDocument/2006/relationships/image" Target="../media/image5.jpeg"/><Relationship Id="rId10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theme" Target="../theme/theme3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4.png"/><Relationship Id="rId6" Type="http://schemas.openxmlformats.org/officeDocument/2006/relationships/image" Target="../media/image13.jpeg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7" Type="http://schemas.openxmlformats.org/officeDocument/2006/relationships/image" Target="file:///D:\qq&#25991;&#20214;\712321467\Image\C2C\Image2\%7b75232B38-A165-1FB7-499C-2E1C792CACB5%7d.png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15.jpeg"/><Relationship Id="rId4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7" Type="http://schemas.openxmlformats.org/officeDocument/2006/relationships/image" Target="file:///D:\qq&#25991;&#20214;\712321467\Image\C2C\Image2\%7b75232B38-A165-1FB7-499C-2E1C792CACB5%7d.png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18.jpeg"/><Relationship Id="rId4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/Relationships>
</file>

<file path=ppt/slideMasters/_rels/slideMaster6.xml.rels><?xml version="1.0" encoding="UTF-8" standalone="yes"?>
<Relationships xmlns="http://schemas.openxmlformats.org/package/2006/relationships"><Relationship Id="rId7" Type="http://schemas.openxmlformats.org/officeDocument/2006/relationships/theme" Target="../theme/theme6.xml"/><Relationship Id="rId6" Type="http://schemas.openxmlformats.org/officeDocument/2006/relationships/image" Target="file:///D:\qq&#25991;&#20214;\712321467\Image\C2C\Image2\%7b75232B38-A165-1FB7-499C-2E1C792CACB5%7d.png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23.svg"/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/Relationships>
</file>

<file path=ppt/slideMasters/_rels/slideMaster7.xml.rels><?xml version="1.0" encoding="UTF-8" standalone="yes"?>
<Relationships xmlns="http://schemas.openxmlformats.org/package/2006/relationships"><Relationship Id="rId7" Type="http://schemas.openxmlformats.org/officeDocument/2006/relationships/theme" Target="../theme/theme7.xml"/><Relationship Id="rId6" Type="http://schemas.openxmlformats.org/officeDocument/2006/relationships/image" Target="file:///D:\qq&#25991;&#20214;\712321467\Image\C2C\Image2\%7b75232B38-A165-1FB7-499C-2E1C792CACB5%7d.png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26.svg"/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/Relationships>
</file>

<file path=ppt/slideMasters/_rels/slideMaster8.xml.rels><?xml version="1.0" encoding="UTF-8" standalone="yes"?>
<Relationships xmlns="http://schemas.openxmlformats.org/package/2006/relationships"><Relationship Id="rId5" Type="http://schemas.openxmlformats.org/officeDocument/2006/relationships/theme" Target="../theme/theme8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形状, 矩形&#10;&#10;描述已自动生成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-2680" y="636"/>
            <a:ext cx="12194045" cy="6857364"/>
          </a:xfrm>
          <a:prstGeom prst="rect">
            <a:avLst/>
          </a:prstGeom>
        </p:spPr>
      </p:pic>
      <p:pic>
        <p:nvPicPr>
          <p:cNvPr id="2" name="图片 1" descr="形状, 矩形&#10;&#10;描述已自动生成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-2680" y="-694"/>
            <a:ext cx="12206893" cy="6858694"/>
          </a:xfrm>
          <a:prstGeom prst="rect">
            <a:avLst/>
          </a:prstGeom>
        </p:spPr>
      </p:pic>
      <p:sp>
        <p:nvSpPr>
          <p:cNvPr id="4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形状, 矩形&#10;&#10;描述已自动生成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4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5" name="图片 1073743875" descr="学科网 zxxk.com"/>
          <p:cNvPicPr>
            <a:picLocks noChangeAspect="1"/>
          </p:cNvPicPr>
          <p:nvPr/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形状&#10;&#10;描述已自动生成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4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5" name="图片 1073743875" descr="学科网 zxxk.com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形状, 矩形&#10;&#10;描述已自动生成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4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5" name="图片 1073743875" descr="学科网 zxxk.com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形 1"/>
          <p:cNvPicPr>
            <a:picLocks noChangeAspect="1"/>
          </p:cNvPicPr>
          <p:nvPr/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0"/>
            <a:ext cx="12206710" cy="6858000"/>
          </a:xfrm>
          <a:prstGeom prst="rect">
            <a:avLst/>
          </a:prstGeom>
        </p:spPr>
      </p:pic>
      <p:pic>
        <p:nvPicPr>
          <p:cNvPr id="3" name="图片 1073743875" descr="学科网 zxxk.com"/>
          <p:cNvPicPr>
            <a:picLocks noChangeAspect="1"/>
          </p:cNvPicPr>
          <p:nvPr/>
        </p:nvPicPr>
        <p:blipFill>
          <a:blip r:embed="rId5" r:link="rId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/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0"/>
            <a:ext cx="12203534" cy="6858000"/>
          </a:xfrm>
          <a:prstGeom prst="rect">
            <a:avLst/>
          </a:prstGeom>
        </p:spPr>
      </p:pic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5" r:link="rId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0.xml"/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50.jpeg"/><Relationship Id="rId1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5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8.xml"/><Relationship Id="rId1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microsoft.com/office/2007/relationships/hdphoto" Target="../media/image34.wdp"/><Relationship Id="rId3" Type="http://schemas.openxmlformats.org/officeDocument/2006/relationships/image" Target="../media/image33.png"/><Relationship Id="rId2" Type="http://schemas.openxmlformats.org/officeDocument/2006/relationships/image" Target="../media/image32.emf"/><Relationship Id="rId1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4.xml"/><Relationship Id="rId5" Type="http://schemas.microsoft.com/office/2007/relationships/hdphoto" Target="../media/image39.wdp"/><Relationship Id="rId4" Type="http://schemas.openxmlformats.org/officeDocument/2006/relationships/image" Target="../media/image38.png"/><Relationship Id="rId3" Type="http://schemas.microsoft.com/office/2007/relationships/hdphoto" Target="../media/image37.wdp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4" Type="http://schemas.openxmlformats.org/officeDocument/2006/relationships/slideLayout" Target="../slideLayouts/slideLayout14.xml"/><Relationship Id="rId33" Type="http://schemas.openxmlformats.org/officeDocument/2006/relationships/image" Target="../media/image41.png"/><Relationship Id="rId32" Type="http://schemas.openxmlformats.org/officeDocument/2006/relationships/tags" Target="../tags/tag30.xml"/><Relationship Id="rId31" Type="http://schemas.openxmlformats.org/officeDocument/2006/relationships/tags" Target="../tags/tag29.xml"/><Relationship Id="rId30" Type="http://schemas.openxmlformats.org/officeDocument/2006/relationships/tags" Target="../tags/tag28.xml"/><Relationship Id="rId3" Type="http://schemas.openxmlformats.org/officeDocument/2006/relationships/tags" Target="../tags/tag1.xml"/><Relationship Id="rId29" Type="http://schemas.openxmlformats.org/officeDocument/2006/relationships/tags" Target="../tags/tag27.xml"/><Relationship Id="rId28" Type="http://schemas.openxmlformats.org/officeDocument/2006/relationships/tags" Target="../tags/tag26.xml"/><Relationship Id="rId27" Type="http://schemas.openxmlformats.org/officeDocument/2006/relationships/tags" Target="../tags/tag25.xml"/><Relationship Id="rId26" Type="http://schemas.openxmlformats.org/officeDocument/2006/relationships/tags" Target="../tags/tag24.xml"/><Relationship Id="rId25" Type="http://schemas.openxmlformats.org/officeDocument/2006/relationships/tags" Target="../tags/tag23.xml"/><Relationship Id="rId24" Type="http://schemas.openxmlformats.org/officeDocument/2006/relationships/tags" Target="../tags/tag22.xml"/><Relationship Id="rId23" Type="http://schemas.openxmlformats.org/officeDocument/2006/relationships/tags" Target="../tags/tag21.xml"/><Relationship Id="rId22" Type="http://schemas.openxmlformats.org/officeDocument/2006/relationships/tags" Target="../tags/tag20.xml"/><Relationship Id="rId21" Type="http://schemas.openxmlformats.org/officeDocument/2006/relationships/tags" Target="../tags/tag19.xml"/><Relationship Id="rId20" Type="http://schemas.openxmlformats.org/officeDocument/2006/relationships/tags" Target="../tags/tag18.xml"/><Relationship Id="rId2" Type="http://schemas.openxmlformats.org/officeDocument/2006/relationships/image" Target="../media/image40.png"/><Relationship Id="rId19" Type="http://schemas.openxmlformats.org/officeDocument/2006/relationships/tags" Target="../tags/tag17.xml"/><Relationship Id="rId18" Type="http://schemas.openxmlformats.org/officeDocument/2006/relationships/tags" Target="../tags/tag16.xml"/><Relationship Id="rId17" Type="http://schemas.openxmlformats.org/officeDocument/2006/relationships/tags" Target="../tags/tag15.xml"/><Relationship Id="rId16" Type="http://schemas.openxmlformats.org/officeDocument/2006/relationships/tags" Target="../tags/tag14.xml"/><Relationship Id="rId15" Type="http://schemas.openxmlformats.org/officeDocument/2006/relationships/tags" Target="../tags/tag13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.xml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79804" y="2249805"/>
            <a:ext cx="66147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>
                <a:solidFill>
                  <a:schemeClr val="bg1"/>
                </a:solidFill>
                <a:latin typeface="汉仪大宋简" pitchFamily="49" charset="-122"/>
                <a:ea typeface="汉仪大宋简" pitchFamily="49" charset="-122"/>
              </a:rPr>
              <a:t>除得尽吗</a:t>
            </a:r>
            <a:endParaRPr lang="en-US" altLang="zh-CN" sz="8800" dirty="0">
              <a:solidFill>
                <a:schemeClr val="bg1"/>
              </a:solidFill>
              <a:latin typeface="汉仪大宋简" pitchFamily="49" charset="-122"/>
              <a:ea typeface="汉仪大宋简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2504" y="3939004"/>
            <a:ext cx="4605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第一单元 小数除法</a:t>
            </a:r>
            <a:endParaRPr lang="zh-CN" altLang="en-US" sz="240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圆角矩形 2"/>
          <p:cNvSpPr/>
          <p:nvPr/>
        </p:nvSpPr>
        <p:spPr>
          <a:xfrm>
            <a:off x="523757" y="1504784"/>
            <a:ext cx="6583578" cy="4788261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9223" name="圆角矩形 2"/>
          <p:cNvSpPr/>
          <p:nvPr/>
        </p:nvSpPr>
        <p:spPr>
          <a:xfrm>
            <a:off x="2122135" y="1038186"/>
            <a:ext cx="3307310" cy="662516"/>
          </a:xfrm>
          <a:prstGeom prst="roundRect">
            <a:avLst>
              <a:gd name="adj" fmla="val 50000"/>
            </a:avLst>
          </a:prstGeom>
          <a:solidFill>
            <a:srgbClr val="FF811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9224" name="文本框 9223"/>
          <p:cNvSpPr txBox="1"/>
          <p:nvPr/>
        </p:nvSpPr>
        <p:spPr>
          <a:xfrm>
            <a:off x="3306837" y="1116487"/>
            <a:ext cx="9379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zh-CN" altLang="en-US" sz="2600" dirty="0"/>
              <a:t>练习</a:t>
            </a:r>
            <a:endParaRPr lang="en-US" altLang="zh-CN" sz="2600" dirty="0"/>
          </a:p>
        </p:txBody>
      </p:sp>
      <p:sp>
        <p:nvSpPr>
          <p:cNvPr id="9225" name="圆角矩形 2"/>
          <p:cNvSpPr/>
          <p:nvPr/>
        </p:nvSpPr>
        <p:spPr>
          <a:xfrm>
            <a:off x="7302674" y="1497329"/>
            <a:ext cx="4353645" cy="4788261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61" name="圆角矩形 59"/>
          <p:cNvSpPr/>
          <p:nvPr/>
        </p:nvSpPr>
        <p:spPr>
          <a:xfrm>
            <a:off x="9747612" y="2174835"/>
            <a:ext cx="1673612" cy="845285"/>
          </a:xfrm>
          <a:prstGeom prst="roundRect">
            <a:avLst>
              <a:gd name="adj" fmla="val 21818"/>
            </a:avLst>
          </a:prstGeom>
          <a:solidFill>
            <a:srgbClr val="FFF3B9"/>
          </a:solidFill>
          <a:ln w="38100" cap="rnd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2" name="文本框 61"/>
          <p:cNvSpPr txBox="1"/>
          <p:nvPr/>
        </p:nvSpPr>
        <p:spPr>
          <a:xfrm>
            <a:off x="9891597" y="2229877"/>
            <a:ext cx="140335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zh-CN" altLang="en-US" sz="2000" b="1">
                <a:latin typeface="FZLanTingHeiS-R-GB" panose="02000000000000000000" pitchFamily="2" charset="-122"/>
                <a:ea typeface="FZLanTingHeiS-R-GB" panose="02000000000000000000" pitchFamily="2" charset="-122"/>
              </a:rPr>
              <a:t>飞鱼</a:t>
            </a:r>
            <a:r>
              <a:rPr kumimoji="1" lang="en-US" altLang="zh-CN" sz="2200" b="1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kumimoji="1" lang="zh-CN" altLang="en-US" sz="2000" b="1">
                <a:latin typeface="FZLanTingHeiS-R-GB" panose="02000000000000000000" pitchFamily="2" charset="-122"/>
                <a:ea typeface="FZLanTingHeiS-R-GB" panose="02000000000000000000" pitchFamily="2" charset="-122"/>
              </a:rPr>
              <a:t>时游</a:t>
            </a:r>
            <a:r>
              <a:rPr kumimoji="1" lang="en-US" altLang="zh-CN" sz="2200" b="1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196 km</a:t>
            </a:r>
            <a:r>
              <a:rPr kumimoji="1" lang="zh-CN" altLang="en-US" sz="2000" b="1">
                <a:latin typeface="FZLanTingHeiS-R-GB" panose="02000000000000000000" pitchFamily="2" charset="-122"/>
                <a:ea typeface="FZLanTingHeiS-R-GB" panose="02000000000000000000" pitchFamily="2" charset="-122"/>
              </a:rPr>
              <a:t>。</a:t>
            </a:r>
            <a:endParaRPr kumimoji="1" lang="zh-CN" altLang="en-US" sz="2000" b="1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63" name="圆角矩形 1"/>
          <p:cNvSpPr/>
          <p:nvPr/>
        </p:nvSpPr>
        <p:spPr>
          <a:xfrm rot="2481850" flipH="1">
            <a:off x="9549007" y="2430228"/>
            <a:ext cx="328629" cy="305079"/>
          </a:xfrm>
          <a:custGeom>
            <a:avLst/>
            <a:gdLst>
              <a:gd name="connsiteX0" fmla="*/ 395850 w 581556"/>
              <a:gd name="connsiteY0" fmla="*/ 0 h 445111"/>
              <a:gd name="connsiteX1" fmla="*/ 580044 w 581556"/>
              <a:gd name="connsiteY1" fmla="*/ 386705 h 445111"/>
              <a:gd name="connsiteX2" fmla="*/ 484939 w 581556"/>
              <a:gd name="connsiteY2" fmla="*/ 440655 h 445111"/>
              <a:gd name="connsiteX3" fmla="*/ 0 w 581556"/>
              <a:gd name="connsiteY3" fmla="*/ 273128 h 445111"/>
              <a:gd name="connsiteX4" fmla="*/ 0 w 579118"/>
              <a:gd name="connsiteY4" fmla="*/ 273128 h 447142"/>
              <a:gd name="connsiteX5" fmla="*/ 0 w 650795"/>
              <a:gd name="connsiteY5" fmla="*/ 274664 h 446308"/>
              <a:gd name="connsiteX6" fmla="*/ 0 w 2228193"/>
              <a:gd name="connsiteY6" fmla="*/ 119122 h 1282262"/>
              <a:gd name="connsiteX7" fmla="*/ 0 w 2303532"/>
              <a:gd name="connsiteY7" fmla="*/ 119122 h 1282262"/>
              <a:gd name="connsiteX8" fmla="*/ 0 w 2228193"/>
              <a:gd name="connsiteY8" fmla="*/ 119122 h 1282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1556" h="445111">
                <a:moveTo>
                  <a:pt x="395850" y="0"/>
                </a:moveTo>
                <a:cubicBezTo>
                  <a:pt x="404301" y="19004"/>
                  <a:pt x="565196" y="313263"/>
                  <a:pt x="580044" y="386705"/>
                </a:cubicBezTo>
                <a:cubicBezTo>
                  <a:pt x="594892" y="460147"/>
                  <a:pt x="495800" y="445413"/>
                  <a:pt x="484939" y="440655"/>
                </a:cubicBezTo>
                <a:cubicBezTo>
                  <a:pt x="445645" y="428968"/>
                  <a:pt x="161646" y="328970"/>
                  <a:pt x="0" y="273128"/>
                </a:cubicBezTo>
              </a:path>
            </a:pathLst>
          </a:custGeom>
          <a:solidFill>
            <a:srgbClr val="FFF3B9"/>
          </a:solidFill>
          <a:ln w="38100" cap="rnd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216" name="圆角矩形 59"/>
          <p:cNvSpPr/>
          <p:nvPr/>
        </p:nvSpPr>
        <p:spPr>
          <a:xfrm>
            <a:off x="7547943" y="3541941"/>
            <a:ext cx="1673613" cy="845285"/>
          </a:xfrm>
          <a:prstGeom prst="roundRect">
            <a:avLst>
              <a:gd name="adj" fmla="val 21818"/>
            </a:avLst>
          </a:prstGeom>
          <a:solidFill>
            <a:srgbClr val="FFF3B9"/>
          </a:solidFill>
          <a:ln w="38100" cap="rnd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218" name="圆角矩形 1"/>
          <p:cNvSpPr/>
          <p:nvPr/>
        </p:nvSpPr>
        <p:spPr>
          <a:xfrm rot="19118150">
            <a:off x="9094050" y="3797334"/>
            <a:ext cx="328629" cy="305079"/>
          </a:xfrm>
          <a:custGeom>
            <a:avLst/>
            <a:gdLst>
              <a:gd name="connsiteX0" fmla="*/ 395850 w 581556"/>
              <a:gd name="connsiteY0" fmla="*/ 0 h 445111"/>
              <a:gd name="connsiteX1" fmla="*/ 580044 w 581556"/>
              <a:gd name="connsiteY1" fmla="*/ 386705 h 445111"/>
              <a:gd name="connsiteX2" fmla="*/ 484939 w 581556"/>
              <a:gd name="connsiteY2" fmla="*/ 440655 h 445111"/>
              <a:gd name="connsiteX3" fmla="*/ 0 w 581556"/>
              <a:gd name="connsiteY3" fmla="*/ 273128 h 445111"/>
              <a:gd name="connsiteX4" fmla="*/ 0 w 579118"/>
              <a:gd name="connsiteY4" fmla="*/ 273128 h 447142"/>
              <a:gd name="connsiteX5" fmla="*/ 0 w 650795"/>
              <a:gd name="connsiteY5" fmla="*/ 274664 h 446308"/>
              <a:gd name="connsiteX6" fmla="*/ 0 w 2228193"/>
              <a:gd name="connsiteY6" fmla="*/ 119122 h 1282262"/>
              <a:gd name="connsiteX7" fmla="*/ 0 w 2303532"/>
              <a:gd name="connsiteY7" fmla="*/ 119122 h 1282262"/>
              <a:gd name="connsiteX8" fmla="*/ 0 w 2228193"/>
              <a:gd name="connsiteY8" fmla="*/ 119122 h 1282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1556" h="445111">
                <a:moveTo>
                  <a:pt x="395850" y="0"/>
                </a:moveTo>
                <a:cubicBezTo>
                  <a:pt x="404301" y="19004"/>
                  <a:pt x="565196" y="313263"/>
                  <a:pt x="580044" y="386705"/>
                </a:cubicBezTo>
                <a:cubicBezTo>
                  <a:pt x="594892" y="460147"/>
                  <a:pt x="495800" y="445413"/>
                  <a:pt x="484939" y="440655"/>
                </a:cubicBezTo>
                <a:cubicBezTo>
                  <a:pt x="445645" y="428968"/>
                  <a:pt x="161646" y="328970"/>
                  <a:pt x="0" y="273128"/>
                </a:cubicBezTo>
              </a:path>
            </a:pathLst>
          </a:custGeom>
          <a:solidFill>
            <a:srgbClr val="FFF3B9"/>
          </a:solidFill>
          <a:ln w="38100" cap="rnd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4" name="图片 3" descr="鱼在水里的鲨鱼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519813" y="4647035"/>
            <a:ext cx="1807065" cy="1228592"/>
          </a:xfrm>
          <a:prstGeom prst="rect">
            <a:avLst/>
          </a:prstGeom>
        </p:spPr>
      </p:pic>
      <p:pic>
        <p:nvPicPr>
          <p:cNvPr id="6" name="图片 5" descr="鱼在游泳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20603" y="2027563"/>
            <a:ext cx="1817679" cy="1228592"/>
          </a:xfrm>
          <a:prstGeom prst="rect">
            <a:avLst/>
          </a:prstGeom>
        </p:spPr>
      </p:pic>
      <p:pic>
        <p:nvPicPr>
          <p:cNvPr id="8" name="图片 7" descr="图片包含 动物, 桌子, 大, 电话&#10;&#10;描述已自动生成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578819" y="3369855"/>
            <a:ext cx="1815026" cy="1228592"/>
          </a:xfrm>
          <a:prstGeom prst="rect">
            <a:avLst/>
          </a:prstGeom>
        </p:spPr>
      </p:pic>
      <p:sp>
        <p:nvSpPr>
          <p:cNvPr id="9232" name="圆角矩形 59"/>
          <p:cNvSpPr/>
          <p:nvPr/>
        </p:nvSpPr>
        <p:spPr>
          <a:xfrm>
            <a:off x="9747736" y="4897730"/>
            <a:ext cx="1673612" cy="845285"/>
          </a:xfrm>
          <a:prstGeom prst="roundRect">
            <a:avLst>
              <a:gd name="adj" fmla="val 21818"/>
            </a:avLst>
          </a:prstGeom>
          <a:solidFill>
            <a:srgbClr val="FFF3B9"/>
          </a:solidFill>
          <a:ln w="38100" cap="rnd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233" name="文本框 9232"/>
          <p:cNvSpPr txBox="1"/>
          <p:nvPr/>
        </p:nvSpPr>
        <p:spPr>
          <a:xfrm>
            <a:off x="9891721" y="4952772"/>
            <a:ext cx="140335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zh-CN" altLang="en-US" sz="2000" b="1">
                <a:latin typeface="FZLanTingHeiS-R-GB" panose="02000000000000000000" pitchFamily="2" charset="-122"/>
                <a:ea typeface="FZLanTingHeiS-R-GB" panose="02000000000000000000" pitchFamily="2" charset="-122"/>
              </a:rPr>
              <a:t>鲨鱼</a:t>
            </a:r>
            <a:r>
              <a:rPr kumimoji="1" lang="en-US" altLang="zh-CN" sz="2200" b="1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6</a:t>
            </a:r>
            <a:r>
              <a:rPr kumimoji="1" lang="zh-CN" altLang="en-US" sz="2000" b="1">
                <a:latin typeface="FZLanTingHeiS-R-GB" panose="02000000000000000000" pitchFamily="2" charset="-122"/>
                <a:ea typeface="FZLanTingHeiS-R-GB" panose="02000000000000000000" pitchFamily="2" charset="-122"/>
              </a:rPr>
              <a:t>时游</a:t>
            </a:r>
            <a:r>
              <a:rPr kumimoji="1" lang="en-US" altLang="zh-CN" sz="2200" b="1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241 km</a:t>
            </a:r>
            <a:r>
              <a:rPr kumimoji="1" lang="zh-CN" altLang="en-US" sz="2000" b="1">
                <a:latin typeface="FZLanTingHeiS-R-GB" panose="02000000000000000000" pitchFamily="2" charset="-122"/>
                <a:ea typeface="FZLanTingHeiS-R-GB" panose="02000000000000000000" pitchFamily="2" charset="-122"/>
              </a:rPr>
              <a:t>。</a:t>
            </a:r>
            <a:endParaRPr kumimoji="1" lang="zh-CN" altLang="en-US" sz="2000" b="1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9234" name="圆角矩形 1"/>
          <p:cNvSpPr/>
          <p:nvPr/>
        </p:nvSpPr>
        <p:spPr>
          <a:xfrm rot="2481850" flipH="1">
            <a:off x="9549131" y="5153123"/>
            <a:ext cx="328629" cy="305079"/>
          </a:xfrm>
          <a:custGeom>
            <a:avLst/>
            <a:gdLst>
              <a:gd name="connsiteX0" fmla="*/ 395850 w 581556"/>
              <a:gd name="connsiteY0" fmla="*/ 0 h 445111"/>
              <a:gd name="connsiteX1" fmla="*/ 580044 w 581556"/>
              <a:gd name="connsiteY1" fmla="*/ 386705 h 445111"/>
              <a:gd name="connsiteX2" fmla="*/ 484939 w 581556"/>
              <a:gd name="connsiteY2" fmla="*/ 440655 h 445111"/>
              <a:gd name="connsiteX3" fmla="*/ 0 w 581556"/>
              <a:gd name="connsiteY3" fmla="*/ 273128 h 445111"/>
              <a:gd name="connsiteX4" fmla="*/ 0 w 579118"/>
              <a:gd name="connsiteY4" fmla="*/ 273128 h 447142"/>
              <a:gd name="connsiteX5" fmla="*/ 0 w 650795"/>
              <a:gd name="connsiteY5" fmla="*/ 274664 h 446308"/>
              <a:gd name="connsiteX6" fmla="*/ 0 w 2228193"/>
              <a:gd name="connsiteY6" fmla="*/ 119122 h 1282262"/>
              <a:gd name="connsiteX7" fmla="*/ 0 w 2303532"/>
              <a:gd name="connsiteY7" fmla="*/ 119122 h 1282262"/>
              <a:gd name="connsiteX8" fmla="*/ 0 w 2228193"/>
              <a:gd name="connsiteY8" fmla="*/ 119122 h 1282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1556" h="445111">
                <a:moveTo>
                  <a:pt x="395850" y="0"/>
                </a:moveTo>
                <a:cubicBezTo>
                  <a:pt x="404301" y="19004"/>
                  <a:pt x="565196" y="313263"/>
                  <a:pt x="580044" y="386705"/>
                </a:cubicBezTo>
                <a:cubicBezTo>
                  <a:pt x="594892" y="460147"/>
                  <a:pt x="495800" y="445413"/>
                  <a:pt x="484939" y="440655"/>
                </a:cubicBezTo>
                <a:cubicBezTo>
                  <a:pt x="445645" y="428968"/>
                  <a:pt x="161646" y="328970"/>
                  <a:pt x="0" y="273128"/>
                </a:cubicBezTo>
              </a:path>
            </a:pathLst>
          </a:custGeom>
          <a:solidFill>
            <a:srgbClr val="FFF3B9"/>
          </a:solidFill>
          <a:ln w="38100" cap="rnd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235" name="文本框 9234"/>
          <p:cNvSpPr txBox="1"/>
          <p:nvPr/>
        </p:nvSpPr>
        <p:spPr>
          <a:xfrm>
            <a:off x="7727061" y="3590116"/>
            <a:ext cx="140335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zh-CN" altLang="en-US" sz="2000" b="1">
                <a:latin typeface="FZLanTingHeiS-R-GB" panose="02000000000000000000" pitchFamily="2" charset="-122"/>
                <a:ea typeface="FZLanTingHeiS-R-GB" panose="02000000000000000000" pitchFamily="2" charset="-122"/>
              </a:rPr>
              <a:t>章鱼</a:t>
            </a:r>
            <a:r>
              <a:rPr kumimoji="1" lang="en-US" altLang="zh-CN" sz="2200" b="1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5</a:t>
            </a:r>
            <a:r>
              <a:rPr kumimoji="1" lang="zh-CN" altLang="en-US" sz="2000" b="1">
                <a:latin typeface="FZLanTingHeiS-R-GB" panose="02000000000000000000" pitchFamily="2" charset="-122"/>
                <a:ea typeface="FZLanTingHeiS-R-GB" panose="02000000000000000000" pitchFamily="2" charset="-122"/>
              </a:rPr>
              <a:t>时游</a:t>
            </a:r>
            <a:r>
              <a:rPr kumimoji="1" lang="en-US" altLang="zh-CN" sz="2200" b="1" smtClean="0">
                <a:latin typeface="Times New Roman" panose="02020603050405020304" pitchFamily="18" charset="0"/>
                <a:ea typeface="FZLanTingHeiS-R-GB" panose="02000000000000000000" pitchFamily="2" charset="-122"/>
                <a:cs typeface="Times New Roman" panose="02020603050405020304" pitchFamily="18" charset="0"/>
              </a:rPr>
              <a:t>131 km</a:t>
            </a:r>
            <a:r>
              <a:rPr kumimoji="1" lang="zh-CN" altLang="en-US" sz="2000" b="1">
                <a:latin typeface="FZLanTingHeiS-R-GB" panose="02000000000000000000" pitchFamily="2" charset="-122"/>
                <a:ea typeface="FZLanTingHeiS-R-GB" panose="02000000000000000000" pitchFamily="2" charset="-122"/>
              </a:rPr>
              <a:t>。</a:t>
            </a:r>
            <a:endParaRPr kumimoji="1" lang="zh-CN" altLang="en-US" sz="2000" b="1">
              <a:latin typeface="FZLanTingHeiS-R-GB" panose="02000000000000000000" pitchFamily="2" charset="-122"/>
              <a:ea typeface="FZLanTingHeiS-R-GB" panose="020000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07337" y="1781133"/>
            <a:ext cx="6186008" cy="9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5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2600" b="1" dirty="0"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1</a:t>
            </a:r>
            <a:r>
              <a:rPr lang="zh-CN" altLang="en-US" sz="26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.</a:t>
            </a:r>
            <a:r>
              <a:rPr lang="zh-CN" altLang="en-US" sz="24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算一算，它们的速度分别是每时多少千米？</a:t>
            </a:r>
            <a:endParaRPr lang="en-US" altLang="zh-CN" sz="2400" b="1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     哪些是循环小数？（结果保留两位小数）</a:t>
            </a:r>
            <a:endParaRPr lang="en-US" altLang="zh-CN" sz="2400" b="1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9236" name="TextBox 9"/>
          <p:cNvSpPr txBox="1">
            <a:spLocks noChangeArrowheads="1"/>
          </p:cNvSpPr>
          <p:nvPr/>
        </p:nvSpPr>
        <p:spPr bwMode="auto">
          <a:xfrm>
            <a:off x="700950" y="2847247"/>
            <a:ext cx="6339250" cy="61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飞鱼：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196÷3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＝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65.333··· 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≈ 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65.33</a:t>
            </a:r>
            <a:r>
              <a:rPr lang="zh-CN" altLang="en-US" sz="2400" b="1" dirty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（</a:t>
            </a:r>
            <a:r>
              <a:rPr lang="zh-CN" altLang="en-US" sz="2400" b="1" dirty="0" smtClean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千米</a:t>
            </a:r>
            <a:r>
              <a:rPr lang="en-US" altLang="zh-CN" sz="2400" b="1" dirty="0" smtClean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/</a:t>
            </a:r>
            <a:r>
              <a:rPr lang="zh-CN" altLang="en-US" sz="2400" b="1" dirty="0" smtClean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时）</a:t>
            </a:r>
            <a:endParaRPr lang="zh-CN" altLang="en-US" sz="2400" b="1" dirty="0">
              <a:solidFill>
                <a:srgbClr val="FF0000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9237" name="TextBox 9"/>
          <p:cNvSpPr txBox="1">
            <a:spLocks noChangeArrowheads="1"/>
          </p:cNvSpPr>
          <p:nvPr/>
        </p:nvSpPr>
        <p:spPr bwMode="auto">
          <a:xfrm>
            <a:off x="700949" y="3358422"/>
            <a:ext cx="4586668" cy="61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章鱼：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131÷5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＝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26.2</a:t>
            </a:r>
            <a:r>
              <a:rPr lang="zh-CN" altLang="en-US" sz="2400" b="1" dirty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（</a:t>
            </a:r>
            <a:r>
              <a:rPr lang="zh-CN" altLang="en-US" sz="2400" b="1" dirty="0" smtClean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千米</a:t>
            </a:r>
            <a:r>
              <a:rPr lang="en-US" altLang="zh-CN" sz="2400" b="1" dirty="0" smtClean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/</a:t>
            </a:r>
            <a:r>
              <a:rPr lang="zh-CN" altLang="en-US" sz="2400" b="1" dirty="0" smtClean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时）</a:t>
            </a:r>
            <a:endParaRPr lang="zh-CN" altLang="en-US" sz="2400" b="1" dirty="0">
              <a:solidFill>
                <a:srgbClr val="FF0000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9238" name="TextBox 9"/>
          <p:cNvSpPr txBox="1">
            <a:spLocks noChangeArrowheads="1"/>
          </p:cNvSpPr>
          <p:nvPr/>
        </p:nvSpPr>
        <p:spPr bwMode="auto">
          <a:xfrm>
            <a:off x="700950" y="3909284"/>
            <a:ext cx="6489730" cy="61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鲨鱼：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241÷6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＝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40.1666··· 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≈ 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40.17</a:t>
            </a:r>
            <a:r>
              <a:rPr lang="zh-CN" altLang="en-US" sz="2400" b="1" dirty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（</a:t>
            </a:r>
            <a:r>
              <a:rPr lang="zh-CN" altLang="en-US" sz="2400" b="1" dirty="0" smtClean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千米</a:t>
            </a:r>
            <a:r>
              <a:rPr lang="en-US" altLang="zh-CN" sz="2400" b="1" dirty="0" smtClean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/</a:t>
            </a:r>
            <a:r>
              <a:rPr lang="zh-CN" altLang="en-US" sz="2400" b="1" dirty="0" smtClean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时）</a:t>
            </a:r>
            <a:endParaRPr lang="zh-CN" altLang="en-US" sz="2400" b="1" dirty="0">
              <a:solidFill>
                <a:srgbClr val="FF0000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9239" name="矩形 9238"/>
          <p:cNvSpPr/>
          <p:nvPr/>
        </p:nvSpPr>
        <p:spPr>
          <a:xfrm>
            <a:off x="700949" y="4647856"/>
            <a:ext cx="6339251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答：</a:t>
            </a:r>
            <a:r>
              <a:rPr lang="zh-CN" sz="2400" b="1" dirty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飞鱼的速度是每时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65.33</a:t>
            </a:r>
            <a:r>
              <a:rPr lang="zh-CN" altLang="en-US" sz="2400" b="1" dirty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千米，</a:t>
            </a:r>
            <a:r>
              <a:rPr lang="zh-CN" sz="2400" b="1" dirty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章鱼的速</a:t>
            </a:r>
            <a:endParaRPr lang="en-US" altLang="zh-CN" sz="2400" b="1" dirty="0">
              <a:solidFill>
                <a:srgbClr val="FF0000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sz="2400" b="1" dirty="0" smtClean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度</a:t>
            </a:r>
            <a:r>
              <a:rPr lang="zh-CN" sz="2400" b="1" dirty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是每时</a:t>
            </a:r>
            <a:r>
              <a:rPr lang="en-US" altLang="zh-CN" sz="2400" b="1" spc="-300" dirty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26.2</a:t>
            </a:r>
            <a:r>
              <a:rPr lang="en-US" altLang="zh-CN" sz="2600" b="1" spc="-3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千米，</a:t>
            </a:r>
            <a:r>
              <a:rPr lang="zh-CN" sz="2400" b="1" dirty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鲨鱼的速度是每</a:t>
            </a:r>
            <a:r>
              <a:rPr lang="zh-CN" altLang="zh-CN" sz="2400" b="1" dirty="0" smtClean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时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40.17</a:t>
            </a:r>
            <a:r>
              <a:rPr lang="zh-CN" altLang="en-US" sz="2400" b="1" dirty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千米。</a:t>
            </a:r>
            <a:endParaRPr lang="en-US" altLang="zh-CN" sz="2400" b="1" dirty="0">
              <a:solidFill>
                <a:srgbClr val="FF0000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9240" name="椭圆 9239"/>
          <p:cNvSpPr/>
          <p:nvPr/>
        </p:nvSpPr>
        <p:spPr>
          <a:xfrm>
            <a:off x="2861126" y="2889487"/>
            <a:ext cx="1316224" cy="580774"/>
          </a:xfrm>
          <a:prstGeom prst="ellipse">
            <a:avLst/>
          </a:prstGeom>
          <a:noFill/>
          <a:ln w="28575">
            <a:solidFill>
              <a:srgbClr val="0072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41" name="椭圆 9240"/>
          <p:cNvSpPr/>
          <p:nvPr/>
        </p:nvSpPr>
        <p:spPr>
          <a:xfrm>
            <a:off x="2861126" y="3971054"/>
            <a:ext cx="1447827" cy="563178"/>
          </a:xfrm>
          <a:prstGeom prst="ellipse">
            <a:avLst/>
          </a:prstGeom>
          <a:noFill/>
          <a:ln w="28575">
            <a:solidFill>
              <a:srgbClr val="0072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42" name="文本框 9241"/>
          <p:cNvSpPr txBox="1"/>
          <p:nvPr/>
        </p:nvSpPr>
        <p:spPr>
          <a:xfrm>
            <a:off x="5131290" y="3445388"/>
            <a:ext cx="1441450" cy="461665"/>
          </a:xfrm>
          <a:prstGeom prst="rect">
            <a:avLst/>
          </a:prstGeom>
          <a:solidFill>
            <a:srgbClr val="E9F8FF"/>
          </a:solidFill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kumimoji="1" lang="zh-CN" altLang="en-US" sz="2400" b="1">
                <a:latin typeface="FZLanTingHeiS-R-GB" panose="02000000000000000000" pitchFamily="2" charset="-122"/>
                <a:ea typeface="FZLanTingHeiS-R-GB" panose="02000000000000000000" pitchFamily="2" charset="-122"/>
                <a:sym typeface="Times New Roman" panose="02020603050405020304" pitchFamily="18" charset="0"/>
              </a:rPr>
              <a:t>循环小数</a:t>
            </a:r>
            <a:endParaRPr kumimoji="1" lang="zh-CN" altLang="en-US" sz="2400" b="1">
              <a:latin typeface="FZLanTingHeiS-R-GB" panose="02000000000000000000" pitchFamily="2" charset="-122"/>
              <a:ea typeface="FZLanTingHeiS-R-GB" panose="02000000000000000000" pitchFamily="2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6" grpId="0"/>
      <p:bldP spid="9237" grpId="0"/>
      <p:bldP spid="9238" grpId="0"/>
      <p:bldP spid="9239" grpId="0"/>
      <p:bldP spid="9240" grpId="0" animBg="1"/>
      <p:bldP spid="9241" grpId="0" animBg="1"/>
      <p:bldP spid="92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722230" y="1167690"/>
            <a:ext cx="2011033" cy="655593"/>
            <a:chOff x="4736376" y="518805"/>
            <a:chExt cx="2011033" cy="655593"/>
          </a:xfrm>
        </p:grpSpPr>
        <p:grpSp>
          <p:nvGrpSpPr>
            <p:cNvPr id="26" name="组合 25"/>
            <p:cNvGrpSpPr/>
            <p:nvPr/>
          </p:nvGrpSpPr>
          <p:grpSpPr>
            <a:xfrm>
              <a:off x="4793680" y="596320"/>
              <a:ext cx="1953729" cy="541700"/>
              <a:chOff x="5383757" y="1573561"/>
              <a:chExt cx="1953729" cy="541700"/>
            </a:xfrm>
          </p:grpSpPr>
          <p:sp>
            <p:nvSpPr>
              <p:cNvPr id="29" name="圆角矩形 65"/>
              <p:cNvSpPr/>
              <p:nvPr/>
            </p:nvSpPr>
            <p:spPr>
              <a:xfrm>
                <a:off x="5383757" y="1573561"/>
                <a:ext cx="1953729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EC6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0" name="文本占位符 26"/>
              <p:cNvSpPr txBox="1"/>
              <p:nvPr/>
            </p:nvSpPr>
            <p:spPr>
              <a:xfrm>
                <a:off x="6166962" y="1648584"/>
                <a:ext cx="88832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600">
                    <a:solidFill>
                      <a:srgbClr val="EC6A0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练习</a:t>
                </a:r>
                <a:endParaRPr lang="zh-CN" altLang="en-US" sz="2600">
                  <a:solidFill>
                    <a:srgbClr val="EC6A0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27" name="流程图: 接点 26"/>
            <p:cNvSpPr/>
            <p:nvPr/>
          </p:nvSpPr>
          <p:spPr>
            <a:xfrm>
              <a:off x="4736376" y="518805"/>
              <a:ext cx="655593" cy="655593"/>
            </a:xfrm>
            <a:prstGeom prst="flowChartConnector">
              <a:avLst/>
            </a:prstGeom>
            <a:solidFill>
              <a:srgbClr val="EC6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1" cstate="email">
              <a:biLevel thresh="25000"/>
            </a:blip>
            <a:stretch>
              <a:fillRect/>
            </a:stretch>
          </p:blipFill>
          <p:spPr>
            <a:xfrm>
              <a:off x="4863526" y="661615"/>
              <a:ext cx="422958" cy="398077"/>
            </a:xfrm>
            <a:prstGeom prst="rect">
              <a:avLst/>
            </a:prstGeom>
          </p:spPr>
        </p:pic>
      </p:grpSp>
      <p:sp>
        <p:nvSpPr>
          <p:cNvPr id="31" name="矩形 30"/>
          <p:cNvSpPr/>
          <p:nvPr/>
        </p:nvSpPr>
        <p:spPr>
          <a:xfrm>
            <a:off x="4196416" y="1945532"/>
            <a:ext cx="4159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2.</a:t>
            </a:r>
            <a:r>
              <a:rPr lang="zh-CN" altLang="en-US" sz="2600" b="1" dirty="0"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下面哪些数是循环小数？</a:t>
            </a:r>
            <a:endParaRPr lang="zh-CN" altLang="en-US" sz="2600" b="1" dirty="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32" name="TextBox 9"/>
          <p:cNvSpPr txBox="1">
            <a:spLocks noChangeArrowheads="1"/>
          </p:cNvSpPr>
          <p:nvPr/>
        </p:nvSpPr>
        <p:spPr bwMode="auto">
          <a:xfrm>
            <a:off x="2280308" y="2570032"/>
            <a:ext cx="7997839" cy="203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0.666</a:t>
            </a:r>
            <a:r>
              <a:rPr lang="en-US" altLang="zh-CN" sz="2800" b="1" dirty="0">
                <a:latin typeface="+mn-ea"/>
                <a:ea typeface="+mn-ea"/>
                <a:cs typeface="Times New Roman" panose="02020603050405020304" pitchFamily="18" charset="0"/>
              </a:rPr>
              <a:t>…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0.999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1.48383</a:t>
            </a:r>
            <a:r>
              <a:rPr lang="en-US" altLang="zh-CN" sz="2800" b="1" dirty="0">
                <a:latin typeface="+mn-ea"/>
                <a:ea typeface="+mn-ea"/>
                <a:cs typeface="Times New Roman" panose="02020603050405020304" pitchFamily="18" charset="0"/>
              </a:rPr>
              <a:t>…</a:t>
            </a:r>
            <a:endParaRPr lang="en-US" altLang="zh-CN" sz="2800" b="1" dirty="0">
              <a:latin typeface="+mn-ea"/>
              <a:ea typeface="+mn-ea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4.2525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0.1875875</a:t>
            </a:r>
            <a:r>
              <a:rPr lang="en-US" altLang="zh-CN" sz="2800" b="1" dirty="0">
                <a:latin typeface="+mn-ea"/>
                <a:ea typeface="+mn-ea"/>
                <a:cs typeface="Times New Roman" panose="02020603050405020304" pitchFamily="18" charset="0"/>
              </a:rPr>
              <a:t>…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0.142857</a:t>
            </a:r>
            <a:endParaRPr lang="en-US" altLang="zh-CN" sz="28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0.333</a:t>
            </a:r>
            <a:r>
              <a:rPr lang="en-US" altLang="zh-CN" sz="2800" b="1" dirty="0">
                <a:latin typeface="+mn-ea"/>
                <a:ea typeface="+mn-ea"/>
                <a:cs typeface="Times New Roman" panose="02020603050405020304" pitchFamily="18" charset="0"/>
              </a:rPr>
              <a:t>…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0.30303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0.111</a:t>
            </a:r>
            <a:r>
              <a:rPr lang="en-US" altLang="zh-CN" sz="2800" b="1" dirty="0">
                <a:latin typeface="+mn-ea"/>
                <a:ea typeface="+mn-ea"/>
                <a:cs typeface="Times New Roman" panose="02020603050405020304" pitchFamily="18" charset="0"/>
              </a:rPr>
              <a:t>…</a:t>
            </a:r>
            <a:endParaRPr lang="en-US" altLang="zh-CN" sz="2800" b="1" dirty="0"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191342" y="2753529"/>
            <a:ext cx="1420770" cy="428625"/>
          </a:xfrm>
          <a:prstGeom prst="rect">
            <a:avLst/>
          </a:prstGeom>
          <a:noFill/>
          <a:ln w="28575"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187929" y="4026513"/>
            <a:ext cx="1494667" cy="427037"/>
          </a:xfrm>
          <a:prstGeom prst="rect">
            <a:avLst/>
          </a:prstGeom>
          <a:noFill/>
          <a:ln w="28575"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998923" y="3390815"/>
            <a:ext cx="2068628" cy="427038"/>
          </a:xfrm>
          <a:prstGeom prst="rect">
            <a:avLst/>
          </a:prstGeom>
          <a:noFill/>
          <a:ln w="28575"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101142" y="2753529"/>
            <a:ext cx="1738183" cy="427037"/>
          </a:xfrm>
          <a:prstGeom prst="rect">
            <a:avLst/>
          </a:prstGeom>
          <a:noFill/>
          <a:ln w="28575"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101141" y="4026513"/>
            <a:ext cx="1404809" cy="427037"/>
          </a:xfrm>
          <a:prstGeom prst="rect">
            <a:avLst/>
          </a:prstGeom>
          <a:noFill/>
          <a:ln w="28575"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弧 55"/>
          <p:cNvSpPr/>
          <p:nvPr/>
        </p:nvSpPr>
        <p:spPr>
          <a:xfrm rot="18975004" flipH="1">
            <a:off x="1944090" y="3507254"/>
            <a:ext cx="1455342" cy="1590645"/>
          </a:xfrm>
          <a:prstGeom prst="arc">
            <a:avLst>
              <a:gd name="adj1" fmla="val 15648434"/>
              <a:gd name="adj2" fmla="val 0"/>
            </a:avLst>
          </a:prstGeom>
          <a:noFill/>
          <a:ln w="57150" cap="rnd">
            <a:solidFill>
              <a:srgbClr val="FF8C07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47" name="组合 46"/>
          <p:cNvGrpSpPr/>
          <p:nvPr/>
        </p:nvGrpSpPr>
        <p:grpSpPr>
          <a:xfrm>
            <a:off x="2187929" y="4659981"/>
            <a:ext cx="7651396" cy="1111439"/>
            <a:chOff x="2229335" y="4732210"/>
            <a:chExt cx="7651396" cy="1111439"/>
          </a:xfrm>
        </p:grpSpPr>
        <p:sp>
          <p:nvSpPr>
            <p:cNvPr id="38" name="Text Box 24"/>
            <p:cNvSpPr txBox="1">
              <a:spLocks noChangeArrowheads="1"/>
            </p:cNvSpPr>
            <p:nvPr/>
          </p:nvSpPr>
          <p:spPr bwMode="auto">
            <a:xfrm>
              <a:off x="2617077" y="4871202"/>
              <a:ext cx="7263654" cy="929524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FF8C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 kumimoji="1"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zh-CN" altLang="en-US" sz="2400">
                <a:solidFill>
                  <a:srgbClr val="FF8C07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sym typeface="+mn-ea"/>
              </a:endParaRPr>
            </a:p>
          </p:txBody>
        </p:sp>
        <p:sp>
          <p:nvSpPr>
            <p:cNvPr id="45" name="文本占位符 26"/>
            <p:cNvSpPr txBox="1"/>
            <p:nvPr/>
          </p:nvSpPr>
          <p:spPr>
            <a:xfrm>
              <a:off x="3273440" y="4989604"/>
              <a:ext cx="6588241" cy="406950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dirty="0">
                  <a:solidFill>
                    <a:srgbClr val="FF8C07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sym typeface="+mn-ea"/>
                </a:rPr>
                <a:t>小数部分虽然有两个数字重复出现，但是它没有省略号，说明除尽的，就不是循环小数。</a:t>
              </a:r>
              <a:endParaRPr lang="zh-CN" altLang="en-US" sz="2400" dirty="0">
                <a:solidFill>
                  <a:srgbClr val="FF8C07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  <a:sym typeface="+mn-ea"/>
              </a:endParaRPr>
            </a:p>
          </p:txBody>
        </p:sp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229335" y="4732210"/>
              <a:ext cx="1032986" cy="1111439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 animBg="1"/>
      <p:bldP spid="3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722230" y="1167690"/>
            <a:ext cx="2011033" cy="655593"/>
            <a:chOff x="4736376" y="518805"/>
            <a:chExt cx="2011033" cy="655593"/>
          </a:xfrm>
        </p:grpSpPr>
        <p:grpSp>
          <p:nvGrpSpPr>
            <p:cNvPr id="26" name="组合 25"/>
            <p:cNvGrpSpPr/>
            <p:nvPr/>
          </p:nvGrpSpPr>
          <p:grpSpPr>
            <a:xfrm>
              <a:off x="4793680" y="596320"/>
              <a:ext cx="1953729" cy="541700"/>
              <a:chOff x="5383757" y="1573561"/>
              <a:chExt cx="1953729" cy="541700"/>
            </a:xfrm>
          </p:grpSpPr>
          <p:sp>
            <p:nvSpPr>
              <p:cNvPr id="29" name="圆角矩形 65"/>
              <p:cNvSpPr/>
              <p:nvPr/>
            </p:nvSpPr>
            <p:spPr>
              <a:xfrm>
                <a:off x="5383757" y="1573561"/>
                <a:ext cx="1953729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EC6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0" name="文本占位符 26"/>
              <p:cNvSpPr txBox="1"/>
              <p:nvPr/>
            </p:nvSpPr>
            <p:spPr>
              <a:xfrm>
                <a:off x="6166962" y="1648584"/>
                <a:ext cx="88832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600">
                    <a:solidFill>
                      <a:srgbClr val="EC6A0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练习</a:t>
                </a:r>
                <a:endParaRPr lang="zh-CN" altLang="en-US" sz="2600">
                  <a:solidFill>
                    <a:srgbClr val="EC6A0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27" name="流程图: 接点 26"/>
            <p:cNvSpPr/>
            <p:nvPr/>
          </p:nvSpPr>
          <p:spPr>
            <a:xfrm>
              <a:off x="4736376" y="518805"/>
              <a:ext cx="655593" cy="655593"/>
            </a:xfrm>
            <a:prstGeom prst="flowChartConnector">
              <a:avLst/>
            </a:prstGeom>
            <a:solidFill>
              <a:srgbClr val="EC6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1" cstate="email">
              <a:biLevel thresh="25000"/>
            </a:blip>
            <a:stretch>
              <a:fillRect/>
            </a:stretch>
          </p:blipFill>
          <p:spPr>
            <a:xfrm>
              <a:off x="4863526" y="661615"/>
              <a:ext cx="422958" cy="398077"/>
            </a:xfrm>
            <a:prstGeom prst="rect">
              <a:avLst/>
            </a:prstGeom>
          </p:spPr>
        </p:pic>
      </p:grpSp>
      <p:sp>
        <p:nvSpPr>
          <p:cNvPr id="31" name="矩形 30"/>
          <p:cNvSpPr/>
          <p:nvPr/>
        </p:nvSpPr>
        <p:spPr>
          <a:xfrm>
            <a:off x="1113111" y="1945532"/>
            <a:ext cx="10333575" cy="10606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3.</a:t>
            </a:r>
            <a:r>
              <a:rPr lang="zh-CN" altLang="en-US" sz="2600" b="1" dirty="0"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下面猎豹是动物中的短跑冠军，速度可以达到</a:t>
            </a:r>
            <a:r>
              <a:rPr lang="en-US" altLang="zh-CN" sz="2800" b="1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100</a:t>
            </a:r>
            <a:r>
              <a:rPr lang="zh-CN" altLang="en-US" sz="2600" b="1" dirty="0"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千米</a:t>
            </a:r>
            <a:r>
              <a:rPr lang="en-US" altLang="zh-CN" sz="2600" b="1" dirty="0"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/</a:t>
            </a:r>
            <a:r>
              <a:rPr lang="zh-CN" altLang="en-US" sz="2600" b="1" dirty="0"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时。照这样</a:t>
            </a:r>
            <a:endParaRPr lang="en-US" altLang="zh-CN" sz="2600" b="1" dirty="0">
              <a:latin typeface="方正兰亭黑简体" panose="02000500000000000000" pitchFamily="2" charset="-122"/>
              <a:ea typeface="方正兰亭黑简体" panose="02000500000000000000" pitchFamily="2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600" b="1" dirty="0"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    </a:t>
            </a:r>
            <a:r>
              <a:rPr lang="zh-CN" altLang="en-US" sz="2600" b="1" dirty="0"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的速度，它平均每分能奔跑多少千米？（结果保留两位小数）</a:t>
            </a:r>
            <a:endParaRPr lang="zh-CN" altLang="en-US" sz="2600" b="1" dirty="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2059180" y="3534880"/>
            <a:ext cx="5399711" cy="633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en-US" altLang="zh-CN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100÷60</a:t>
            </a:r>
            <a:r>
              <a:rPr lang="zh-CN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1.666···</a:t>
            </a:r>
            <a:r>
              <a:rPr lang="zh-CN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≈</a:t>
            </a:r>
            <a:r>
              <a:rPr lang="en-US" altLang="zh-CN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1.67</a:t>
            </a:r>
            <a:r>
              <a:rPr lang="zh-CN" altLang="en-US" sz="2800" b="1" dirty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（千米）</a:t>
            </a:r>
            <a:endParaRPr lang="zh-CN" altLang="en-US" sz="2800" b="1" dirty="0">
              <a:solidFill>
                <a:srgbClr val="FF0000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3" name="TextBox 9"/>
          <p:cNvSpPr txBox="1">
            <a:spLocks noChangeArrowheads="1"/>
          </p:cNvSpPr>
          <p:nvPr/>
        </p:nvSpPr>
        <p:spPr bwMode="auto">
          <a:xfrm>
            <a:off x="2059815" y="4469255"/>
            <a:ext cx="5399076" cy="638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答：它平均每分能奔跑</a:t>
            </a:r>
            <a:r>
              <a:rPr lang="en-US" altLang="zh-CN" sz="3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1.67</a:t>
            </a:r>
            <a:r>
              <a:rPr lang="zh-CN" altLang="en-US" sz="2800" b="1" dirty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千米。</a:t>
            </a:r>
            <a:endParaRPr lang="zh-CN" altLang="en-US" sz="2800" b="1" dirty="0">
              <a:solidFill>
                <a:srgbClr val="FF0000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8302988" y="3102266"/>
            <a:ext cx="1964417" cy="26130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左中括号 47"/>
          <p:cNvSpPr/>
          <p:nvPr/>
        </p:nvSpPr>
        <p:spPr>
          <a:xfrm>
            <a:off x="4267980" y="3056710"/>
            <a:ext cx="944707" cy="2326252"/>
          </a:xfrm>
          <a:prstGeom prst="leftBracket">
            <a:avLst>
              <a:gd name="adj" fmla="val 84763"/>
            </a:avLst>
          </a:prstGeom>
          <a:ln w="38100">
            <a:solidFill>
              <a:srgbClr val="00B1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49" name="圆角矩形 8"/>
          <p:cNvSpPr/>
          <p:nvPr/>
        </p:nvSpPr>
        <p:spPr>
          <a:xfrm>
            <a:off x="2182864" y="3255185"/>
            <a:ext cx="2270341" cy="1876626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Times New Roman" panose="02020603050405020304" pitchFamily="18" charset="0"/>
            </a:endParaRPr>
          </a:p>
        </p:txBody>
      </p:sp>
      <p:sp>
        <p:nvSpPr>
          <p:cNvPr id="50" name="圆角矩形 8"/>
          <p:cNvSpPr/>
          <p:nvPr/>
        </p:nvSpPr>
        <p:spPr>
          <a:xfrm>
            <a:off x="4909120" y="2221855"/>
            <a:ext cx="5072270" cy="176592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Times New Roman" panose="02020603050405020304" pitchFamily="18" charset="0"/>
            </a:endParaRPr>
          </a:p>
        </p:txBody>
      </p:sp>
      <p:sp>
        <p:nvSpPr>
          <p:cNvPr id="51" name="圆角矩形 8"/>
          <p:cNvSpPr/>
          <p:nvPr/>
        </p:nvSpPr>
        <p:spPr>
          <a:xfrm>
            <a:off x="4909120" y="4676024"/>
            <a:ext cx="5072270" cy="1367189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Times New Roman" panose="02020603050405020304" pitchFamily="18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530059" y="3922735"/>
            <a:ext cx="1620957" cy="5232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r>
              <a:rPr lang="zh-CN" altLang="en-US" sz="2800" b="1" kern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除得尽吗</a:t>
            </a:r>
            <a:endParaRPr lang="zh-CN" altLang="en-US" sz="2800" b="1" kern="0"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5098149" y="2344414"/>
            <a:ext cx="4661171" cy="153272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kern="1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一个数的小数部分，从某一位起，一个数字或几个数字依次不断重复出现，这样的小数叫</a:t>
            </a:r>
            <a:r>
              <a:rPr lang="zh-CN" altLang="en-US" sz="2400" b="1" kern="100" dirty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循环小数</a:t>
            </a:r>
            <a:r>
              <a:rPr lang="zh-CN" altLang="en-US" sz="2400" b="1" kern="1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。</a:t>
            </a:r>
            <a:endParaRPr lang="zh-CN" altLang="en-US" sz="2400" b="1" kern="100" dirty="0"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5098150" y="4851305"/>
            <a:ext cx="4661170" cy="101662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用</a:t>
            </a:r>
            <a:r>
              <a:rPr lang="en-US" altLang="zh-CN" sz="2400" b="1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“</a:t>
            </a:r>
            <a:r>
              <a:rPr lang="zh-CN" altLang="en-US" sz="2400" b="1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四舍五入</a:t>
            </a:r>
            <a:r>
              <a:rPr lang="en-US" altLang="zh-CN" sz="2400" b="1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”</a:t>
            </a:r>
            <a:r>
              <a:rPr lang="zh-CN" altLang="en-US" sz="2400" b="1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法求循环小数的近似值</a:t>
            </a:r>
            <a:endParaRPr lang="en-US" altLang="zh-CN" sz="2400" b="1" dirty="0"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65" name="圆角矩形 2"/>
          <p:cNvSpPr/>
          <p:nvPr/>
        </p:nvSpPr>
        <p:spPr>
          <a:xfrm>
            <a:off x="2222053" y="1063674"/>
            <a:ext cx="7747895" cy="662516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3427542" y="1148484"/>
            <a:ext cx="5336916" cy="492443"/>
          </a:xfrm>
          <a:prstGeom prst="rect">
            <a:avLst/>
          </a:prstGeom>
          <a:effectLst>
            <a:glow rad="520700">
              <a:srgbClr val="FFC000">
                <a:lumMod val="60000"/>
                <a:lumOff val="40000"/>
                <a:alpha val="40000"/>
              </a:srgbClr>
            </a:glo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兰亭黑简体" panose="02000500000000000000" pitchFamily="2" charset="-122"/>
                <a:ea typeface="方正兰亭黑简体" panose="02000500000000000000" pitchFamily="2" charset="-122"/>
                <a:cs typeface="宋体" panose="02010600030101010101" pitchFamily="2" charset="-122"/>
              </a:rPr>
              <a:t>通过本节课的学习，你学到了什么？</a:t>
            </a:r>
            <a:endParaRPr kumimoji="0" lang="zh-CN" altLang="en-US" sz="2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pic>
        <p:nvPicPr>
          <p:cNvPr id="71" name="图片 70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30059" y="4486467"/>
            <a:ext cx="687253" cy="72267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animBg="1"/>
      <p:bldP spid="55" grpId="0"/>
      <p:bldP spid="56" grpId="0"/>
      <p:bldP spid="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7462563" y="4557960"/>
            <a:ext cx="3733484" cy="1169915"/>
            <a:chOff x="4180114" y="4760622"/>
            <a:chExt cx="3733484" cy="1169915"/>
          </a:xfrm>
        </p:grpSpPr>
        <p:sp>
          <p:nvSpPr>
            <p:cNvPr id="14" name="对话气泡: 圆角矩形 13"/>
            <p:cNvSpPr/>
            <p:nvPr/>
          </p:nvSpPr>
          <p:spPr>
            <a:xfrm>
              <a:off x="4180114" y="4760622"/>
              <a:ext cx="3733484" cy="1169915"/>
            </a:xfrm>
            <a:prstGeom prst="wedgeRoundRectCallout">
              <a:avLst>
                <a:gd name="adj1" fmla="val 49119"/>
                <a:gd name="adj2" fmla="val -5970"/>
                <a:gd name="adj3" fmla="val 16667"/>
              </a:avLst>
            </a:prstGeom>
            <a:solidFill>
              <a:schemeClr val="bg1"/>
            </a:solidFill>
            <a:ln w="38100">
              <a:solidFill>
                <a:srgbClr val="FE594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4271552" y="4858652"/>
              <a:ext cx="3550605" cy="10236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600" b="1">
                  <a:ln w="0">
                    <a:noFill/>
                    <a:prstDash val="solid"/>
                  </a:ln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你知道循环小数的简便表示方法吗？</a:t>
              </a:r>
              <a:endParaRPr lang="zh-CN" altLang="en-US" sz="2600" b="1">
                <a:ln w="0">
                  <a:noFill/>
                  <a:prstDash val="solid"/>
                </a:ln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302417" y="1354072"/>
            <a:ext cx="958716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685800">
              <a:lnSpc>
                <a:spcPct val="130000"/>
              </a:lnSpc>
              <a:buClrTx/>
              <a:buSzTx/>
              <a:buFontTx/>
              <a:buNone/>
              <a:defRPr/>
            </a:pP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一个循环小数依次不断重复出现的数字，叫作这个循环小数的</a:t>
            </a:r>
            <a:r>
              <a:rPr lang="zh-CN" altLang="en-US" sz="2400" b="1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循环节</a:t>
            </a: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sz="2400" noProof="1"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  <a:sym typeface="+mn-ea"/>
            </a:endParaRPr>
          </a:p>
          <a:p>
            <a:pPr marR="0" defTabSz="685800">
              <a:lnSpc>
                <a:spcPct val="130000"/>
              </a:lnSpc>
              <a:buClrTx/>
              <a:buSzTx/>
              <a:buFontTx/>
              <a:buNone/>
              <a:defRPr/>
            </a:pP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循环小数可以只写一个循环节，并在</a:t>
            </a:r>
            <a:r>
              <a:rPr lang="zh-CN" altLang="en-US" sz="2400" b="1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首位</a:t>
            </a: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和</a:t>
            </a:r>
            <a:r>
              <a:rPr lang="zh-CN" altLang="en-US" sz="2400" b="1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末位</a:t>
            </a: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上</a:t>
            </a:r>
            <a:r>
              <a:rPr lang="zh-CN" altLang="en-US" sz="2400" b="1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各点一个圆点</a:t>
            </a: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sz="2400" noProof="1"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  <a:sym typeface="+mn-ea"/>
            </a:endParaRPr>
          </a:p>
          <a:p>
            <a:pPr marR="0" defTabSz="685800">
              <a:lnSpc>
                <a:spcPct val="130000"/>
              </a:lnSpc>
              <a:buClrTx/>
              <a:buSzTx/>
              <a:buFontTx/>
              <a:buNone/>
              <a:defRPr/>
            </a:pP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例如：</a:t>
            </a:r>
            <a:r>
              <a:rPr lang="zh-CN" altLang="en-US" sz="2600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0.666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…</a:t>
            </a: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写作</a:t>
            </a:r>
            <a:r>
              <a:rPr lang="zh-CN" altLang="en-US" sz="2600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0.6</a:t>
            </a:r>
            <a:r>
              <a:rPr lang="zh-CN" altLang="en-US" sz="28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lang="zh-CN" altLang="en-US" sz="2600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3.2727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…</a:t>
            </a: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写作</a:t>
            </a:r>
            <a:r>
              <a:rPr lang="zh-CN" altLang="en-US" sz="2600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3.27</a:t>
            </a: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 ， 　　　　　　　　　　</a:t>
            </a:r>
            <a:r>
              <a:rPr lang="zh-CN" altLang="en-US" sz="2600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0.1875875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…</a:t>
            </a: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写作</a:t>
            </a:r>
            <a:r>
              <a:rPr lang="zh-CN" altLang="en-US" sz="2600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0.1875</a:t>
            </a: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en-US" altLang="zh-CN" sz="2400" dirty="0"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  <a:sym typeface="+mn-ea"/>
            </a:endParaRPr>
          </a:p>
          <a:p>
            <a:pPr marR="0" defTabSz="685800">
              <a:lnSpc>
                <a:spcPct val="130000"/>
              </a:lnSpc>
              <a:buClrTx/>
              <a:buSzTx/>
              <a:buFontTx/>
              <a:buNone/>
              <a:defRPr/>
            </a:pP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你能用这种方法表示</a:t>
            </a:r>
            <a:r>
              <a:rPr lang="en-US" altLang="zh-CN" sz="2600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24.333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…</a:t>
            </a: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和</a:t>
            </a:r>
            <a:r>
              <a:rPr lang="en-US" altLang="zh-CN" sz="2600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0.85454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…</a:t>
            </a: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吗？</a:t>
            </a:r>
            <a:endParaRPr lang="en-US" altLang="zh-CN" sz="2400" dirty="0"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  <a:sym typeface="+mn-ea"/>
            </a:endParaRPr>
          </a:p>
          <a:p>
            <a:pPr marR="0" defTabSz="685800">
              <a:lnSpc>
                <a:spcPct val="130000"/>
              </a:lnSpc>
              <a:buClrTx/>
              <a:buSzTx/>
              <a:buFontTx/>
              <a:buNone/>
              <a:defRPr/>
            </a:pPr>
            <a:r>
              <a:rPr lang="en-US" altLang="zh-CN" sz="2600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24.333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…</a:t>
            </a: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写作</a:t>
            </a:r>
            <a:r>
              <a:rPr lang="en-US" altLang="zh-CN" sz="2600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24.3</a:t>
            </a:r>
            <a:endParaRPr lang="en-US" altLang="zh-CN" sz="2600" dirty="0">
              <a:latin typeface="Times New Roman" panose="02020603050405020304" pitchFamily="18" charset="0"/>
              <a:ea typeface="方正兰亭黑简体" panose="02000500000000000000" pitchFamily="2" charset="-122"/>
              <a:cs typeface="Times New Roman" panose="02020603050405020304" pitchFamily="18" charset="0"/>
              <a:sym typeface="+mn-ea"/>
            </a:endParaRPr>
          </a:p>
          <a:p>
            <a:pPr defTabSz="685800">
              <a:lnSpc>
                <a:spcPct val="130000"/>
              </a:lnSpc>
              <a:defRPr/>
            </a:pPr>
            <a:r>
              <a:rPr lang="en-US" altLang="zh-CN" sz="2600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0.85454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…</a:t>
            </a: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写作</a:t>
            </a:r>
            <a:r>
              <a:rPr lang="en-US" altLang="zh-CN" sz="2600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0.854</a:t>
            </a:r>
            <a:endParaRPr lang="en-US" altLang="zh-CN" sz="2600" dirty="0">
              <a:latin typeface="Times New Roman" panose="02020603050405020304" pitchFamily="18" charset="0"/>
              <a:ea typeface="方正兰亭黑简体" panose="02000500000000000000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9" name="流程图: 接点 18"/>
          <p:cNvSpPr/>
          <p:nvPr/>
        </p:nvSpPr>
        <p:spPr>
          <a:xfrm>
            <a:off x="4262915" y="2399272"/>
            <a:ext cx="79384" cy="79384"/>
          </a:xfrm>
          <a:prstGeom prst="flowChartConnector">
            <a:avLst/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流程图: 接点 19"/>
          <p:cNvSpPr/>
          <p:nvPr/>
        </p:nvSpPr>
        <p:spPr>
          <a:xfrm>
            <a:off x="6836462" y="2399272"/>
            <a:ext cx="79384" cy="79384"/>
          </a:xfrm>
          <a:prstGeom prst="flowChartConnector">
            <a:avLst/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流程图: 接点 20"/>
          <p:cNvSpPr/>
          <p:nvPr/>
        </p:nvSpPr>
        <p:spPr>
          <a:xfrm>
            <a:off x="7020492" y="2399272"/>
            <a:ext cx="79384" cy="79384"/>
          </a:xfrm>
          <a:prstGeom prst="flowChartConnector">
            <a:avLst/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流程图: 接点 21"/>
          <p:cNvSpPr/>
          <p:nvPr/>
        </p:nvSpPr>
        <p:spPr>
          <a:xfrm>
            <a:off x="4156523" y="2926586"/>
            <a:ext cx="79384" cy="79384"/>
          </a:xfrm>
          <a:prstGeom prst="flowChartConnector">
            <a:avLst/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流程图: 接点 22"/>
          <p:cNvSpPr/>
          <p:nvPr/>
        </p:nvSpPr>
        <p:spPr>
          <a:xfrm>
            <a:off x="4496418" y="2926586"/>
            <a:ext cx="79384" cy="79384"/>
          </a:xfrm>
          <a:prstGeom prst="flowChartConnector">
            <a:avLst/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流程图: 接点 24"/>
          <p:cNvSpPr/>
          <p:nvPr/>
        </p:nvSpPr>
        <p:spPr>
          <a:xfrm>
            <a:off x="3661942" y="3954797"/>
            <a:ext cx="79384" cy="79384"/>
          </a:xfrm>
          <a:prstGeom prst="flowChartConnector">
            <a:avLst/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流程图: 接点 25"/>
          <p:cNvSpPr/>
          <p:nvPr/>
        </p:nvSpPr>
        <p:spPr>
          <a:xfrm>
            <a:off x="3825844" y="4478576"/>
            <a:ext cx="79384" cy="79384"/>
          </a:xfrm>
          <a:prstGeom prst="flowChartConnector">
            <a:avLst/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流程图: 接点 26"/>
          <p:cNvSpPr/>
          <p:nvPr/>
        </p:nvSpPr>
        <p:spPr>
          <a:xfrm>
            <a:off x="4009874" y="4478576"/>
            <a:ext cx="79384" cy="79384"/>
          </a:xfrm>
          <a:prstGeom prst="flowChartConnector">
            <a:avLst/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5" grpId="0" animBg="1"/>
      <p:bldP spid="26" grpId="0" animBg="1"/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对话气泡: 椭圆形 3"/>
          <p:cNvSpPr/>
          <p:nvPr/>
        </p:nvSpPr>
        <p:spPr>
          <a:xfrm>
            <a:off x="1495168" y="1390136"/>
            <a:ext cx="4824352" cy="2088292"/>
          </a:xfrm>
          <a:prstGeom prst="wedgeEllipseCallout">
            <a:avLst>
              <a:gd name="adj1" fmla="val 48023"/>
              <a:gd name="adj2" fmla="val 55435"/>
            </a:avLst>
          </a:prstGeom>
          <a:solidFill>
            <a:srgbClr val="FFE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103180" y="1849506"/>
            <a:ext cx="371469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500" b="1" dirty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教材</a:t>
            </a:r>
            <a:r>
              <a:rPr lang="en-US" altLang="zh-CN" sz="3500" b="1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P16</a:t>
            </a:r>
            <a:r>
              <a:rPr lang="zh-CN" altLang="en-US" sz="3500" b="1" dirty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第</a:t>
            </a:r>
            <a:r>
              <a:rPr lang="en-US" altLang="zh-CN" sz="3500" b="1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3500" b="1" dirty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题</a:t>
            </a:r>
            <a:endParaRPr lang="en-US" altLang="zh-CN" sz="3500" b="1" dirty="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  <a:p>
            <a:r>
              <a:rPr lang="zh-CN" altLang="en-US" sz="3500" b="1" dirty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教材</a:t>
            </a:r>
            <a:r>
              <a:rPr lang="en-US" altLang="zh-CN" sz="3500" b="1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P16</a:t>
            </a:r>
            <a:r>
              <a:rPr lang="zh-CN" altLang="en-US" sz="3500" b="1" dirty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第</a:t>
            </a:r>
            <a:r>
              <a:rPr lang="en-US" altLang="zh-CN" sz="3500" b="1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3500" b="1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500" b="1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3500" b="1" dirty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3500" b="1" dirty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题</a:t>
            </a:r>
            <a:endParaRPr lang="zh-CN" altLang="en-US" sz="3500" b="1" dirty="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pic>
        <p:nvPicPr>
          <p:cNvPr id="6" name="图片 5" descr="形状, 圆圈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096000" y="2971092"/>
            <a:ext cx="4740664" cy="316510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976100" y="12636500"/>
            <a:ext cx="3556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217670" y="4321414"/>
            <a:ext cx="4745706" cy="936433"/>
            <a:chOff x="4217670" y="4321414"/>
            <a:chExt cx="4745706" cy="936433"/>
          </a:xfrm>
        </p:grpSpPr>
        <p:grpSp>
          <p:nvGrpSpPr>
            <p:cNvPr id="48" name="组合 47"/>
            <p:cNvGrpSpPr/>
            <p:nvPr/>
          </p:nvGrpSpPr>
          <p:grpSpPr>
            <a:xfrm>
              <a:off x="4217670" y="4321414"/>
              <a:ext cx="4745706" cy="936433"/>
              <a:chOff x="5007753" y="4321414"/>
              <a:chExt cx="4176548" cy="936433"/>
            </a:xfrm>
          </p:grpSpPr>
          <p:sp>
            <p:nvSpPr>
              <p:cNvPr id="49" name="矩形: 圆角 24"/>
              <p:cNvSpPr/>
              <p:nvPr/>
            </p:nvSpPr>
            <p:spPr>
              <a:xfrm>
                <a:off x="5007753" y="4321414"/>
                <a:ext cx="3885551" cy="93643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283E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50" name="图片 49" descr="卡通人物&#10;&#10;中度可信度描述已自动生成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18520436">
                <a:off x="8730173" y="4578894"/>
                <a:ext cx="438250" cy="470007"/>
              </a:xfrm>
              <a:prstGeom prst="rect">
                <a:avLst/>
              </a:prstGeom>
            </p:spPr>
          </p:pic>
        </p:grpSp>
        <p:sp>
          <p:nvSpPr>
            <p:cNvPr id="8" name="矩形 7"/>
            <p:cNvSpPr/>
            <p:nvPr/>
          </p:nvSpPr>
          <p:spPr>
            <a:xfrm>
              <a:off x="4423183" y="4583065"/>
              <a:ext cx="400823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kern="100">
                  <a:effectLst/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准备好了吗？一起去探索吧！</a:t>
              </a:r>
              <a:endParaRPr lang="zh-CN" altLang="zh-CN" sz="2400" kern="100">
                <a:effectLst/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4427763" y="956119"/>
            <a:ext cx="3336474" cy="727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000" spc="6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rPr>
              <a:t>除得尽吗</a:t>
            </a:r>
            <a:endParaRPr lang="zh-CN" altLang="en-US" sz="3000" spc="600">
              <a:solidFill>
                <a:schemeClr val="bg1"/>
              </a:solidFill>
              <a:latin typeface="FZLanTingHeiS-EB-GB" panose="02000500000000000000" pitchFamily="2" charset="-122"/>
              <a:ea typeface="FZLanTingHeiS-EB-GB" panose="02000500000000000000" pitchFamily="2" charset="-122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211301" y="4100557"/>
            <a:ext cx="1830078" cy="2238674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442785" y="2117586"/>
            <a:ext cx="9598594" cy="591893"/>
            <a:chOff x="1442785" y="2117586"/>
            <a:chExt cx="9598594" cy="591893"/>
          </a:xfrm>
        </p:grpSpPr>
        <p:sp>
          <p:nvSpPr>
            <p:cNvPr id="4" name="矩形 3"/>
            <p:cNvSpPr/>
            <p:nvPr/>
          </p:nvSpPr>
          <p:spPr>
            <a:xfrm>
              <a:off x="1889738" y="2117586"/>
              <a:ext cx="9151641" cy="5918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SzPts val="1200"/>
              </a:pPr>
              <a:r>
                <a:rPr lang="zh-CN" altLang="zh-CN" sz="2400" kern="0" dirty="0">
                  <a:solidFill>
                    <a:srgbClr val="00000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lt"/>
                </a:rPr>
                <a:t>通过解决实际数学问题，发现余数和商的特点，初步认识循环小数。</a:t>
              </a:r>
              <a:endParaRPr sz="2400" kern="0" dirty="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9" name="圆角矩形 32"/>
            <p:cNvSpPr/>
            <p:nvPr/>
          </p:nvSpPr>
          <p:spPr>
            <a:xfrm>
              <a:off x="1442785" y="2250418"/>
              <a:ext cx="446954" cy="446954"/>
            </a:xfrm>
            <a:prstGeom prst="roundRect">
              <a:avLst>
                <a:gd name="adj" fmla="val 50000"/>
              </a:avLst>
            </a:prstGeom>
            <a:solidFill>
              <a:srgbClr val="245FF8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99E7FF">
                  <a:alpha val="8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Comic Sans MS" panose="030F0702030302020204" pitchFamily="66" charset="0"/>
                  <a:ea typeface="方正兰亭大黑简体" panose="02000500000000000000" pitchFamily="2" charset="-122"/>
                  <a:cs typeface="Times New Roman" panose="02020603050405020304" pitchFamily="18" charset="0"/>
                </a:rPr>
                <a:t>1</a:t>
              </a:r>
              <a:endParaRPr lang="zh-CN" altLang="en-US" sz="2400" b="1">
                <a:solidFill>
                  <a:schemeClr val="bg1"/>
                </a:solidFill>
                <a:latin typeface="Comic Sans MS" panose="030F0702030302020204" pitchFamily="66" charset="0"/>
                <a:ea typeface="方正兰亭大黑简体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442785" y="3528646"/>
            <a:ext cx="6463881" cy="465132"/>
            <a:chOff x="1442785" y="3528646"/>
            <a:chExt cx="6463881" cy="465132"/>
          </a:xfrm>
        </p:grpSpPr>
        <p:sp>
          <p:nvSpPr>
            <p:cNvPr id="3" name="矩形 2"/>
            <p:cNvSpPr/>
            <p:nvPr/>
          </p:nvSpPr>
          <p:spPr>
            <a:xfrm>
              <a:off x="1889739" y="3532113"/>
              <a:ext cx="601692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buSzPts val="1200"/>
              </a:pPr>
              <a:r>
                <a:rPr lang="zh-CN" altLang="en-US" sz="2400" kern="0" dirty="0">
                  <a:solidFill>
                    <a:srgbClr val="00000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会用“四舍五入”法求循环小数的近似值。</a:t>
              </a:r>
              <a:endParaRPr lang="zh-CN" altLang="en-US" sz="2400" kern="0" dirty="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0" name="圆角矩形 32"/>
            <p:cNvSpPr/>
            <p:nvPr/>
          </p:nvSpPr>
          <p:spPr>
            <a:xfrm>
              <a:off x="1442785" y="3528646"/>
              <a:ext cx="446954" cy="446954"/>
            </a:xfrm>
            <a:prstGeom prst="roundRect">
              <a:avLst>
                <a:gd name="adj" fmla="val 50000"/>
              </a:avLst>
            </a:prstGeom>
            <a:solidFill>
              <a:srgbClr val="245FF8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99E7FF">
                  <a:alpha val="8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Comic Sans MS" panose="030F0702030302020204" pitchFamily="66" charset="0"/>
                  <a:ea typeface="方正兰亭大黑简体" panose="02000500000000000000" pitchFamily="2" charset="-122"/>
                  <a:cs typeface="Times New Roman" panose="02020603050405020304" pitchFamily="18" charset="0"/>
                </a:rPr>
                <a:t>2</a:t>
              </a:r>
              <a:endParaRPr lang="zh-CN" altLang="en-US" sz="2400" b="1">
                <a:solidFill>
                  <a:schemeClr val="bg1"/>
                </a:solidFill>
                <a:latin typeface="Comic Sans MS" panose="030F0702030302020204" pitchFamily="66" charset="0"/>
                <a:ea typeface="方正兰亭大黑简体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41" name="直线连接符 7"/>
          <p:cNvCxnSpPr/>
          <p:nvPr/>
        </p:nvCxnSpPr>
        <p:spPr>
          <a:xfrm>
            <a:off x="5321147" y="2716867"/>
            <a:ext cx="5720232" cy="0"/>
          </a:xfrm>
          <a:prstGeom prst="line">
            <a:avLst/>
          </a:prstGeom>
          <a:ln w="50800" cap="rnd">
            <a:solidFill>
              <a:srgbClr val="FE4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/>
          <p:cNvGrpSpPr/>
          <p:nvPr/>
        </p:nvGrpSpPr>
        <p:grpSpPr>
          <a:xfrm>
            <a:off x="7821767" y="2869150"/>
            <a:ext cx="945347" cy="517758"/>
            <a:chOff x="7461774" y="1808808"/>
            <a:chExt cx="945347" cy="517758"/>
          </a:xfrm>
        </p:grpSpPr>
        <p:sp>
          <p:nvSpPr>
            <p:cNvPr id="45" name="圆角矩形 32"/>
            <p:cNvSpPr/>
            <p:nvPr/>
          </p:nvSpPr>
          <p:spPr>
            <a:xfrm>
              <a:off x="7461774" y="1808808"/>
              <a:ext cx="945347" cy="517758"/>
            </a:xfrm>
            <a:prstGeom prst="roundRect">
              <a:avLst>
                <a:gd name="adj" fmla="val 50000"/>
              </a:avLst>
            </a:prstGeom>
            <a:solidFill>
              <a:srgbClr val="FE594F"/>
            </a:solidFill>
            <a:ln w="34925" cap="rnd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rgbClr val="E635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000">
                <a:latin typeface="Comic Sans MS" panose="030F0702030302020204" pitchFamily="66" charset="0"/>
                <a:ea typeface="黑体" panose="02010609060101010101" charset="-122"/>
              </a:endParaRPr>
            </a:p>
          </p:txBody>
        </p:sp>
        <p:sp>
          <p:nvSpPr>
            <p:cNvPr id="46" name="文本占位符 26"/>
            <p:cNvSpPr txBox="1"/>
            <p:nvPr/>
          </p:nvSpPr>
          <p:spPr>
            <a:xfrm>
              <a:off x="7540323" y="1880598"/>
              <a:ext cx="805029" cy="340623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>
                  <a:solidFill>
                    <a:schemeClr val="bg1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重点</a:t>
              </a:r>
              <a:endParaRPr lang="zh-CN" altLang="en-US" sz="240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858617" y="1108507"/>
            <a:ext cx="1946514" cy="518598"/>
            <a:chOff x="604140" y="561108"/>
            <a:chExt cx="2466088" cy="657025"/>
          </a:xfrm>
        </p:grpSpPr>
        <p:grpSp>
          <p:nvGrpSpPr>
            <p:cNvPr id="59" name="组合 58"/>
            <p:cNvGrpSpPr/>
            <p:nvPr/>
          </p:nvGrpSpPr>
          <p:grpSpPr>
            <a:xfrm>
              <a:off x="673266" y="623450"/>
              <a:ext cx="2396962" cy="541700"/>
              <a:chOff x="5383757" y="1573561"/>
              <a:chExt cx="2396962" cy="541700"/>
            </a:xfrm>
          </p:grpSpPr>
          <p:sp>
            <p:nvSpPr>
              <p:cNvPr id="61" name="圆角矩形 65"/>
              <p:cNvSpPr/>
              <p:nvPr/>
            </p:nvSpPr>
            <p:spPr>
              <a:xfrm>
                <a:off x="5383757" y="1573561"/>
                <a:ext cx="2396962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3A7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62" name="文本占位符 26"/>
              <p:cNvSpPr txBox="1"/>
              <p:nvPr/>
            </p:nvSpPr>
            <p:spPr>
              <a:xfrm>
                <a:off x="6040782" y="1638289"/>
                <a:ext cx="154508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 dirty="0">
                    <a:solidFill>
                      <a:srgbClr val="3A72FF"/>
                    </a:solidFill>
                    <a:latin typeface="FZLanTingHeiS-EB-GB" panose="02000500000000000000" pitchFamily="2" charset="-122"/>
                    <a:ea typeface="FZLanTingHeiS-EB-GB" panose="02000500000000000000" pitchFamily="2" charset="-122"/>
                  </a:rPr>
                  <a:t>学习目标</a:t>
                </a:r>
                <a:endParaRPr lang="zh-CN" altLang="en-US" sz="2000" dirty="0">
                  <a:solidFill>
                    <a:srgbClr val="3A72FF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endParaRPr>
              </a:p>
            </p:txBody>
          </p:sp>
        </p:grpSp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604140" y="561108"/>
              <a:ext cx="657025" cy="657025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31"/>
          <p:cNvSpPr/>
          <p:nvPr/>
        </p:nvSpPr>
        <p:spPr>
          <a:xfrm>
            <a:off x="1548984" y="2190226"/>
            <a:ext cx="6970425" cy="2280927"/>
          </a:xfrm>
          <a:prstGeom prst="roundRect">
            <a:avLst>
              <a:gd name="adj" fmla="val 11225"/>
            </a:avLst>
          </a:prstGeom>
          <a:solidFill>
            <a:srgbClr val="E9F8FF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4806836" y="1465649"/>
            <a:ext cx="326925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这个故事能讲完吗？</a:t>
            </a:r>
            <a:endParaRPr lang="zh-CN" altLang="en-US" sz="2600" b="1" dirty="0">
              <a:latin typeface="方正兰亭黑简体" panose="02000500000000000000" pitchFamily="2" charset="-122"/>
              <a:ea typeface="方正兰亭黑简体" panose="02000500000000000000" pitchFamily="2" charset="-122"/>
              <a:sym typeface="Wingdings" panose="05000000000000000000" pitchFamily="2" charset="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858617" y="1452572"/>
            <a:ext cx="1890560" cy="518598"/>
            <a:chOff x="4926910" y="535950"/>
            <a:chExt cx="2395201" cy="657025"/>
          </a:xfrm>
        </p:grpSpPr>
        <p:grpSp>
          <p:nvGrpSpPr>
            <p:cNvPr id="13" name="组合 12"/>
            <p:cNvGrpSpPr/>
            <p:nvPr/>
          </p:nvGrpSpPr>
          <p:grpSpPr>
            <a:xfrm>
              <a:off x="4985646" y="596320"/>
              <a:ext cx="2336465" cy="541700"/>
              <a:chOff x="5383757" y="1573561"/>
              <a:chExt cx="2336465" cy="541700"/>
            </a:xfrm>
          </p:grpSpPr>
          <p:sp>
            <p:nvSpPr>
              <p:cNvPr id="16" name="圆角矩形 65"/>
              <p:cNvSpPr/>
              <p:nvPr/>
            </p:nvSpPr>
            <p:spPr>
              <a:xfrm>
                <a:off x="5383757" y="1573561"/>
                <a:ext cx="2336465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3A7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7" name="文本占位符 26"/>
              <p:cNvSpPr txBox="1"/>
              <p:nvPr/>
            </p:nvSpPr>
            <p:spPr>
              <a:xfrm>
                <a:off x="6040782" y="1638289"/>
                <a:ext cx="1545088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3A72FF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故事引入</a:t>
                </a:r>
                <a:endParaRPr lang="zh-CN" altLang="en-US" sz="2000">
                  <a:solidFill>
                    <a:srgbClr val="3A72FF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926910" y="535950"/>
              <a:ext cx="657025" cy="657025"/>
            </a:xfrm>
            <a:prstGeom prst="rect">
              <a:avLst/>
            </a:prstGeom>
          </p:spPr>
        </p:pic>
      </p:grpSp>
      <p:grpSp>
        <p:nvGrpSpPr>
          <p:cNvPr id="45" name="组合 44"/>
          <p:cNvGrpSpPr/>
          <p:nvPr/>
        </p:nvGrpSpPr>
        <p:grpSpPr>
          <a:xfrm>
            <a:off x="2312931" y="4618360"/>
            <a:ext cx="8164569" cy="1159093"/>
            <a:chOff x="1323212" y="729110"/>
            <a:chExt cx="8164569" cy="1159093"/>
          </a:xfrm>
        </p:grpSpPr>
        <p:sp>
          <p:nvSpPr>
            <p:cNvPr id="46" name="圆角矩形 57"/>
            <p:cNvSpPr/>
            <p:nvPr/>
          </p:nvSpPr>
          <p:spPr>
            <a:xfrm>
              <a:off x="1687287" y="814037"/>
              <a:ext cx="7800494" cy="1004381"/>
            </a:xfrm>
            <a:prstGeom prst="roundRect">
              <a:avLst>
                <a:gd name="adj" fmla="val 35423"/>
              </a:avLst>
            </a:prstGeom>
            <a:solidFill>
              <a:schemeClr val="bg1"/>
            </a:solidFill>
            <a:ln w="38100">
              <a:solidFill>
                <a:srgbClr val="3A7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1323212" y="729110"/>
              <a:ext cx="1058303" cy="1159093"/>
            </a:xfrm>
            <a:prstGeom prst="rect">
              <a:avLst/>
            </a:prstGeom>
          </p:spPr>
        </p:pic>
        <p:sp>
          <p:nvSpPr>
            <p:cNvPr id="48" name="文本占位符 26"/>
            <p:cNvSpPr txBox="1"/>
            <p:nvPr/>
          </p:nvSpPr>
          <p:spPr>
            <a:xfrm>
              <a:off x="2343127" y="814037"/>
              <a:ext cx="7144654" cy="1004381"/>
            </a:xfrm>
            <a:prstGeom prst="rect">
              <a:avLst/>
            </a:prstGeom>
          </p:spPr>
          <p:txBody>
            <a:bodyPr anchor="ctr"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zh-CN" sz="2400" noProof="1" smtClean="0">
                  <a:solidFill>
                    <a:srgbClr val="0072FF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rPr>
                <a:t>不能</a:t>
              </a:r>
              <a:r>
                <a:rPr lang="zh-CN" altLang="zh-CN" sz="2400" noProof="1">
                  <a:solidFill>
                    <a:srgbClr val="0072FF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rPr>
                <a:t>，因为它不断地重复，这种“依次不断重复”的情况我们可以称它为“循环"。</a:t>
              </a:r>
              <a:endParaRPr lang="zh-CN" altLang="zh-CN" sz="2400" noProof="1">
                <a:solidFill>
                  <a:srgbClr val="0072FF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endParaRPr>
            </a:p>
          </p:txBody>
        </p:sp>
      </p:grpSp>
      <p:pic>
        <p:nvPicPr>
          <p:cNvPr id="2" name="图片 1"/>
          <p:cNvPicPr/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7429194" y="2135304"/>
            <a:ext cx="3213822" cy="23907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4" name="文本框 8"/>
          <p:cNvSpPr txBox="1"/>
          <p:nvPr/>
        </p:nvSpPr>
        <p:spPr>
          <a:xfrm>
            <a:off x="1754670" y="2154713"/>
            <a:ext cx="5397952" cy="2253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         从前有座山，山里有座庙，庙里有个老和尚，正在给小和尚讲故事：从前有座山，山里有座庙，庙里有个老和尚，正在给小和尚讲故事。……</a:t>
            </a:r>
            <a:endParaRPr lang="zh-CN" altLang="en-US" sz="2400" dirty="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15"/>
          <p:cNvSpPr/>
          <p:nvPr/>
        </p:nvSpPr>
        <p:spPr>
          <a:xfrm>
            <a:off x="3208043" y="2484308"/>
            <a:ext cx="5770748" cy="2882764"/>
          </a:xfrm>
          <a:prstGeom prst="roundRect">
            <a:avLst>
              <a:gd name="adj" fmla="val 7868"/>
            </a:avLst>
          </a:prstGeom>
          <a:solidFill>
            <a:srgbClr val="F6E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7" name="文本框 6"/>
          <p:cNvSpPr txBox="1"/>
          <p:nvPr/>
        </p:nvSpPr>
        <p:spPr>
          <a:xfrm>
            <a:off x="3756551" y="1242359"/>
            <a:ext cx="531403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5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蜘蛛和蜗牛平均每分爬行多少米？</a:t>
            </a:r>
            <a:endParaRPr lang="zh-CN" altLang="en-US" sz="2600" b="1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sym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35202" y="1210785"/>
            <a:ext cx="1798409" cy="502957"/>
            <a:chOff x="4919577" y="540291"/>
            <a:chExt cx="2344186" cy="655593"/>
          </a:xfrm>
        </p:grpSpPr>
        <p:grpSp>
          <p:nvGrpSpPr>
            <p:cNvPr id="4" name="组合 3"/>
            <p:cNvGrpSpPr/>
            <p:nvPr/>
          </p:nvGrpSpPr>
          <p:grpSpPr>
            <a:xfrm>
              <a:off x="4985647" y="596320"/>
              <a:ext cx="2278116" cy="541700"/>
              <a:chOff x="5383758" y="1573561"/>
              <a:chExt cx="2278116" cy="541700"/>
            </a:xfrm>
          </p:grpSpPr>
          <p:sp>
            <p:nvSpPr>
              <p:cNvPr id="6" name="圆角矩形 65"/>
              <p:cNvSpPr/>
              <p:nvPr/>
            </p:nvSpPr>
            <p:spPr>
              <a:xfrm>
                <a:off x="5383758" y="1573561"/>
                <a:ext cx="2278116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6A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9" name="文本占位符 26"/>
              <p:cNvSpPr txBox="1"/>
              <p:nvPr/>
            </p:nvSpPr>
            <p:spPr>
              <a:xfrm>
                <a:off x="5988365" y="1638856"/>
                <a:ext cx="1588491" cy="4069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 dirty="0">
                    <a:solidFill>
                      <a:srgbClr val="6A07D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解决问题</a:t>
                </a:r>
                <a:endParaRPr lang="zh-CN" altLang="en-US" sz="2000" dirty="0">
                  <a:solidFill>
                    <a:srgbClr val="6A07D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919577" y="540291"/>
              <a:ext cx="655593" cy="655593"/>
            </a:xfrm>
            <a:prstGeom prst="rect">
              <a:avLst/>
            </a:prstGeom>
          </p:spPr>
        </p:pic>
      </p:grpSp>
      <p:pic>
        <p:nvPicPr>
          <p:cNvPr id="18" name="图片 17" descr="卡通人物&#10;&#10;描述已自动生成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70461" y="3030326"/>
            <a:ext cx="1386499" cy="1543635"/>
          </a:xfrm>
          <a:prstGeom prst="rect">
            <a:avLst/>
          </a:prstGeom>
        </p:spPr>
      </p:pic>
      <p:pic>
        <p:nvPicPr>
          <p:cNvPr id="20" name="图片 19" descr="卡通人物&#10;&#10;低可信度描述已自动生成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676408" y="3092727"/>
            <a:ext cx="1270525" cy="1418835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9138708" y="3092727"/>
            <a:ext cx="2405006" cy="956633"/>
            <a:chOff x="8983959" y="2240435"/>
            <a:chExt cx="2405006" cy="956633"/>
          </a:xfrm>
        </p:grpSpPr>
        <p:sp>
          <p:nvSpPr>
            <p:cNvPr id="22" name="圆角矩形 68"/>
            <p:cNvSpPr/>
            <p:nvPr/>
          </p:nvSpPr>
          <p:spPr>
            <a:xfrm>
              <a:off x="8983959" y="2240435"/>
              <a:ext cx="2405006" cy="756346"/>
            </a:xfrm>
            <a:prstGeom prst="roundRect">
              <a:avLst>
                <a:gd name="adj" fmla="val 21818"/>
              </a:avLst>
            </a:prstGeom>
            <a:solidFill>
              <a:schemeClr val="bg1"/>
            </a:solidFill>
            <a:ln w="38100" cap="rnd">
              <a:solidFill>
                <a:srgbClr val="6908D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3" name="圆角矩形 1"/>
            <p:cNvSpPr/>
            <p:nvPr/>
          </p:nvSpPr>
          <p:spPr>
            <a:xfrm rot="1851314">
              <a:off x="9473962" y="2858152"/>
              <a:ext cx="365078" cy="338916"/>
            </a:xfrm>
            <a:custGeom>
              <a:avLst/>
              <a:gdLst>
                <a:gd name="connsiteX0" fmla="*/ 395850 w 581556"/>
                <a:gd name="connsiteY0" fmla="*/ 0 h 445111"/>
                <a:gd name="connsiteX1" fmla="*/ 580044 w 581556"/>
                <a:gd name="connsiteY1" fmla="*/ 386705 h 445111"/>
                <a:gd name="connsiteX2" fmla="*/ 484939 w 581556"/>
                <a:gd name="connsiteY2" fmla="*/ 440655 h 445111"/>
                <a:gd name="connsiteX3" fmla="*/ 0 w 581556"/>
                <a:gd name="connsiteY3" fmla="*/ 273128 h 445111"/>
                <a:gd name="connsiteX4" fmla="*/ 0 w 579118"/>
                <a:gd name="connsiteY4" fmla="*/ 273128 h 447142"/>
                <a:gd name="connsiteX5" fmla="*/ 0 w 650795"/>
                <a:gd name="connsiteY5" fmla="*/ 274664 h 446308"/>
                <a:gd name="connsiteX6" fmla="*/ 0 w 2228193"/>
                <a:gd name="connsiteY6" fmla="*/ 119122 h 1282262"/>
                <a:gd name="connsiteX7" fmla="*/ 0 w 2303532"/>
                <a:gd name="connsiteY7" fmla="*/ 119122 h 1282262"/>
                <a:gd name="connsiteX8" fmla="*/ 0 w 2228193"/>
                <a:gd name="connsiteY8" fmla="*/ 119122 h 1282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1556" h="445111">
                  <a:moveTo>
                    <a:pt x="395850" y="0"/>
                  </a:moveTo>
                  <a:cubicBezTo>
                    <a:pt x="404301" y="19004"/>
                    <a:pt x="565196" y="313263"/>
                    <a:pt x="580044" y="386705"/>
                  </a:cubicBezTo>
                  <a:cubicBezTo>
                    <a:pt x="594892" y="460147"/>
                    <a:pt x="495800" y="445413"/>
                    <a:pt x="484939" y="440655"/>
                  </a:cubicBezTo>
                  <a:cubicBezTo>
                    <a:pt x="445645" y="428968"/>
                    <a:pt x="161646" y="328970"/>
                    <a:pt x="0" y="273128"/>
                  </a:cubicBezTo>
                </a:path>
              </a:pathLst>
            </a:custGeom>
            <a:noFill/>
            <a:ln w="381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9128386" y="2327001"/>
              <a:ext cx="2260579" cy="536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zh-CN" altLang="en-US" sz="2400">
                  <a:latin typeface="方正兰亭黑简体" panose="02000500000000000000" pitchFamily="2" charset="-122"/>
                  <a:ea typeface="方正兰亭黑简体" panose="02000500000000000000" pitchFamily="2" charset="-122"/>
                  <a:sym typeface="+mn-ea"/>
                </a:rPr>
                <a:t>如何列式计算？</a:t>
              </a:r>
              <a:endParaRPr kumimoji="1" lang="en-US" altLang="zh-CN" sz="2400"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endParaRPr>
            </a:p>
          </p:txBody>
        </p:sp>
      </p:grpSp>
      <p:sp>
        <p:nvSpPr>
          <p:cNvPr id="25" name="圆角矩形 18"/>
          <p:cNvSpPr/>
          <p:nvPr/>
        </p:nvSpPr>
        <p:spPr>
          <a:xfrm>
            <a:off x="3592375" y="4643294"/>
            <a:ext cx="2237162" cy="541700"/>
          </a:xfrm>
          <a:prstGeom prst="roundRect">
            <a:avLst>
              <a:gd name="adj" fmla="val 35423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文本占位符 26"/>
          <p:cNvSpPr txBox="1"/>
          <p:nvPr/>
        </p:nvSpPr>
        <p:spPr>
          <a:xfrm>
            <a:off x="3673565" y="4707352"/>
            <a:ext cx="2237162" cy="4069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600" b="1" dirty="0">
                <a:solidFill>
                  <a:srgbClr val="6A07D0"/>
                </a:solidFill>
                <a:latin typeface="Times New Roman" panose="02020603050405020304" pitchFamily="18" charset="0"/>
                <a:ea typeface="FZLanTingHeiS-EB-GB" panose="020005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dirty="0">
                <a:solidFill>
                  <a:srgbClr val="6A07D0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rPr>
              <a:t>分爬行</a:t>
            </a:r>
            <a:r>
              <a:rPr lang="en-US" altLang="zh-CN" sz="2600" b="1" dirty="0">
                <a:solidFill>
                  <a:srgbClr val="6A07D0"/>
                </a:solidFill>
                <a:latin typeface="Times New Roman" panose="02020603050405020304" pitchFamily="18" charset="0"/>
                <a:ea typeface="FZLanTingHeiS-EB-GB" panose="02000500000000000000" pitchFamily="2" charset="-122"/>
                <a:cs typeface="Times New Roman" panose="02020603050405020304" pitchFamily="18" charset="0"/>
              </a:rPr>
              <a:t>73 m</a:t>
            </a:r>
            <a:r>
              <a:rPr lang="zh-CN" altLang="en-US" sz="2600" b="1" dirty="0">
                <a:solidFill>
                  <a:srgbClr val="6A07D0"/>
                </a:solidFill>
                <a:latin typeface="Times New Roman" panose="02020603050405020304" pitchFamily="18" charset="0"/>
                <a:ea typeface="FZLanTingHeiS-EB-GB" panose="02000500000000000000" pitchFamily="2" charset="-122"/>
                <a:cs typeface="Times New Roman" panose="02020603050405020304" pitchFamily="18" charset="0"/>
              </a:rPr>
              <a:t>。</a:t>
            </a:r>
            <a:endParaRPr lang="zh-CN" altLang="en-US" sz="2600" b="1" dirty="0">
              <a:solidFill>
                <a:srgbClr val="6A07D0"/>
              </a:solidFill>
              <a:latin typeface="Times New Roman" panose="02020603050405020304" pitchFamily="18" charset="0"/>
              <a:ea typeface="FZLanTingHeiS-EB-GB" panose="020005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7" name="圆角矩形 18"/>
          <p:cNvSpPr/>
          <p:nvPr/>
        </p:nvSpPr>
        <p:spPr>
          <a:xfrm>
            <a:off x="6189496" y="4643294"/>
            <a:ext cx="2441907" cy="541700"/>
          </a:xfrm>
          <a:prstGeom prst="roundRect">
            <a:avLst>
              <a:gd name="adj" fmla="val 35423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文本占位符 26"/>
          <p:cNvSpPr txBox="1"/>
          <p:nvPr/>
        </p:nvSpPr>
        <p:spPr>
          <a:xfrm>
            <a:off x="6251636" y="4707352"/>
            <a:ext cx="2501854" cy="4069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600" b="1">
                <a:solidFill>
                  <a:srgbClr val="6A07D0"/>
                </a:solidFill>
                <a:latin typeface="Times New Roman" panose="02020603050405020304" pitchFamily="18" charset="0"/>
                <a:ea typeface="FZLanTingHeiS-EB-GB" panose="02000500000000000000" pitchFamily="2" charset="-122"/>
                <a:cs typeface="Times New Roman" panose="02020603050405020304" pitchFamily="18" charset="0"/>
              </a:rPr>
              <a:t>11</a:t>
            </a:r>
            <a:r>
              <a:rPr lang="zh-CN" altLang="en-US" sz="2400">
                <a:solidFill>
                  <a:srgbClr val="6A07D0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rPr>
              <a:t>分爬行</a:t>
            </a:r>
            <a:r>
              <a:rPr lang="en-US" altLang="zh-CN" sz="2600" b="1">
                <a:solidFill>
                  <a:srgbClr val="6A07D0"/>
                </a:solidFill>
                <a:latin typeface="Times New Roman" panose="02020603050405020304" pitchFamily="18" charset="0"/>
                <a:ea typeface="FZLanTingHeiS-EB-GB" panose="02000500000000000000" pitchFamily="2" charset="-122"/>
                <a:cs typeface="Times New Roman" panose="02020603050405020304" pitchFamily="18" charset="0"/>
              </a:rPr>
              <a:t>9.4 m</a:t>
            </a:r>
            <a:r>
              <a:rPr lang="zh-CN" altLang="en-US" sz="2600" b="1">
                <a:solidFill>
                  <a:srgbClr val="6A07D0"/>
                </a:solidFill>
                <a:latin typeface="Times New Roman" panose="02020603050405020304" pitchFamily="18" charset="0"/>
                <a:ea typeface="FZLanTingHeiS-EB-GB" panose="02000500000000000000" pitchFamily="2" charset="-122"/>
                <a:cs typeface="Times New Roman" panose="02020603050405020304" pitchFamily="18" charset="0"/>
              </a:rPr>
              <a:t>。</a:t>
            </a:r>
            <a:endParaRPr lang="zh-CN" altLang="en-US" sz="2600" b="1">
              <a:solidFill>
                <a:srgbClr val="6A07D0"/>
              </a:solidFill>
              <a:latin typeface="Times New Roman" panose="02020603050405020304" pitchFamily="18" charset="0"/>
              <a:ea typeface="FZLanTingHeiS-EB-GB" panose="020005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9" name="圆角矩形 47"/>
          <p:cNvSpPr/>
          <p:nvPr/>
        </p:nvSpPr>
        <p:spPr>
          <a:xfrm>
            <a:off x="4766292" y="2153950"/>
            <a:ext cx="2659415" cy="634567"/>
          </a:xfrm>
          <a:prstGeom prst="roundRect">
            <a:avLst>
              <a:gd name="adj" fmla="val 34094"/>
            </a:avLst>
          </a:prstGeom>
          <a:solidFill>
            <a:srgbClr val="6A07D0"/>
          </a:solidFill>
          <a:ln w="50800" cap="rnd">
            <a:solidFill>
              <a:schemeClr val="bg1"/>
            </a:solidFill>
            <a:prstDash val="solid"/>
          </a:ln>
          <a:effectLst>
            <a:outerShdw blurRad="548580" sx="102000" sy="102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文本占位符 26"/>
          <p:cNvSpPr txBox="1"/>
          <p:nvPr/>
        </p:nvSpPr>
        <p:spPr>
          <a:xfrm>
            <a:off x="5534521" y="2295705"/>
            <a:ext cx="1117791" cy="44138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rPr>
              <a:t>知识窗</a:t>
            </a:r>
            <a:endParaRPr lang="zh-CN" altLang="en-US" sz="8800">
              <a:solidFill>
                <a:schemeClr val="bg1"/>
              </a:solidFill>
              <a:latin typeface="FZLanTingHeiS-EB-GB" panose="02000500000000000000" pitchFamily="2" charset="-122"/>
              <a:ea typeface="FZLanTingHeiS-EB-GB" panose="02000500000000000000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组合 91"/>
          <p:cNvGrpSpPr/>
          <p:nvPr/>
        </p:nvGrpSpPr>
        <p:grpSpPr>
          <a:xfrm>
            <a:off x="7341696" y="4852569"/>
            <a:ext cx="2473511" cy="578404"/>
            <a:chOff x="7340350" y="4852569"/>
            <a:chExt cx="2473511" cy="578404"/>
          </a:xfrm>
        </p:grpSpPr>
        <p:grpSp>
          <p:nvGrpSpPr>
            <p:cNvPr id="93" name="组合 92"/>
            <p:cNvGrpSpPr/>
            <p:nvPr/>
          </p:nvGrpSpPr>
          <p:grpSpPr>
            <a:xfrm>
              <a:off x="7340350" y="4852569"/>
              <a:ext cx="2297592" cy="578404"/>
              <a:chOff x="6335131" y="4488609"/>
              <a:chExt cx="2297592" cy="578404"/>
            </a:xfrm>
          </p:grpSpPr>
          <p:sp>
            <p:nvSpPr>
              <p:cNvPr id="95" name="矩形: 圆角 24"/>
              <p:cNvSpPr/>
              <p:nvPr/>
            </p:nvSpPr>
            <p:spPr>
              <a:xfrm>
                <a:off x="6335131" y="4488609"/>
                <a:ext cx="2297592" cy="57840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6A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矩形 95"/>
              <p:cNvSpPr/>
              <p:nvPr/>
            </p:nvSpPr>
            <p:spPr>
              <a:xfrm>
                <a:off x="6440770" y="4583065"/>
                <a:ext cx="2077322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000" b="1" kern="100">
                    <a:latin typeface="方正兰亭黑简体" panose="02000500000000000000" pitchFamily="2" charset="-122"/>
                    <a:ea typeface="方正兰亭黑简体" panose="02000500000000000000" pitchFamily="2" charset="-122"/>
                    <a:cs typeface="Times New Roman" panose="02020603050405020304" pitchFamily="18" charset="0"/>
                    <a:sym typeface="+mn-ea"/>
                  </a:rPr>
                  <a:t>怎样表示这个商？</a:t>
                </a:r>
                <a:endParaRPr lang="en-US" altLang="zh-CN" sz="2000" b="1" kern="100"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endParaRPr>
              </a:p>
            </p:txBody>
          </p:sp>
        </p:grpSp>
        <p:sp>
          <p:nvSpPr>
            <p:cNvPr id="94" name="圆角矩形 1"/>
            <p:cNvSpPr/>
            <p:nvPr/>
          </p:nvSpPr>
          <p:spPr>
            <a:xfrm rot="18694892">
              <a:off x="9501544" y="5006784"/>
              <a:ext cx="321792" cy="302843"/>
            </a:xfrm>
            <a:custGeom>
              <a:avLst/>
              <a:gdLst>
                <a:gd name="connsiteX0" fmla="*/ 395850 w 581556"/>
                <a:gd name="connsiteY0" fmla="*/ 0 h 445111"/>
                <a:gd name="connsiteX1" fmla="*/ 580044 w 581556"/>
                <a:gd name="connsiteY1" fmla="*/ 386705 h 445111"/>
                <a:gd name="connsiteX2" fmla="*/ 484939 w 581556"/>
                <a:gd name="connsiteY2" fmla="*/ 440655 h 445111"/>
                <a:gd name="connsiteX3" fmla="*/ 0 w 581556"/>
                <a:gd name="connsiteY3" fmla="*/ 273128 h 445111"/>
                <a:gd name="connsiteX4" fmla="*/ 0 w 579118"/>
                <a:gd name="connsiteY4" fmla="*/ 273128 h 447142"/>
                <a:gd name="connsiteX5" fmla="*/ 0 w 650795"/>
                <a:gd name="connsiteY5" fmla="*/ 274664 h 446308"/>
                <a:gd name="connsiteX6" fmla="*/ 0 w 2228193"/>
                <a:gd name="connsiteY6" fmla="*/ 119122 h 1282262"/>
                <a:gd name="connsiteX7" fmla="*/ 0 w 2303532"/>
                <a:gd name="connsiteY7" fmla="*/ 119122 h 1282262"/>
                <a:gd name="connsiteX8" fmla="*/ 0 w 2228193"/>
                <a:gd name="connsiteY8" fmla="*/ 119122 h 1282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1556" h="445111">
                  <a:moveTo>
                    <a:pt x="395850" y="0"/>
                  </a:moveTo>
                  <a:cubicBezTo>
                    <a:pt x="404301" y="19004"/>
                    <a:pt x="565196" y="313263"/>
                    <a:pt x="580044" y="386705"/>
                  </a:cubicBezTo>
                  <a:cubicBezTo>
                    <a:pt x="594892" y="460147"/>
                    <a:pt x="495800" y="445413"/>
                    <a:pt x="484939" y="440655"/>
                  </a:cubicBezTo>
                  <a:cubicBezTo>
                    <a:pt x="445645" y="428968"/>
                    <a:pt x="161646" y="328970"/>
                    <a:pt x="0" y="273128"/>
                  </a:cubicBezTo>
                </a:path>
              </a:pathLst>
            </a:custGeom>
            <a:noFill/>
            <a:ln w="381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3756550" y="1242359"/>
            <a:ext cx="523393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5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600" b="1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蜘蛛和蜗牛平均每分爬行多少米？</a:t>
            </a:r>
            <a:endParaRPr lang="zh-CN" altLang="en-US" sz="2600" b="1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sym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35202" y="1210785"/>
            <a:ext cx="1798409" cy="502957"/>
            <a:chOff x="4919577" y="540291"/>
            <a:chExt cx="2344186" cy="655593"/>
          </a:xfrm>
        </p:grpSpPr>
        <p:grpSp>
          <p:nvGrpSpPr>
            <p:cNvPr id="4" name="组合 3"/>
            <p:cNvGrpSpPr/>
            <p:nvPr/>
          </p:nvGrpSpPr>
          <p:grpSpPr>
            <a:xfrm>
              <a:off x="4985647" y="596320"/>
              <a:ext cx="2278116" cy="541700"/>
              <a:chOff x="5383758" y="1573561"/>
              <a:chExt cx="2278116" cy="541700"/>
            </a:xfrm>
          </p:grpSpPr>
          <p:sp>
            <p:nvSpPr>
              <p:cNvPr id="6" name="圆角矩形 65"/>
              <p:cNvSpPr/>
              <p:nvPr/>
            </p:nvSpPr>
            <p:spPr>
              <a:xfrm>
                <a:off x="5383758" y="1573561"/>
                <a:ext cx="2278116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6A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9" name="文本占位符 26"/>
              <p:cNvSpPr txBox="1"/>
              <p:nvPr/>
            </p:nvSpPr>
            <p:spPr>
              <a:xfrm>
                <a:off x="5988365" y="1638856"/>
                <a:ext cx="1588491" cy="4069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6A07D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解决问题</a:t>
                </a:r>
                <a:endParaRPr lang="zh-CN" altLang="en-US" sz="2000">
                  <a:solidFill>
                    <a:srgbClr val="6A07D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919577" y="540291"/>
              <a:ext cx="655593" cy="655593"/>
            </a:xfrm>
            <a:prstGeom prst="rect">
              <a:avLst/>
            </a:prstGeom>
          </p:spPr>
        </p:pic>
      </p:grpSp>
      <p:pic>
        <p:nvPicPr>
          <p:cNvPr id="2" name="图片 1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09221" y="2700116"/>
            <a:ext cx="1582738" cy="4278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PA-矩形 2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563346" y="5801706"/>
            <a:ext cx="379975" cy="470995"/>
          </a:xfrm>
          <a:prstGeom prst="rect">
            <a:avLst/>
          </a:prstGeom>
          <a:noFill/>
          <a:ln>
            <a:noFill/>
          </a:ln>
        </p:spPr>
        <p:txBody>
          <a:bodyPr wrap="none" lIns="67500" tIns="35100" rIns="67500" bIns="3510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6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endParaRPr kumimoji="0" lang="en-US" altLang="zh-CN" sz="2600" b="1" i="0" u="none" strike="noStrike" kern="1200" cap="none" spc="6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PA-矩形 2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323634" y="5183342"/>
            <a:ext cx="379975" cy="470995"/>
          </a:xfrm>
          <a:prstGeom prst="rect">
            <a:avLst/>
          </a:prstGeom>
          <a:noFill/>
          <a:ln>
            <a:noFill/>
          </a:ln>
        </p:spPr>
        <p:txBody>
          <a:bodyPr wrap="none" lIns="67500" tIns="35100" rIns="67500" bIns="3510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6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endParaRPr kumimoji="0" lang="en-US" altLang="zh-CN" sz="2600" b="1" i="0" u="none" strike="noStrike" kern="1200" cap="none" spc="6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PA-矩形 2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053759" y="4562827"/>
            <a:ext cx="379975" cy="470995"/>
          </a:xfrm>
          <a:prstGeom prst="rect">
            <a:avLst/>
          </a:prstGeom>
          <a:noFill/>
          <a:ln>
            <a:noFill/>
          </a:ln>
        </p:spPr>
        <p:txBody>
          <a:bodyPr wrap="none" lIns="67500" tIns="35100" rIns="67500" bIns="3510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6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endParaRPr kumimoji="0" lang="en-US" altLang="zh-CN" sz="2600" b="1" i="0" u="none" strike="noStrike" kern="1200" cap="none" spc="6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PA-矩形 21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826746" y="3931002"/>
            <a:ext cx="379975" cy="470995"/>
          </a:xfrm>
          <a:prstGeom prst="rect">
            <a:avLst/>
          </a:prstGeom>
          <a:noFill/>
          <a:ln>
            <a:noFill/>
          </a:ln>
        </p:spPr>
        <p:txBody>
          <a:bodyPr wrap="none" lIns="67500" tIns="35100" rIns="67500" bIns="3510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6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endParaRPr kumimoji="0" lang="en-US" altLang="zh-CN" sz="2600" b="1" i="0" u="none" strike="noStrike" kern="1200" cap="none" spc="6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PA-矩形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552109" y="2684241"/>
            <a:ext cx="933450" cy="470995"/>
          </a:xfrm>
          <a:prstGeom prst="rect">
            <a:avLst/>
          </a:prstGeom>
          <a:noFill/>
          <a:ln>
            <a:noFill/>
          </a:ln>
        </p:spPr>
        <p:txBody>
          <a:bodyPr lIns="67500" tIns="35100" rIns="67500" bIns="3510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6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73</a:t>
            </a:r>
            <a:endParaRPr kumimoji="0" lang="en-US" altLang="zh-CN" sz="2600" b="1" i="0" u="none" strike="noStrike" kern="1200" cap="none" spc="6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PA-矩形 11"/>
          <p:cNvSpPr/>
          <p:nvPr>
            <p:custDataLst>
              <p:tags r:id="rId8"/>
            </p:custDataLst>
          </p:nvPr>
        </p:nvSpPr>
        <p:spPr>
          <a:xfrm>
            <a:off x="5112371" y="2678189"/>
            <a:ext cx="303031" cy="470995"/>
          </a:xfrm>
          <a:prstGeom prst="rect">
            <a:avLst/>
          </a:prstGeom>
          <a:noFill/>
          <a:ln w="9525">
            <a:noFill/>
          </a:ln>
        </p:spPr>
        <p:txBody>
          <a:bodyPr wrap="none" lIns="67500" tIns="35100" rIns="67500" bIns="35100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6" name="PA-矩形 12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552109" y="2965989"/>
            <a:ext cx="379975" cy="470995"/>
          </a:xfrm>
          <a:prstGeom prst="rect">
            <a:avLst/>
          </a:prstGeom>
          <a:noFill/>
          <a:ln>
            <a:noFill/>
          </a:ln>
        </p:spPr>
        <p:txBody>
          <a:bodyPr wrap="none" lIns="67500" tIns="35100" rIns="67500" bIns="3510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6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endParaRPr kumimoji="0" lang="en-US" altLang="zh-CN" sz="2600" b="1" i="0" u="none" strike="noStrike" kern="1200" cap="none" spc="6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" name="PA-Line 13"/>
          <p:cNvSpPr/>
          <p:nvPr>
            <p:custDataLst>
              <p:tags r:id="rId10"/>
            </p:custDataLst>
          </p:nvPr>
        </p:nvSpPr>
        <p:spPr>
          <a:xfrm>
            <a:off x="5417171" y="3375817"/>
            <a:ext cx="140335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9" name="PA-矩形 14"/>
          <p:cNvSpPr/>
          <p:nvPr>
            <p:custDataLst>
              <p:tags r:id="rId11"/>
            </p:custDataLst>
          </p:nvPr>
        </p:nvSpPr>
        <p:spPr>
          <a:xfrm>
            <a:off x="5552109" y="2318035"/>
            <a:ext cx="303031" cy="470995"/>
          </a:xfrm>
          <a:prstGeom prst="rect">
            <a:avLst/>
          </a:prstGeom>
          <a:noFill/>
          <a:ln w="9525">
            <a:noFill/>
          </a:ln>
        </p:spPr>
        <p:txBody>
          <a:bodyPr wrap="none" lIns="67500" tIns="35100" rIns="67500" bIns="35100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1" name="PA-矩形 15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5566396" y="3298857"/>
            <a:ext cx="540275" cy="470995"/>
          </a:xfrm>
          <a:prstGeom prst="rect">
            <a:avLst/>
          </a:prstGeom>
          <a:noFill/>
          <a:ln>
            <a:noFill/>
          </a:ln>
        </p:spPr>
        <p:txBody>
          <a:bodyPr wrap="none" lIns="67500" tIns="35100" rIns="67500" bIns="3510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6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 </a:t>
            </a:r>
            <a:endParaRPr kumimoji="0" lang="en-US" altLang="zh-CN" sz="2600" b="1" i="0" u="none" strike="noStrike" kern="1200" cap="none" spc="6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2" name="PA-矩形 16"/>
          <p:cNvSpPr/>
          <p:nvPr>
            <p:custDataLst>
              <p:tags r:id="rId13"/>
            </p:custDataLst>
          </p:nvPr>
        </p:nvSpPr>
        <p:spPr>
          <a:xfrm>
            <a:off x="5995021" y="2302160"/>
            <a:ext cx="219675" cy="470995"/>
          </a:xfrm>
          <a:prstGeom prst="rect">
            <a:avLst/>
          </a:prstGeom>
          <a:noFill/>
          <a:ln w="9525">
            <a:noFill/>
          </a:ln>
        </p:spPr>
        <p:txBody>
          <a:bodyPr wrap="none" lIns="67500" tIns="35100" rIns="67500" bIns="35100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latin typeface="Times New Roman" panose="02020603050405020304" pitchFamily="18" charset="0"/>
                <a:ea typeface="楷体" panose="02010609060101010101" pitchFamily="49" charset="-122"/>
              </a:rPr>
              <a:t>.</a:t>
            </a:r>
            <a:endParaRPr lang="en-US" altLang="zh-CN" sz="2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3" name="PA-矩形 17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5572746" y="3585941"/>
            <a:ext cx="654572" cy="470995"/>
          </a:xfrm>
          <a:prstGeom prst="rect">
            <a:avLst/>
          </a:prstGeom>
          <a:noFill/>
          <a:ln>
            <a:noFill/>
          </a:ln>
        </p:spPr>
        <p:txBody>
          <a:bodyPr wrap="square" lIns="67500" tIns="35100" rIns="67500" bIns="3510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6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endParaRPr kumimoji="0" lang="en-US" altLang="zh-CN" sz="2600" b="1" i="0" u="none" strike="noStrike" kern="1200" cap="none" spc="6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4" name="PA-Line 18"/>
          <p:cNvSpPr/>
          <p:nvPr>
            <p:custDataLst>
              <p:tags r:id="rId15"/>
            </p:custDataLst>
          </p:nvPr>
        </p:nvSpPr>
        <p:spPr>
          <a:xfrm>
            <a:off x="5423521" y="3989739"/>
            <a:ext cx="1419225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5" name="PA-矩形 19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4700052" y="1799387"/>
            <a:ext cx="1394676" cy="501773"/>
          </a:xfrm>
          <a:prstGeom prst="rect">
            <a:avLst/>
          </a:prstGeom>
          <a:noFill/>
          <a:ln>
            <a:noFill/>
          </a:ln>
        </p:spPr>
        <p:txBody>
          <a:bodyPr wrap="none" lIns="67500" tIns="35100" rIns="67500" bIns="3510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73÷</a:t>
            </a:r>
            <a:r>
              <a:rPr kumimoji="0" lang="en-US" altLang="zh-CN" sz="2800" b="1" i="0" u="none" strike="noStrike" kern="1200" cap="none" spc="6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3=</a:t>
            </a:r>
            <a:endParaRPr kumimoji="0" lang="zh-CN" altLang="en-US" sz="2800" b="1" i="0" u="none" strike="noStrike" kern="1200" cap="none" spc="6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6" name="PA-矩形 22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6063284" y="4227864"/>
            <a:ext cx="379975" cy="470995"/>
          </a:xfrm>
          <a:prstGeom prst="rect">
            <a:avLst/>
          </a:prstGeom>
          <a:noFill/>
          <a:ln>
            <a:noFill/>
          </a:ln>
        </p:spPr>
        <p:txBody>
          <a:bodyPr wrap="none" lIns="67500" tIns="35100" rIns="67500" bIns="3510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6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endParaRPr kumimoji="0" lang="en-US" altLang="zh-CN" sz="2600" b="1" i="0" u="none" strike="noStrike" kern="1200" cap="none" spc="6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7" name="PA-Line 23"/>
          <p:cNvSpPr/>
          <p:nvPr>
            <p:custDataLst>
              <p:tags r:id="rId18"/>
            </p:custDataLst>
          </p:nvPr>
        </p:nvSpPr>
        <p:spPr>
          <a:xfrm>
            <a:off x="5423521" y="4620804"/>
            <a:ext cx="1419225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8" name="PA-矩形 25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6339509" y="4835877"/>
            <a:ext cx="379975" cy="470995"/>
          </a:xfrm>
          <a:prstGeom prst="rect">
            <a:avLst/>
          </a:prstGeom>
          <a:noFill/>
          <a:ln>
            <a:noFill/>
          </a:ln>
        </p:spPr>
        <p:txBody>
          <a:bodyPr wrap="none" lIns="67500" tIns="35100" rIns="67500" bIns="3510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6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endParaRPr kumimoji="0" lang="en-US" altLang="zh-CN" sz="2600" b="1" i="0" u="none" strike="noStrike" kern="1200" cap="none" spc="6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9" name="PA-Line 26"/>
          <p:cNvSpPr/>
          <p:nvPr>
            <p:custDataLst>
              <p:tags r:id="rId20"/>
            </p:custDataLst>
          </p:nvPr>
        </p:nvSpPr>
        <p:spPr>
          <a:xfrm>
            <a:off x="5415584" y="5248880"/>
            <a:ext cx="1457325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40" name="PA-矩形 28"/>
          <p:cNvSpPr/>
          <p:nvPr>
            <p:custDataLst>
              <p:tags r:id="rId21"/>
            </p:custDataLst>
          </p:nvPr>
        </p:nvSpPr>
        <p:spPr>
          <a:xfrm>
            <a:off x="6072809" y="2318035"/>
            <a:ext cx="303031" cy="470995"/>
          </a:xfrm>
          <a:prstGeom prst="rect">
            <a:avLst/>
          </a:prstGeom>
          <a:noFill/>
          <a:ln w="9525">
            <a:noFill/>
          </a:ln>
        </p:spPr>
        <p:txBody>
          <a:bodyPr wrap="none" lIns="67500" tIns="35100" rIns="67500" bIns="35100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en-US" altLang="zh-CN" sz="2600" b="1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1" name="PA-矩形 29"/>
          <p:cNvSpPr/>
          <p:nvPr>
            <p:custDataLst>
              <p:tags r:id="rId22"/>
            </p:custDataLst>
          </p:nvPr>
        </p:nvSpPr>
        <p:spPr>
          <a:xfrm>
            <a:off x="6326809" y="2318035"/>
            <a:ext cx="303031" cy="470995"/>
          </a:xfrm>
          <a:prstGeom prst="rect">
            <a:avLst/>
          </a:prstGeom>
          <a:noFill/>
          <a:ln w="9525">
            <a:noFill/>
          </a:ln>
        </p:spPr>
        <p:txBody>
          <a:bodyPr wrap="none" lIns="67500" tIns="35100" rIns="67500" bIns="35100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en-US" altLang="zh-CN" sz="2600" b="1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2" name="PA-矩形 37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5815634" y="3298857"/>
            <a:ext cx="304800" cy="470995"/>
          </a:xfrm>
          <a:prstGeom prst="rect">
            <a:avLst/>
          </a:prstGeom>
          <a:noFill/>
          <a:ln>
            <a:noFill/>
          </a:ln>
        </p:spPr>
        <p:txBody>
          <a:bodyPr lIns="67500" tIns="35100" rIns="67500" bIns="3510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6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kumimoji="0" lang="en-US" altLang="zh-CN" sz="2600" b="1" i="0" u="none" strike="noStrike" kern="1200" cap="none" spc="6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3" name="PA-矩形 38"/>
          <p:cNvSpPr/>
          <p:nvPr>
            <p:custDataLst>
              <p:tags r:id="rId24"/>
            </p:custDataLst>
          </p:nvPr>
        </p:nvSpPr>
        <p:spPr>
          <a:xfrm>
            <a:off x="5790234" y="2318035"/>
            <a:ext cx="303031" cy="470995"/>
          </a:xfrm>
          <a:prstGeom prst="rect">
            <a:avLst/>
          </a:prstGeom>
          <a:noFill/>
          <a:ln w="9525">
            <a:noFill/>
          </a:ln>
        </p:spPr>
        <p:txBody>
          <a:bodyPr wrap="none" lIns="67500" tIns="35100" rIns="67500" bIns="35100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4" name="PA-矩形 39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6063284" y="3931002"/>
            <a:ext cx="379975" cy="470995"/>
          </a:xfrm>
          <a:prstGeom prst="rect">
            <a:avLst/>
          </a:prstGeom>
          <a:noFill/>
          <a:ln>
            <a:noFill/>
          </a:ln>
        </p:spPr>
        <p:txBody>
          <a:bodyPr wrap="none" lIns="67500" tIns="35100" rIns="67500" bIns="3510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6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endParaRPr kumimoji="0" lang="en-US" altLang="zh-CN" sz="2600" b="1" i="0" u="none" strike="noStrike" kern="1200" cap="none" spc="6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5" name="PA-矩形 40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6322046" y="4562827"/>
            <a:ext cx="379975" cy="470995"/>
          </a:xfrm>
          <a:prstGeom prst="rect">
            <a:avLst/>
          </a:prstGeom>
          <a:noFill/>
          <a:ln>
            <a:noFill/>
          </a:ln>
        </p:spPr>
        <p:txBody>
          <a:bodyPr wrap="none" lIns="67500" tIns="35100" rIns="67500" bIns="3510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6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endParaRPr kumimoji="0" lang="en-US" altLang="zh-CN" sz="2600" b="1" i="0" u="none" strike="noStrike" kern="1200" cap="none" spc="6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6" name="PA-矩形 40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6566521" y="5183342"/>
            <a:ext cx="379975" cy="470995"/>
          </a:xfrm>
          <a:prstGeom prst="rect">
            <a:avLst/>
          </a:prstGeom>
          <a:noFill/>
          <a:ln>
            <a:noFill/>
          </a:ln>
        </p:spPr>
        <p:txBody>
          <a:bodyPr wrap="none" lIns="67500" tIns="35100" rIns="67500" bIns="3510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6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endParaRPr kumimoji="0" lang="en-US" altLang="zh-CN" sz="2600" b="1" i="0" u="none" strike="noStrike" kern="1200" cap="none" spc="6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7" name="PA-矩形 25"/>
          <p:cNvSpPr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6566521" y="5462742"/>
            <a:ext cx="379975" cy="470995"/>
          </a:xfrm>
          <a:prstGeom prst="rect">
            <a:avLst/>
          </a:prstGeom>
          <a:noFill/>
          <a:ln>
            <a:noFill/>
          </a:ln>
        </p:spPr>
        <p:txBody>
          <a:bodyPr wrap="none" lIns="67500" tIns="35100" rIns="67500" bIns="3510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6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endParaRPr kumimoji="0" lang="en-US" altLang="zh-CN" sz="2600" b="1" i="0" u="none" strike="noStrike" kern="1200" cap="none" spc="6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8" name="PA-Line 26"/>
          <p:cNvSpPr/>
          <p:nvPr>
            <p:custDataLst>
              <p:tags r:id="rId29"/>
            </p:custDataLst>
          </p:nvPr>
        </p:nvSpPr>
        <p:spPr>
          <a:xfrm>
            <a:off x="5423521" y="5865206"/>
            <a:ext cx="1476375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49" name="PA-矩形 29"/>
          <p:cNvSpPr/>
          <p:nvPr>
            <p:custDataLst>
              <p:tags r:id="rId30"/>
            </p:custDataLst>
          </p:nvPr>
        </p:nvSpPr>
        <p:spPr>
          <a:xfrm>
            <a:off x="6579221" y="2318035"/>
            <a:ext cx="303031" cy="470995"/>
          </a:xfrm>
          <a:prstGeom prst="rect">
            <a:avLst/>
          </a:prstGeom>
          <a:noFill/>
          <a:ln w="9525">
            <a:noFill/>
          </a:ln>
        </p:spPr>
        <p:txBody>
          <a:bodyPr wrap="none" lIns="67500" tIns="35100" rIns="67500" bIns="35100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solidFill>
                  <a:srgbClr val="FE594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en-US" altLang="zh-CN" sz="2600" b="1">
              <a:solidFill>
                <a:srgbClr val="FE594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50" name="PA-组合 62"/>
          <p:cNvGrpSpPr/>
          <p:nvPr/>
        </p:nvGrpSpPr>
        <p:grpSpPr>
          <a:xfrm>
            <a:off x="5919123" y="1651511"/>
            <a:ext cx="1758381" cy="744675"/>
            <a:chOff x="4280097" y="719388"/>
            <a:chExt cx="1794245" cy="1152784"/>
          </a:xfrm>
        </p:grpSpPr>
        <p:sp>
          <p:nvSpPr>
            <p:cNvPr id="51" name="PA-文本框 60"/>
            <p:cNvSpPr txBox="1"/>
            <p:nvPr>
              <p:custDataLst>
                <p:tags r:id="rId31"/>
              </p:custDataLst>
            </p:nvPr>
          </p:nvSpPr>
          <p:spPr>
            <a:xfrm>
              <a:off x="4280097" y="719388"/>
              <a:ext cx="1565281" cy="1023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50000"/>
                </a:lnSpc>
                <a:buNone/>
              </a:pPr>
              <a:r>
                <a:rPr lang="en-US" altLang="zh-CN" sz="2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charset="-122"/>
                </a:rPr>
                <a:t>24.</a:t>
              </a:r>
              <a:r>
                <a:rPr lang="en-US" altLang="zh-CN" sz="2800" b="1" dirty="0">
                  <a:solidFill>
                    <a:srgbClr val="FE594F"/>
                  </a:solidFill>
                  <a:latin typeface="Times New Roman" panose="02020603050405020304" pitchFamily="18" charset="0"/>
                  <a:ea typeface="黑体" panose="02010609060101010101" charset="-122"/>
                </a:rPr>
                <a:t> 333</a:t>
              </a:r>
              <a:endParaRPr lang="zh-CN" alt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charset="-122"/>
              </a:endParaRPr>
            </a:p>
          </p:txBody>
        </p:sp>
        <p:sp>
          <p:nvSpPr>
            <p:cNvPr id="52" name="PA-矩形 61"/>
            <p:cNvSpPr/>
            <p:nvPr>
              <p:custDataLst>
                <p:tags r:id="rId32"/>
              </p:custDataLst>
            </p:nvPr>
          </p:nvSpPr>
          <p:spPr>
            <a:xfrm>
              <a:off x="5389955" y="728693"/>
              <a:ext cx="684387" cy="11434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50000"/>
                </a:lnSpc>
                <a:buNone/>
              </a:pPr>
              <a:r>
                <a:rPr lang="en-US" altLang="zh-CN" sz="2800" b="1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…</a:t>
              </a:r>
              <a:endPara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372249" y="3240199"/>
            <a:ext cx="2838866" cy="1159014"/>
            <a:chOff x="-2149" y="3315"/>
            <a:chExt cx="4471" cy="1825"/>
          </a:xfrm>
        </p:grpSpPr>
        <p:sp>
          <p:nvSpPr>
            <p:cNvPr id="54" name="圆角矩形 96"/>
            <p:cNvSpPr/>
            <p:nvPr/>
          </p:nvSpPr>
          <p:spPr>
            <a:xfrm>
              <a:off x="-2149" y="3315"/>
              <a:ext cx="4471" cy="1825"/>
            </a:xfrm>
            <a:prstGeom prst="roundRect">
              <a:avLst/>
            </a:prstGeom>
            <a:solidFill>
              <a:srgbClr val="FFF1A6">
                <a:alpha val="50000"/>
              </a:srgbClr>
            </a:solidFill>
            <a:ln w="28575" cmpd="sng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endParaRPr>
            </a:p>
          </p:txBody>
        </p:sp>
        <p:sp>
          <p:nvSpPr>
            <p:cNvPr id="55" name="文本框 47"/>
            <p:cNvSpPr txBox="1"/>
            <p:nvPr/>
          </p:nvSpPr>
          <p:spPr>
            <a:xfrm>
              <a:off x="-1941" y="3439"/>
              <a:ext cx="3934" cy="15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30000"/>
                </a:lnSpc>
                <a:buNone/>
              </a:pPr>
              <a:r>
                <a:rPr lang="zh-CN" altLang="en-US" sz="2200" dirty="0">
                  <a:latin typeface="方正兰亭黑简体" panose="02000500000000000000" pitchFamily="2" charset="-122"/>
                  <a:ea typeface="方正兰亭黑简体" panose="02000500000000000000" pitchFamily="2" charset="-122"/>
                  <a:sym typeface="等线" panose="02010600030101010101" pitchFamily="2" charset="-122"/>
                </a:rPr>
                <a:t>商的小数部分总是重复出现“</a:t>
              </a:r>
              <a:r>
                <a:rPr lang="en-US" altLang="zh-CN" sz="2400" dirty="0">
                  <a:latin typeface="Times New Roman" panose="02020603050405020304" pitchFamily="18" charset="0"/>
                  <a:ea typeface="方正兰亭黑简体" panose="02000500000000000000" pitchFamily="2" charset="-122"/>
                  <a:cs typeface="Times New Roman" panose="02020603050405020304" pitchFamily="18" charset="0"/>
                  <a:sym typeface="等线" panose="02010600030101010101" pitchFamily="2" charset="-122"/>
                </a:rPr>
                <a:t>3</a:t>
              </a:r>
              <a:r>
                <a:rPr lang="en-US" altLang="zh-CN" sz="2200" dirty="0">
                  <a:latin typeface="方正兰亭黑简体" panose="02000500000000000000" pitchFamily="2" charset="-122"/>
                  <a:ea typeface="方正兰亭黑简体" panose="02000500000000000000" pitchFamily="2" charset="-122"/>
                  <a:sym typeface="等线" panose="02010600030101010101" pitchFamily="2" charset="-122"/>
                </a:rPr>
                <a:t>”</a:t>
              </a:r>
              <a:r>
                <a:rPr lang="zh-CN" altLang="en-US" sz="2200" dirty="0">
                  <a:latin typeface="方正兰亭黑简体" panose="02000500000000000000" pitchFamily="2" charset="-122"/>
                  <a:ea typeface="方正兰亭黑简体" panose="02000500000000000000" pitchFamily="2" charset="-122"/>
                  <a:sym typeface="等线" panose="02010600030101010101" pitchFamily="2" charset="-122"/>
                </a:rPr>
                <a:t>。</a:t>
              </a:r>
              <a:endParaRPr lang="zh-CN" altLang="en-US" sz="2200" dirty="0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</p:grpSp>
      <p:grpSp>
        <p:nvGrpSpPr>
          <p:cNvPr id="56" name="组合 1"/>
          <p:cNvGrpSpPr/>
          <p:nvPr/>
        </p:nvGrpSpPr>
        <p:grpSpPr>
          <a:xfrm>
            <a:off x="8990487" y="1734107"/>
            <a:ext cx="2592534" cy="569087"/>
            <a:chOff x="309400" y="1356272"/>
            <a:chExt cx="2592533" cy="569108"/>
          </a:xfrm>
        </p:grpSpPr>
        <p:sp>
          <p:nvSpPr>
            <p:cNvPr id="57" name="圆角矩形 100"/>
            <p:cNvSpPr/>
            <p:nvPr/>
          </p:nvSpPr>
          <p:spPr bwMode="auto">
            <a:xfrm>
              <a:off x="309400" y="1356272"/>
              <a:ext cx="2592533" cy="569108"/>
            </a:xfrm>
            <a:prstGeom prst="roundRect">
              <a:avLst>
                <a:gd name="adj" fmla="val 23653"/>
              </a:avLst>
            </a:prstGeom>
            <a:solidFill>
              <a:srgbClr val="E9F8FF"/>
            </a:solidFill>
            <a:ln w="381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58" name="文本框 14"/>
            <p:cNvSpPr txBox="1"/>
            <p:nvPr/>
          </p:nvSpPr>
          <p:spPr>
            <a:xfrm>
              <a:off x="382588" y="1422988"/>
              <a:ext cx="2089150" cy="46168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buNone/>
              </a:pPr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pitchFamily="49" charset="-122"/>
                </a:rPr>
                <a:t>3</a:t>
              </a:r>
              <a:r>
                <a:rPr lang="zh-CN" altLang="en-US" sz="2200" b="1" dirty="0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分爬行</a:t>
              </a:r>
              <a:r>
                <a:rPr lang="en-US" altLang="zh-CN" sz="2400" b="1" dirty="0" smtClean="0">
                  <a:latin typeface="Times New Roman" panose="02020603050405020304" pitchFamily="18" charset="0"/>
                  <a:ea typeface="楷体" panose="02010609060101010101" pitchFamily="49" charset="-122"/>
                </a:rPr>
                <a:t>73 m</a:t>
              </a:r>
              <a:r>
                <a:rPr lang="zh-CN" altLang="en-US" sz="2200" b="1" dirty="0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。</a:t>
              </a:r>
              <a:endParaRPr lang="zh-CN" altLang="en-US" sz="2200" b="1" dirty="0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  <p:pic>
          <p:nvPicPr>
            <p:cNvPr id="59" name="图片 3"/>
            <p:cNvPicPr>
              <a:picLocks noChangeAspect="1"/>
            </p:cNvPicPr>
            <p:nvPr/>
          </p:nvPicPr>
          <p:blipFill>
            <a:blip r:embed="rId33" cstate="email"/>
            <a:srcRect/>
            <a:stretch>
              <a:fillRect/>
            </a:stretch>
          </p:blipFill>
          <p:spPr>
            <a:xfrm>
              <a:off x="2282297" y="1378182"/>
              <a:ext cx="502334" cy="53051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3" name="圆角矩形 105"/>
          <p:cNvSpPr/>
          <p:nvPr/>
        </p:nvSpPr>
        <p:spPr>
          <a:xfrm>
            <a:off x="7651822" y="2414192"/>
            <a:ext cx="2279721" cy="737235"/>
          </a:xfrm>
          <a:prstGeom prst="roundRect">
            <a:avLst>
              <a:gd name="adj" fmla="val 23408"/>
            </a:avLst>
          </a:prstGeom>
          <a:solidFill>
            <a:srgbClr val="FFF1A6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除不尽。</a:t>
            </a:r>
            <a:endParaRPr lang="en-US" altLang="zh-CN" sz="220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65" name="圆角矩形 107"/>
          <p:cNvSpPr/>
          <p:nvPr/>
        </p:nvSpPr>
        <p:spPr>
          <a:xfrm>
            <a:off x="1633328" y="5456581"/>
            <a:ext cx="3244929" cy="738000"/>
          </a:xfrm>
          <a:prstGeom prst="roundRect">
            <a:avLst>
              <a:gd name="adj" fmla="val 23401"/>
            </a:avLst>
          </a:prstGeom>
          <a:solidFill>
            <a:srgbClr val="FFF1A6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余数不断重复出现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en-US" sz="22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。</a:t>
            </a:r>
            <a:endParaRPr lang="en-US" altLang="zh-CN" sz="2200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70" name="圆角矩形 118"/>
          <p:cNvSpPr/>
          <p:nvPr/>
        </p:nvSpPr>
        <p:spPr>
          <a:xfrm>
            <a:off x="1633328" y="3285621"/>
            <a:ext cx="3244929" cy="2078211"/>
          </a:xfrm>
          <a:prstGeom prst="roundRect">
            <a:avLst>
              <a:gd name="adj" fmla="val 12363"/>
            </a:avLst>
          </a:prstGeom>
          <a:solidFill>
            <a:srgbClr val="FFDEDB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zh-CN" altLang="en-US" sz="22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把循环的数字写出两遍或三遍，写上省略号，表示小数部分的位数是无限的。</a:t>
            </a:r>
            <a:endParaRPr lang="en-US" altLang="zh-CN" sz="2200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cxnSp>
        <p:nvCxnSpPr>
          <p:cNvPr id="74" name="直线连接符 6"/>
          <p:cNvCxnSpPr/>
          <p:nvPr/>
        </p:nvCxnSpPr>
        <p:spPr>
          <a:xfrm>
            <a:off x="7006797" y="2577768"/>
            <a:ext cx="497522" cy="0"/>
          </a:xfrm>
          <a:prstGeom prst="line">
            <a:avLst/>
          </a:prstGeom>
          <a:noFill/>
          <a:ln w="57150" cap="rnd">
            <a:solidFill>
              <a:srgbClr val="FF8114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3" name="直线连接符 6"/>
          <p:cNvCxnSpPr/>
          <p:nvPr/>
        </p:nvCxnSpPr>
        <p:spPr>
          <a:xfrm flipH="1">
            <a:off x="4969566" y="6037203"/>
            <a:ext cx="394321" cy="0"/>
          </a:xfrm>
          <a:prstGeom prst="line">
            <a:avLst/>
          </a:prstGeom>
          <a:noFill/>
          <a:ln w="57150" cap="rnd">
            <a:solidFill>
              <a:srgbClr val="FF8114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91" name="组合 90"/>
          <p:cNvGrpSpPr/>
          <p:nvPr/>
        </p:nvGrpSpPr>
        <p:grpSpPr>
          <a:xfrm>
            <a:off x="7597194" y="4852569"/>
            <a:ext cx="2216667" cy="578404"/>
            <a:chOff x="7597194" y="4852569"/>
            <a:chExt cx="2216667" cy="578404"/>
          </a:xfrm>
        </p:grpSpPr>
        <p:grpSp>
          <p:nvGrpSpPr>
            <p:cNvPr id="87" name="组合 86"/>
            <p:cNvGrpSpPr/>
            <p:nvPr/>
          </p:nvGrpSpPr>
          <p:grpSpPr>
            <a:xfrm>
              <a:off x="7597194" y="4852569"/>
              <a:ext cx="2040748" cy="578404"/>
              <a:chOff x="6591975" y="4488609"/>
              <a:chExt cx="2040748" cy="578404"/>
            </a:xfrm>
          </p:grpSpPr>
          <p:sp>
            <p:nvSpPr>
              <p:cNvPr id="88" name="矩形: 圆角 24"/>
              <p:cNvSpPr/>
              <p:nvPr/>
            </p:nvSpPr>
            <p:spPr>
              <a:xfrm>
                <a:off x="6591975" y="4488609"/>
                <a:ext cx="2040748" cy="57840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6A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矩形 88"/>
              <p:cNvSpPr/>
              <p:nvPr/>
            </p:nvSpPr>
            <p:spPr>
              <a:xfrm>
                <a:off x="6668105" y="4583065"/>
                <a:ext cx="188719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000" b="1" kern="100">
                    <a:latin typeface="方正兰亭黑简体" panose="02000500000000000000" pitchFamily="2" charset="-122"/>
                    <a:ea typeface="方正兰亭黑简体" panose="02000500000000000000" pitchFamily="2" charset="-122"/>
                    <a:cs typeface="Times New Roman" panose="02020603050405020304" pitchFamily="18" charset="0"/>
                    <a:sym typeface="+mn-ea"/>
                  </a:rPr>
                  <a:t>你有什么发现？</a:t>
                </a:r>
                <a:endParaRPr lang="en-US" altLang="zh-CN" sz="2000" b="1" kern="100"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endParaRPr>
              </a:p>
            </p:txBody>
          </p:sp>
        </p:grpSp>
        <p:sp>
          <p:nvSpPr>
            <p:cNvPr id="90" name="圆角矩形 1"/>
            <p:cNvSpPr/>
            <p:nvPr/>
          </p:nvSpPr>
          <p:spPr>
            <a:xfrm rot="18694892">
              <a:off x="9501544" y="5006784"/>
              <a:ext cx="321792" cy="302843"/>
            </a:xfrm>
            <a:custGeom>
              <a:avLst/>
              <a:gdLst>
                <a:gd name="connsiteX0" fmla="*/ 395850 w 581556"/>
                <a:gd name="connsiteY0" fmla="*/ 0 h 445111"/>
                <a:gd name="connsiteX1" fmla="*/ 580044 w 581556"/>
                <a:gd name="connsiteY1" fmla="*/ 386705 h 445111"/>
                <a:gd name="connsiteX2" fmla="*/ 484939 w 581556"/>
                <a:gd name="connsiteY2" fmla="*/ 440655 h 445111"/>
                <a:gd name="connsiteX3" fmla="*/ 0 w 581556"/>
                <a:gd name="connsiteY3" fmla="*/ 273128 h 445111"/>
                <a:gd name="connsiteX4" fmla="*/ 0 w 579118"/>
                <a:gd name="connsiteY4" fmla="*/ 273128 h 447142"/>
                <a:gd name="connsiteX5" fmla="*/ 0 w 650795"/>
                <a:gd name="connsiteY5" fmla="*/ 274664 h 446308"/>
                <a:gd name="connsiteX6" fmla="*/ 0 w 2228193"/>
                <a:gd name="connsiteY6" fmla="*/ 119122 h 1282262"/>
                <a:gd name="connsiteX7" fmla="*/ 0 w 2303532"/>
                <a:gd name="connsiteY7" fmla="*/ 119122 h 1282262"/>
                <a:gd name="connsiteX8" fmla="*/ 0 w 2228193"/>
                <a:gd name="connsiteY8" fmla="*/ 119122 h 1282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1556" h="445111">
                  <a:moveTo>
                    <a:pt x="395850" y="0"/>
                  </a:moveTo>
                  <a:cubicBezTo>
                    <a:pt x="404301" y="19004"/>
                    <a:pt x="565196" y="313263"/>
                    <a:pt x="580044" y="386705"/>
                  </a:cubicBezTo>
                  <a:cubicBezTo>
                    <a:pt x="594892" y="460147"/>
                    <a:pt x="495800" y="445413"/>
                    <a:pt x="484939" y="440655"/>
                  </a:cubicBezTo>
                  <a:cubicBezTo>
                    <a:pt x="445645" y="428968"/>
                    <a:pt x="161646" y="328970"/>
                    <a:pt x="0" y="273128"/>
                  </a:cubicBezTo>
                </a:path>
              </a:pathLst>
            </a:custGeom>
            <a:noFill/>
            <a:ln w="381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6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8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60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500"/>
                            </p:stCondLst>
                            <p:childTnLst>
                              <p:par>
                                <p:cTn id="17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5" grpId="0"/>
      <p:bldP spid="16" grpId="0"/>
      <p:bldP spid="19" grpId="0"/>
      <p:bldP spid="31" grpId="0"/>
      <p:bldP spid="32" grpId="0"/>
      <p:bldP spid="33" grpId="0"/>
      <p:bldP spid="35" grpId="0"/>
      <p:bldP spid="36" grpId="0"/>
      <p:bldP spid="38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9" grpId="0"/>
      <p:bldP spid="63" grpId="0" animBg="1"/>
      <p:bldP spid="65" grpId="0" animBg="1"/>
      <p:bldP spid="7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组合 91"/>
          <p:cNvGrpSpPr/>
          <p:nvPr/>
        </p:nvGrpSpPr>
        <p:grpSpPr>
          <a:xfrm>
            <a:off x="7341696" y="4852569"/>
            <a:ext cx="2473511" cy="578404"/>
            <a:chOff x="7340350" y="4852569"/>
            <a:chExt cx="2473511" cy="578404"/>
          </a:xfrm>
        </p:grpSpPr>
        <p:grpSp>
          <p:nvGrpSpPr>
            <p:cNvPr id="93" name="组合 92"/>
            <p:cNvGrpSpPr/>
            <p:nvPr/>
          </p:nvGrpSpPr>
          <p:grpSpPr>
            <a:xfrm>
              <a:off x="7340350" y="4852569"/>
              <a:ext cx="2297592" cy="578404"/>
              <a:chOff x="6335131" y="4488609"/>
              <a:chExt cx="2297592" cy="578404"/>
            </a:xfrm>
          </p:grpSpPr>
          <p:sp>
            <p:nvSpPr>
              <p:cNvPr id="95" name="矩形: 圆角 24"/>
              <p:cNvSpPr/>
              <p:nvPr/>
            </p:nvSpPr>
            <p:spPr>
              <a:xfrm>
                <a:off x="6335131" y="4488609"/>
                <a:ext cx="2297592" cy="57840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6A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矩形 95"/>
              <p:cNvSpPr/>
              <p:nvPr/>
            </p:nvSpPr>
            <p:spPr>
              <a:xfrm>
                <a:off x="6440770" y="4583065"/>
                <a:ext cx="2077322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000" b="1" kern="100">
                    <a:latin typeface="方正兰亭黑简体" panose="02000500000000000000" pitchFamily="2" charset="-122"/>
                    <a:ea typeface="方正兰亭黑简体" panose="02000500000000000000" pitchFamily="2" charset="-122"/>
                    <a:cs typeface="Times New Roman" panose="02020603050405020304" pitchFamily="18" charset="0"/>
                    <a:sym typeface="+mn-ea"/>
                  </a:rPr>
                  <a:t>怎样表示这个商？</a:t>
                </a:r>
                <a:endParaRPr lang="en-US" altLang="zh-CN" sz="2000" b="1" kern="100"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endParaRPr>
              </a:p>
            </p:txBody>
          </p:sp>
        </p:grpSp>
        <p:sp>
          <p:nvSpPr>
            <p:cNvPr id="94" name="圆角矩形 1"/>
            <p:cNvSpPr/>
            <p:nvPr/>
          </p:nvSpPr>
          <p:spPr>
            <a:xfrm rot="18694892">
              <a:off x="9501544" y="5006784"/>
              <a:ext cx="321792" cy="302843"/>
            </a:xfrm>
            <a:custGeom>
              <a:avLst/>
              <a:gdLst>
                <a:gd name="connsiteX0" fmla="*/ 395850 w 581556"/>
                <a:gd name="connsiteY0" fmla="*/ 0 h 445111"/>
                <a:gd name="connsiteX1" fmla="*/ 580044 w 581556"/>
                <a:gd name="connsiteY1" fmla="*/ 386705 h 445111"/>
                <a:gd name="connsiteX2" fmla="*/ 484939 w 581556"/>
                <a:gd name="connsiteY2" fmla="*/ 440655 h 445111"/>
                <a:gd name="connsiteX3" fmla="*/ 0 w 581556"/>
                <a:gd name="connsiteY3" fmla="*/ 273128 h 445111"/>
                <a:gd name="connsiteX4" fmla="*/ 0 w 579118"/>
                <a:gd name="connsiteY4" fmla="*/ 273128 h 447142"/>
                <a:gd name="connsiteX5" fmla="*/ 0 w 650795"/>
                <a:gd name="connsiteY5" fmla="*/ 274664 h 446308"/>
                <a:gd name="connsiteX6" fmla="*/ 0 w 2228193"/>
                <a:gd name="connsiteY6" fmla="*/ 119122 h 1282262"/>
                <a:gd name="connsiteX7" fmla="*/ 0 w 2303532"/>
                <a:gd name="connsiteY7" fmla="*/ 119122 h 1282262"/>
                <a:gd name="connsiteX8" fmla="*/ 0 w 2228193"/>
                <a:gd name="connsiteY8" fmla="*/ 119122 h 1282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1556" h="445111">
                  <a:moveTo>
                    <a:pt x="395850" y="0"/>
                  </a:moveTo>
                  <a:cubicBezTo>
                    <a:pt x="404301" y="19004"/>
                    <a:pt x="565196" y="313263"/>
                    <a:pt x="580044" y="386705"/>
                  </a:cubicBezTo>
                  <a:cubicBezTo>
                    <a:pt x="594892" y="460147"/>
                    <a:pt x="495800" y="445413"/>
                    <a:pt x="484939" y="440655"/>
                  </a:cubicBezTo>
                  <a:cubicBezTo>
                    <a:pt x="445645" y="428968"/>
                    <a:pt x="161646" y="328970"/>
                    <a:pt x="0" y="273128"/>
                  </a:cubicBezTo>
                </a:path>
              </a:pathLst>
            </a:custGeom>
            <a:noFill/>
            <a:ln w="381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3756551" y="1242359"/>
            <a:ext cx="532070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5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蜘蛛和蜗牛平均每分爬行多少米？</a:t>
            </a:r>
            <a:endParaRPr lang="zh-CN" altLang="en-US" sz="2600" b="1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sym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35202" y="1210785"/>
            <a:ext cx="1798409" cy="502957"/>
            <a:chOff x="4919577" y="540291"/>
            <a:chExt cx="2344186" cy="655593"/>
          </a:xfrm>
        </p:grpSpPr>
        <p:grpSp>
          <p:nvGrpSpPr>
            <p:cNvPr id="4" name="组合 3"/>
            <p:cNvGrpSpPr/>
            <p:nvPr/>
          </p:nvGrpSpPr>
          <p:grpSpPr>
            <a:xfrm>
              <a:off x="4985647" y="596320"/>
              <a:ext cx="2278116" cy="541700"/>
              <a:chOff x="5383758" y="1573561"/>
              <a:chExt cx="2278116" cy="541700"/>
            </a:xfrm>
          </p:grpSpPr>
          <p:sp>
            <p:nvSpPr>
              <p:cNvPr id="6" name="圆角矩形 65"/>
              <p:cNvSpPr/>
              <p:nvPr/>
            </p:nvSpPr>
            <p:spPr>
              <a:xfrm>
                <a:off x="5383758" y="1573561"/>
                <a:ext cx="2278116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6A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9" name="文本占位符 26"/>
              <p:cNvSpPr txBox="1"/>
              <p:nvPr/>
            </p:nvSpPr>
            <p:spPr>
              <a:xfrm>
                <a:off x="5988365" y="1638856"/>
                <a:ext cx="1588491" cy="4069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6A07D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解决问题</a:t>
                </a:r>
                <a:endParaRPr lang="zh-CN" altLang="en-US" sz="2000">
                  <a:solidFill>
                    <a:srgbClr val="6A07D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919577" y="540291"/>
              <a:ext cx="655593" cy="655593"/>
            </a:xfrm>
            <a:prstGeom prst="rect">
              <a:avLst/>
            </a:prstGeom>
          </p:spPr>
        </p:pic>
      </p:grpSp>
      <p:cxnSp>
        <p:nvCxnSpPr>
          <p:cNvPr id="74" name="直线连接符 6"/>
          <p:cNvCxnSpPr/>
          <p:nvPr/>
        </p:nvCxnSpPr>
        <p:spPr>
          <a:xfrm>
            <a:off x="7198574" y="2577768"/>
            <a:ext cx="497522" cy="0"/>
          </a:xfrm>
          <a:prstGeom prst="line">
            <a:avLst/>
          </a:prstGeom>
          <a:noFill/>
          <a:ln w="57150" cap="rnd">
            <a:solidFill>
              <a:srgbClr val="FF8114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3" name="直线连接符 6"/>
          <p:cNvCxnSpPr/>
          <p:nvPr/>
        </p:nvCxnSpPr>
        <p:spPr>
          <a:xfrm flipH="1">
            <a:off x="4969566" y="6037203"/>
            <a:ext cx="394321" cy="0"/>
          </a:xfrm>
          <a:prstGeom prst="line">
            <a:avLst/>
          </a:prstGeom>
          <a:noFill/>
          <a:ln w="57150" cap="rnd">
            <a:solidFill>
              <a:srgbClr val="FF8114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91" name="组合 90"/>
          <p:cNvGrpSpPr/>
          <p:nvPr/>
        </p:nvGrpSpPr>
        <p:grpSpPr>
          <a:xfrm>
            <a:off x="7597194" y="4852569"/>
            <a:ext cx="2216667" cy="578404"/>
            <a:chOff x="7597194" y="4852569"/>
            <a:chExt cx="2216667" cy="578404"/>
          </a:xfrm>
        </p:grpSpPr>
        <p:grpSp>
          <p:nvGrpSpPr>
            <p:cNvPr id="87" name="组合 86"/>
            <p:cNvGrpSpPr/>
            <p:nvPr/>
          </p:nvGrpSpPr>
          <p:grpSpPr>
            <a:xfrm>
              <a:off x="7597194" y="4852569"/>
              <a:ext cx="2040748" cy="578404"/>
              <a:chOff x="6591975" y="4488609"/>
              <a:chExt cx="2040748" cy="578404"/>
            </a:xfrm>
          </p:grpSpPr>
          <p:sp>
            <p:nvSpPr>
              <p:cNvPr id="88" name="矩形: 圆角 24"/>
              <p:cNvSpPr/>
              <p:nvPr/>
            </p:nvSpPr>
            <p:spPr>
              <a:xfrm>
                <a:off x="6591975" y="4488609"/>
                <a:ext cx="2040748" cy="57840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6A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矩形 88"/>
              <p:cNvSpPr/>
              <p:nvPr/>
            </p:nvSpPr>
            <p:spPr>
              <a:xfrm>
                <a:off x="6668105" y="4583065"/>
                <a:ext cx="188719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000" b="1" kern="100">
                    <a:latin typeface="方正兰亭黑简体" panose="02000500000000000000" pitchFamily="2" charset="-122"/>
                    <a:ea typeface="方正兰亭黑简体" panose="02000500000000000000" pitchFamily="2" charset="-122"/>
                    <a:cs typeface="Times New Roman" panose="02020603050405020304" pitchFamily="18" charset="0"/>
                    <a:sym typeface="+mn-ea"/>
                  </a:rPr>
                  <a:t>你有什么发现？</a:t>
                </a:r>
                <a:endParaRPr lang="en-US" altLang="zh-CN" sz="2000" b="1" kern="100"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endParaRPr>
              </a:p>
            </p:txBody>
          </p:sp>
        </p:grpSp>
        <p:sp>
          <p:nvSpPr>
            <p:cNvPr id="90" name="圆角矩形 1"/>
            <p:cNvSpPr/>
            <p:nvPr/>
          </p:nvSpPr>
          <p:spPr>
            <a:xfrm rot="18694892">
              <a:off x="9501544" y="5006784"/>
              <a:ext cx="321792" cy="302843"/>
            </a:xfrm>
            <a:custGeom>
              <a:avLst/>
              <a:gdLst>
                <a:gd name="connsiteX0" fmla="*/ 395850 w 581556"/>
                <a:gd name="connsiteY0" fmla="*/ 0 h 445111"/>
                <a:gd name="connsiteX1" fmla="*/ 580044 w 581556"/>
                <a:gd name="connsiteY1" fmla="*/ 386705 h 445111"/>
                <a:gd name="connsiteX2" fmla="*/ 484939 w 581556"/>
                <a:gd name="connsiteY2" fmla="*/ 440655 h 445111"/>
                <a:gd name="connsiteX3" fmla="*/ 0 w 581556"/>
                <a:gd name="connsiteY3" fmla="*/ 273128 h 445111"/>
                <a:gd name="connsiteX4" fmla="*/ 0 w 579118"/>
                <a:gd name="connsiteY4" fmla="*/ 273128 h 447142"/>
                <a:gd name="connsiteX5" fmla="*/ 0 w 650795"/>
                <a:gd name="connsiteY5" fmla="*/ 274664 h 446308"/>
                <a:gd name="connsiteX6" fmla="*/ 0 w 2228193"/>
                <a:gd name="connsiteY6" fmla="*/ 119122 h 1282262"/>
                <a:gd name="connsiteX7" fmla="*/ 0 w 2303532"/>
                <a:gd name="connsiteY7" fmla="*/ 119122 h 1282262"/>
                <a:gd name="connsiteX8" fmla="*/ 0 w 2228193"/>
                <a:gd name="connsiteY8" fmla="*/ 119122 h 1282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1556" h="445111">
                  <a:moveTo>
                    <a:pt x="395850" y="0"/>
                  </a:moveTo>
                  <a:cubicBezTo>
                    <a:pt x="404301" y="19004"/>
                    <a:pt x="565196" y="313263"/>
                    <a:pt x="580044" y="386705"/>
                  </a:cubicBezTo>
                  <a:cubicBezTo>
                    <a:pt x="594892" y="460147"/>
                    <a:pt x="495800" y="445413"/>
                    <a:pt x="484939" y="440655"/>
                  </a:cubicBezTo>
                  <a:cubicBezTo>
                    <a:pt x="445645" y="428968"/>
                    <a:pt x="161646" y="328970"/>
                    <a:pt x="0" y="273128"/>
                  </a:cubicBezTo>
                </a:path>
              </a:pathLst>
            </a:custGeom>
            <a:noFill/>
            <a:ln w="381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pic>
        <p:nvPicPr>
          <p:cNvPr id="80" name="图片 1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159040" y="2692046"/>
            <a:ext cx="1938337" cy="43588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" name="Rectangle 8"/>
          <p:cNvSpPr>
            <a:spLocks noChangeArrowheads="1"/>
          </p:cNvSpPr>
          <p:nvPr/>
        </p:nvSpPr>
        <p:spPr bwMode="auto">
          <a:xfrm>
            <a:off x="5429360" y="2672998"/>
            <a:ext cx="784225" cy="471488"/>
          </a:xfrm>
          <a:prstGeom prst="rect">
            <a:avLst/>
          </a:prstGeom>
          <a:noFill/>
          <a:ln>
            <a:noFill/>
          </a:ln>
        </p:spPr>
        <p:txBody>
          <a:bodyPr wrap="none" lIns="67500" tIns="35100" rIns="67500" bIns="3510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6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9.4</a:t>
            </a:r>
            <a:endParaRPr kumimoji="0" lang="en-US" altLang="zh-CN" sz="2600" b="1" i="0" u="none" strike="noStrike" kern="1200" cap="none" spc="6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82" name="Rectangle 12"/>
          <p:cNvSpPr/>
          <p:nvPr/>
        </p:nvSpPr>
        <p:spPr>
          <a:xfrm>
            <a:off x="4835635" y="2672998"/>
            <a:ext cx="465137" cy="469900"/>
          </a:xfrm>
          <a:prstGeom prst="rect">
            <a:avLst/>
          </a:prstGeom>
          <a:noFill/>
          <a:ln w="9525">
            <a:noFill/>
          </a:ln>
        </p:spPr>
        <p:txBody>
          <a:bodyPr wrap="none" lIns="67500" tIns="35100" rIns="67500" bIns="35100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11</a:t>
            </a: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84" name="Rectangle 13"/>
          <p:cNvSpPr>
            <a:spLocks noChangeArrowheads="1"/>
          </p:cNvSpPr>
          <p:nvPr/>
        </p:nvSpPr>
        <p:spPr bwMode="auto">
          <a:xfrm>
            <a:off x="5429360" y="2958748"/>
            <a:ext cx="784225" cy="471488"/>
          </a:xfrm>
          <a:prstGeom prst="rect">
            <a:avLst/>
          </a:prstGeom>
          <a:noFill/>
          <a:ln>
            <a:noFill/>
          </a:ln>
        </p:spPr>
        <p:txBody>
          <a:bodyPr wrap="none" lIns="67500" tIns="35100" rIns="67500" bIns="3510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6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8 8</a:t>
            </a:r>
            <a:endParaRPr kumimoji="0" lang="en-US" altLang="zh-CN" sz="2600" b="1" i="0" u="none" strike="noStrike" kern="1200" cap="none" spc="6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85" name="Line 14"/>
          <p:cNvSpPr/>
          <p:nvPr/>
        </p:nvSpPr>
        <p:spPr>
          <a:xfrm>
            <a:off x="5418247" y="3378057"/>
            <a:ext cx="170815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97" name="Rectangle 15"/>
          <p:cNvSpPr/>
          <p:nvPr/>
        </p:nvSpPr>
        <p:spPr>
          <a:xfrm>
            <a:off x="5435710" y="2338036"/>
            <a:ext cx="303212" cy="471487"/>
          </a:xfrm>
          <a:prstGeom prst="rect">
            <a:avLst/>
          </a:prstGeom>
          <a:noFill/>
          <a:ln w="9525">
            <a:noFill/>
          </a:ln>
        </p:spPr>
        <p:txBody>
          <a:bodyPr wrap="none" lIns="67500" tIns="35100" rIns="67500" bIns="35100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0</a:t>
            </a: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98" name="Rectangle 16"/>
          <p:cNvSpPr/>
          <p:nvPr/>
        </p:nvSpPr>
        <p:spPr>
          <a:xfrm>
            <a:off x="5827822" y="3324082"/>
            <a:ext cx="303213" cy="471487"/>
          </a:xfrm>
          <a:prstGeom prst="rect">
            <a:avLst/>
          </a:prstGeom>
          <a:noFill/>
          <a:ln w="9525">
            <a:noFill/>
          </a:ln>
        </p:spPr>
        <p:txBody>
          <a:bodyPr wrap="none" lIns="67500" tIns="35100" rIns="67500" bIns="35100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6</a:t>
            </a: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99" name="Rectangle 17"/>
          <p:cNvSpPr/>
          <p:nvPr/>
        </p:nvSpPr>
        <p:spPr>
          <a:xfrm>
            <a:off x="5834172" y="2328511"/>
            <a:ext cx="303213" cy="471487"/>
          </a:xfrm>
          <a:prstGeom prst="rect">
            <a:avLst/>
          </a:prstGeom>
          <a:noFill/>
          <a:ln w="9525">
            <a:noFill/>
          </a:ln>
        </p:spPr>
        <p:txBody>
          <a:bodyPr wrap="none" lIns="67500" tIns="35100" rIns="67500" bIns="35100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8</a:t>
            </a: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100" name="Rectangle 18"/>
          <p:cNvSpPr>
            <a:spLocks noChangeArrowheads="1"/>
          </p:cNvSpPr>
          <p:nvPr/>
        </p:nvSpPr>
        <p:spPr bwMode="auto">
          <a:xfrm>
            <a:off x="5830997" y="3608282"/>
            <a:ext cx="623888" cy="471488"/>
          </a:xfrm>
          <a:prstGeom prst="rect">
            <a:avLst/>
          </a:prstGeom>
          <a:noFill/>
          <a:ln>
            <a:noFill/>
          </a:ln>
        </p:spPr>
        <p:txBody>
          <a:bodyPr wrap="none" lIns="67500" tIns="35100" rIns="67500" bIns="3510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6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55</a:t>
            </a:r>
            <a:endParaRPr kumimoji="0" lang="en-US" altLang="zh-CN" sz="2600" b="1" i="0" u="none" strike="noStrike" kern="1200" cap="none" spc="6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101" name="Line 19"/>
          <p:cNvSpPr/>
          <p:nvPr/>
        </p:nvSpPr>
        <p:spPr>
          <a:xfrm>
            <a:off x="5449997" y="3996012"/>
            <a:ext cx="16764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02" name="Rectangle 22"/>
          <p:cNvSpPr/>
          <p:nvPr/>
        </p:nvSpPr>
        <p:spPr>
          <a:xfrm>
            <a:off x="6081822" y="3938216"/>
            <a:ext cx="217488" cy="469900"/>
          </a:xfrm>
          <a:prstGeom prst="rect">
            <a:avLst/>
          </a:prstGeom>
          <a:noFill/>
          <a:ln w="9525">
            <a:noFill/>
          </a:ln>
        </p:spPr>
        <p:txBody>
          <a:bodyPr lIns="67500" tIns="35100" rIns="67500" bIns="35100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5</a:t>
            </a: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103" name="Rectangle 23"/>
          <p:cNvSpPr>
            <a:spLocks noChangeArrowheads="1"/>
          </p:cNvSpPr>
          <p:nvPr/>
        </p:nvSpPr>
        <p:spPr bwMode="auto">
          <a:xfrm>
            <a:off x="6077060" y="4216000"/>
            <a:ext cx="623888" cy="471488"/>
          </a:xfrm>
          <a:prstGeom prst="rect">
            <a:avLst/>
          </a:prstGeom>
          <a:noFill/>
          <a:ln>
            <a:noFill/>
          </a:ln>
        </p:spPr>
        <p:txBody>
          <a:bodyPr wrap="none" lIns="67500" tIns="35100" rIns="67500" bIns="3510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6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44</a:t>
            </a:r>
            <a:endParaRPr kumimoji="0" lang="en-US" altLang="zh-CN" sz="2600" b="1" i="0" u="none" strike="noStrike" kern="1200" cap="none" spc="6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104" name="Line 24"/>
          <p:cNvSpPr/>
          <p:nvPr/>
        </p:nvSpPr>
        <p:spPr>
          <a:xfrm>
            <a:off x="5449997" y="4620804"/>
            <a:ext cx="1692275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05" name="Rectangle 25"/>
          <p:cNvSpPr/>
          <p:nvPr/>
        </p:nvSpPr>
        <p:spPr>
          <a:xfrm>
            <a:off x="6327885" y="4567645"/>
            <a:ext cx="246062" cy="469900"/>
          </a:xfrm>
          <a:prstGeom prst="rect">
            <a:avLst/>
          </a:prstGeom>
          <a:noFill/>
          <a:ln w="9525">
            <a:noFill/>
          </a:ln>
        </p:spPr>
        <p:txBody>
          <a:bodyPr lIns="67500" tIns="35100" rIns="67500" bIns="35100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6</a:t>
            </a: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106" name="Rectangle 26"/>
          <p:cNvSpPr>
            <a:spLocks noChangeArrowheads="1"/>
          </p:cNvSpPr>
          <p:nvPr/>
        </p:nvSpPr>
        <p:spPr bwMode="auto">
          <a:xfrm>
            <a:off x="6335822" y="4839887"/>
            <a:ext cx="623888" cy="471488"/>
          </a:xfrm>
          <a:prstGeom prst="rect">
            <a:avLst/>
          </a:prstGeom>
          <a:noFill/>
          <a:ln>
            <a:noFill/>
          </a:ln>
        </p:spPr>
        <p:txBody>
          <a:bodyPr wrap="none" lIns="67500" tIns="35100" rIns="67500" bIns="3510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6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55</a:t>
            </a:r>
            <a:endParaRPr kumimoji="0" lang="en-US" altLang="zh-CN" sz="2600" b="1" i="0" u="none" strike="noStrike" kern="1200" cap="none" spc="6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107" name="Line 27"/>
          <p:cNvSpPr/>
          <p:nvPr/>
        </p:nvSpPr>
        <p:spPr>
          <a:xfrm>
            <a:off x="5449997" y="5248880"/>
            <a:ext cx="16764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08" name="Rectangle 28"/>
          <p:cNvSpPr/>
          <p:nvPr/>
        </p:nvSpPr>
        <p:spPr>
          <a:xfrm>
            <a:off x="6577122" y="5192436"/>
            <a:ext cx="273050" cy="469900"/>
          </a:xfrm>
          <a:prstGeom prst="rect">
            <a:avLst/>
          </a:prstGeom>
          <a:noFill/>
          <a:ln w="9525">
            <a:noFill/>
          </a:ln>
        </p:spPr>
        <p:txBody>
          <a:bodyPr lIns="67500" tIns="35100" rIns="67500" bIns="35100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5</a:t>
            </a: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109" name="Rectangle 29"/>
          <p:cNvSpPr/>
          <p:nvPr/>
        </p:nvSpPr>
        <p:spPr>
          <a:xfrm>
            <a:off x="6318360" y="2328511"/>
            <a:ext cx="303212" cy="471487"/>
          </a:xfrm>
          <a:prstGeom prst="rect">
            <a:avLst/>
          </a:prstGeom>
          <a:noFill/>
          <a:ln w="9525">
            <a:noFill/>
          </a:ln>
        </p:spPr>
        <p:txBody>
          <a:bodyPr wrap="none" lIns="67500" tIns="35100" rIns="67500" bIns="35100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solidFill>
                  <a:srgbClr val="FE594F"/>
                </a:solidFill>
                <a:latin typeface="Times New Roman" panose="02020603050405020304" pitchFamily="18" charset="0"/>
                <a:ea typeface="黑体" panose="02010609060101010101" charset="-122"/>
              </a:rPr>
              <a:t>4</a:t>
            </a:r>
            <a:endParaRPr lang="en-US" altLang="zh-CN" sz="2600" b="1">
              <a:solidFill>
                <a:srgbClr val="FE594F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110" name="Rectangle 30"/>
          <p:cNvSpPr/>
          <p:nvPr/>
        </p:nvSpPr>
        <p:spPr>
          <a:xfrm>
            <a:off x="6072297" y="2328511"/>
            <a:ext cx="303213" cy="471487"/>
          </a:xfrm>
          <a:prstGeom prst="rect">
            <a:avLst/>
          </a:prstGeom>
          <a:noFill/>
          <a:ln w="9525">
            <a:noFill/>
          </a:ln>
        </p:spPr>
        <p:txBody>
          <a:bodyPr wrap="none" lIns="67500" tIns="35100" rIns="67500" bIns="35100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solidFill>
                  <a:srgbClr val="FE594F"/>
                </a:solidFill>
                <a:latin typeface="Times New Roman" panose="02020603050405020304" pitchFamily="18" charset="0"/>
                <a:ea typeface="黑体" panose="02010609060101010101" charset="-122"/>
              </a:rPr>
              <a:t>5</a:t>
            </a:r>
            <a:endParaRPr lang="en-US" altLang="zh-CN" sz="2600" b="1">
              <a:solidFill>
                <a:srgbClr val="FE594F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111" name="Rectangle 31"/>
          <p:cNvSpPr/>
          <p:nvPr/>
        </p:nvSpPr>
        <p:spPr>
          <a:xfrm>
            <a:off x="6572360" y="2328511"/>
            <a:ext cx="303212" cy="471487"/>
          </a:xfrm>
          <a:prstGeom prst="rect">
            <a:avLst/>
          </a:prstGeom>
          <a:noFill/>
          <a:ln w="9525">
            <a:noFill/>
          </a:ln>
        </p:spPr>
        <p:txBody>
          <a:bodyPr wrap="none" lIns="67500" tIns="35100" rIns="67500" bIns="35100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solidFill>
                  <a:srgbClr val="FE594F"/>
                </a:solidFill>
                <a:latin typeface="Times New Roman" panose="02020603050405020304" pitchFamily="18" charset="0"/>
                <a:ea typeface="黑体" panose="02010609060101010101" charset="-122"/>
              </a:rPr>
              <a:t>5</a:t>
            </a:r>
            <a:endParaRPr lang="en-US" altLang="zh-CN" sz="2600" b="1">
              <a:solidFill>
                <a:srgbClr val="FE594F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112" name="Rectangle 38"/>
          <p:cNvSpPr/>
          <p:nvPr/>
        </p:nvSpPr>
        <p:spPr>
          <a:xfrm>
            <a:off x="6078647" y="3324082"/>
            <a:ext cx="303213" cy="471487"/>
          </a:xfrm>
          <a:prstGeom prst="rect">
            <a:avLst/>
          </a:prstGeom>
          <a:noFill/>
          <a:ln w="9525">
            <a:noFill/>
          </a:ln>
        </p:spPr>
        <p:txBody>
          <a:bodyPr wrap="none" lIns="67500" tIns="35100" rIns="67500" bIns="35100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0</a:t>
            </a: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113" name="Rectangle 39"/>
          <p:cNvSpPr/>
          <p:nvPr/>
        </p:nvSpPr>
        <p:spPr>
          <a:xfrm>
            <a:off x="5678597" y="2323748"/>
            <a:ext cx="219075" cy="471488"/>
          </a:xfrm>
          <a:prstGeom prst="rect">
            <a:avLst/>
          </a:prstGeom>
          <a:noFill/>
          <a:ln w="9525">
            <a:noFill/>
          </a:ln>
        </p:spPr>
        <p:txBody>
          <a:bodyPr wrap="none" lIns="67500" tIns="35100" rIns="67500" bIns="35100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.</a:t>
            </a: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114" name="Rectangle 40"/>
          <p:cNvSpPr/>
          <p:nvPr/>
        </p:nvSpPr>
        <p:spPr>
          <a:xfrm>
            <a:off x="6329472" y="3936628"/>
            <a:ext cx="303213" cy="471488"/>
          </a:xfrm>
          <a:prstGeom prst="rect">
            <a:avLst/>
          </a:prstGeom>
          <a:noFill/>
          <a:ln w="9525">
            <a:noFill/>
          </a:ln>
        </p:spPr>
        <p:txBody>
          <a:bodyPr wrap="none" lIns="67500" tIns="35100" rIns="67500" bIns="35100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0</a:t>
            </a: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115" name="Rectangle 41"/>
          <p:cNvSpPr/>
          <p:nvPr/>
        </p:nvSpPr>
        <p:spPr>
          <a:xfrm>
            <a:off x="6573947" y="4569233"/>
            <a:ext cx="303213" cy="471487"/>
          </a:xfrm>
          <a:prstGeom prst="rect">
            <a:avLst/>
          </a:prstGeom>
          <a:noFill/>
          <a:ln w="9525">
            <a:noFill/>
          </a:ln>
        </p:spPr>
        <p:txBody>
          <a:bodyPr wrap="none" lIns="67500" tIns="35100" rIns="67500" bIns="35100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0</a:t>
            </a: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116" name="Rectangle 42"/>
          <p:cNvSpPr/>
          <p:nvPr/>
        </p:nvSpPr>
        <p:spPr>
          <a:xfrm>
            <a:off x="6827947" y="5192436"/>
            <a:ext cx="303213" cy="471487"/>
          </a:xfrm>
          <a:prstGeom prst="rect">
            <a:avLst/>
          </a:prstGeom>
          <a:noFill/>
          <a:ln w="9525">
            <a:noFill/>
          </a:ln>
        </p:spPr>
        <p:txBody>
          <a:bodyPr wrap="none" lIns="67500" tIns="35100" rIns="67500" bIns="35100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0</a:t>
            </a: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117" name="Rectangle 43"/>
          <p:cNvSpPr>
            <a:spLocks noChangeArrowheads="1"/>
          </p:cNvSpPr>
          <p:nvPr/>
        </p:nvSpPr>
        <p:spPr bwMode="auto">
          <a:xfrm>
            <a:off x="6573947" y="5463870"/>
            <a:ext cx="641350" cy="471488"/>
          </a:xfrm>
          <a:prstGeom prst="rect">
            <a:avLst/>
          </a:prstGeom>
          <a:noFill/>
          <a:ln>
            <a:noFill/>
          </a:ln>
        </p:spPr>
        <p:txBody>
          <a:bodyPr lIns="67500" tIns="35100" rIns="67500" bIns="3510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6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44</a:t>
            </a:r>
            <a:endParaRPr kumimoji="0" lang="en-US" altLang="zh-CN" sz="2600" b="1" i="0" u="none" strike="noStrike" kern="1200" cap="none" spc="6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118" name="Line 45"/>
          <p:cNvSpPr/>
          <p:nvPr/>
        </p:nvSpPr>
        <p:spPr>
          <a:xfrm>
            <a:off x="5449997" y="5865206"/>
            <a:ext cx="16764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19" name="Rectangle 46"/>
          <p:cNvSpPr/>
          <p:nvPr/>
        </p:nvSpPr>
        <p:spPr>
          <a:xfrm>
            <a:off x="6815247" y="5790105"/>
            <a:ext cx="273050" cy="469900"/>
          </a:xfrm>
          <a:prstGeom prst="rect">
            <a:avLst/>
          </a:prstGeom>
          <a:noFill/>
          <a:ln w="9525">
            <a:noFill/>
          </a:ln>
        </p:spPr>
        <p:txBody>
          <a:bodyPr lIns="67500" tIns="35100" rIns="67500" bIns="35100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6</a:t>
            </a: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120" name="Rectangle 49"/>
          <p:cNvSpPr/>
          <p:nvPr/>
        </p:nvSpPr>
        <p:spPr>
          <a:xfrm>
            <a:off x="6789847" y="2328511"/>
            <a:ext cx="303213" cy="471487"/>
          </a:xfrm>
          <a:prstGeom prst="rect">
            <a:avLst/>
          </a:prstGeom>
          <a:noFill/>
          <a:ln w="9525">
            <a:noFill/>
          </a:ln>
        </p:spPr>
        <p:txBody>
          <a:bodyPr wrap="none" lIns="67500" tIns="35100" rIns="67500" bIns="35100">
            <a:spAutoFit/>
          </a:bodyPr>
          <a:lstStyle/>
          <a:p>
            <a:pPr eaLnBrk="1" hangingPunct="1">
              <a:buNone/>
            </a:pPr>
            <a:r>
              <a:rPr lang="en-US" altLang="zh-CN" sz="2600" b="1">
                <a:solidFill>
                  <a:srgbClr val="FE594F"/>
                </a:solidFill>
                <a:latin typeface="Times New Roman" panose="02020603050405020304" pitchFamily="18" charset="0"/>
                <a:ea typeface="黑体" panose="02010609060101010101" charset="-122"/>
              </a:rPr>
              <a:t>4</a:t>
            </a:r>
            <a:endParaRPr lang="en-US" altLang="zh-CN" sz="2600" b="1">
              <a:solidFill>
                <a:srgbClr val="FE594F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grpSp>
        <p:nvGrpSpPr>
          <p:cNvPr id="121" name="组合 1"/>
          <p:cNvGrpSpPr/>
          <p:nvPr/>
        </p:nvGrpSpPr>
        <p:grpSpPr>
          <a:xfrm>
            <a:off x="8839450" y="1744856"/>
            <a:ext cx="2661201" cy="569087"/>
            <a:chOff x="309399" y="1356272"/>
            <a:chExt cx="2661200" cy="569108"/>
          </a:xfrm>
        </p:grpSpPr>
        <p:sp>
          <p:nvSpPr>
            <p:cNvPr id="122" name="圆角矩形 100"/>
            <p:cNvSpPr/>
            <p:nvPr/>
          </p:nvSpPr>
          <p:spPr bwMode="auto">
            <a:xfrm>
              <a:off x="309399" y="1356272"/>
              <a:ext cx="2661200" cy="569108"/>
            </a:xfrm>
            <a:prstGeom prst="roundRect">
              <a:avLst>
                <a:gd name="adj" fmla="val 23653"/>
              </a:avLst>
            </a:prstGeom>
            <a:solidFill>
              <a:srgbClr val="E9F8FF"/>
            </a:solidFill>
            <a:ln w="381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123" name="文本框 14"/>
            <p:cNvSpPr txBox="1"/>
            <p:nvPr/>
          </p:nvSpPr>
          <p:spPr>
            <a:xfrm>
              <a:off x="382588" y="1422988"/>
              <a:ext cx="2089150" cy="46168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buNone/>
              </a:pPr>
              <a:r>
                <a:rPr lang="en-US" altLang="zh-CN" sz="2400" b="1">
                  <a:latin typeface="Times New Roman" panose="02020603050405020304" pitchFamily="18" charset="0"/>
                  <a:ea typeface="楷体" panose="02010609060101010101" pitchFamily="49" charset="-122"/>
                </a:rPr>
                <a:t>11</a:t>
              </a:r>
              <a:r>
                <a:rPr lang="zh-CN" altLang="en-US" sz="2200" b="1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分爬行</a:t>
              </a:r>
              <a:r>
                <a:rPr lang="en-US" altLang="zh-CN" sz="2400" b="1" smtClean="0">
                  <a:latin typeface="Times New Roman" panose="02020603050405020304" pitchFamily="18" charset="0"/>
                  <a:ea typeface="楷体" panose="02010609060101010101" pitchFamily="49" charset="-122"/>
                </a:rPr>
                <a:t>9.4 m</a:t>
              </a:r>
              <a:r>
                <a:rPr lang="zh-CN" altLang="en-US" sz="2200" b="1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。</a:t>
              </a:r>
              <a:endParaRPr lang="zh-CN" altLang="en-US" sz="2200" b="1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  <p:pic>
          <p:nvPicPr>
            <p:cNvPr id="124" name="图片 3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>
            <a:xfrm>
              <a:off x="2442410" y="1410143"/>
              <a:ext cx="437157" cy="46168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29" name="Rectangle 20"/>
          <p:cNvSpPr>
            <a:spLocks noChangeArrowheads="1"/>
          </p:cNvSpPr>
          <p:nvPr/>
        </p:nvSpPr>
        <p:spPr bwMode="auto">
          <a:xfrm>
            <a:off x="4462207" y="1804035"/>
            <a:ext cx="1567223" cy="501773"/>
          </a:xfrm>
          <a:prstGeom prst="rect">
            <a:avLst/>
          </a:prstGeom>
          <a:noFill/>
          <a:ln>
            <a:noFill/>
          </a:ln>
        </p:spPr>
        <p:txBody>
          <a:bodyPr wrap="none" lIns="67500" tIns="35100" rIns="67500" bIns="3510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9.4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÷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2800" b="1" i="0" u="none" strike="noStrike" kern="1200" cap="none" spc="6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=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grpSp>
        <p:nvGrpSpPr>
          <p:cNvPr id="130" name="组合 80"/>
          <p:cNvGrpSpPr/>
          <p:nvPr/>
        </p:nvGrpSpPr>
        <p:grpSpPr>
          <a:xfrm>
            <a:off x="5918053" y="1652736"/>
            <a:ext cx="1915037" cy="739657"/>
            <a:chOff x="4319886" y="645966"/>
            <a:chExt cx="1899924" cy="7573533"/>
          </a:xfrm>
        </p:grpSpPr>
        <p:sp>
          <p:nvSpPr>
            <p:cNvPr id="131" name="TextBox 81"/>
            <p:cNvSpPr txBox="1"/>
            <p:nvPr/>
          </p:nvSpPr>
          <p:spPr>
            <a:xfrm>
              <a:off x="4319886" y="645966"/>
              <a:ext cx="1784247" cy="677026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50000"/>
                </a:lnSpc>
                <a:buNone/>
              </a:pPr>
              <a:r>
                <a:rPr lang="en-US" altLang="zh-CN" sz="2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charset="-122"/>
                </a:rPr>
                <a:t>0.8</a:t>
              </a:r>
              <a:r>
                <a:rPr lang="en-US" altLang="zh-CN" sz="2800" b="1" dirty="0">
                  <a:solidFill>
                    <a:srgbClr val="FE594F"/>
                  </a:solidFill>
                  <a:latin typeface="Times New Roman" panose="02020603050405020304" pitchFamily="18" charset="0"/>
                  <a:ea typeface="黑体" panose="02010609060101010101" charset="-122"/>
                </a:rPr>
                <a:t>5454</a:t>
              </a:r>
              <a:endParaRPr lang="zh-CN" altLang="en-US" sz="2800" b="1" dirty="0">
                <a:solidFill>
                  <a:srgbClr val="FE594F"/>
                </a:solidFill>
                <a:latin typeface="Times New Roman" panose="02020603050405020304" pitchFamily="18" charset="0"/>
                <a:ea typeface="黑体" panose="02010609060101010101" charset="-122"/>
              </a:endParaRPr>
            </a:p>
          </p:txBody>
        </p:sp>
        <p:sp>
          <p:nvSpPr>
            <p:cNvPr id="132" name="矩形 82"/>
            <p:cNvSpPr/>
            <p:nvPr/>
          </p:nvSpPr>
          <p:spPr>
            <a:xfrm>
              <a:off x="5535905" y="656134"/>
              <a:ext cx="683905" cy="7563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50000"/>
                </a:lnSpc>
                <a:buNone/>
              </a:pPr>
              <a:r>
                <a:rPr lang="en-US" altLang="zh-CN" sz="2800" b="1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…</a:t>
              </a:r>
              <a:endPara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7637367" y="3240199"/>
            <a:ext cx="2838866" cy="1159014"/>
            <a:chOff x="-2149" y="3315"/>
            <a:chExt cx="4471" cy="1825"/>
          </a:xfrm>
        </p:grpSpPr>
        <p:sp>
          <p:nvSpPr>
            <p:cNvPr id="134" name="圆角矩形 96"/>
            <p:cNvSpPr/>
            <p:nvPr/>
          </p:nvSpPr>
          <p:spPr>
            <a:xfrm>
              <a:off x="-2149" y="3315"/>
              <a:ext cx="4471" cy="1825"/>
            </a:xfrm>
            <a:prstGeom prst="roundRect">
              <a:avLst/>
            </a:prstGeom>
            <a:solidFill>
              <a:srgbClr val="FFF1A6">
                <a:alpha val="50000"/>
              </a:srgbClr>
            </a:solidFill>
            <a:ln w="28575" cmpd="sng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endParaRPr>
            </a:p>
          </p:txBody>
        </p:sp>
        <p:sp>
          <p:nvSpPr>
            <p:cNvPr id="135" name="文本框 47"/>
            <p:cNvSpPr txBox="1"/>
            <p:nvPr/>
          </p:nvSpPr>
          <p:spPr>
            <a:xfrm>
              <a:off x="-1941" y="3439"/>
              <a:ext cx="3934" cy="15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30000"/>
                </a:lnSpc>
                <a:buNone/>
              </a:pPr>
              <a:r>
                <a:rPr lang="zh-CN" altLang="en-US" sz="2200" dirty="0">
                  <a:latin typeface="方正兰亭黑简体" panose="02000500000000000000" pitchFamily="2" charset="-122"/>
                  <a:ea typeface="方正兰亭黑简体" panose="02000500000000000000" pitchFamily="2" charset="-122"/>
                  <a:sym typeface="等线" panose="02010600030101010101" pitchFamily="2" charset="-122"/>
                </a:rPr>
                <a:t>商里不断重复出现“</a:t>
              </a:r>
              <a:r>
                <a:rPr lang="en-US" altLang="zh-CN" sz="2400" dirty="0">
                  <a:latin typeface="Times New Roman" panose="02020603050405020304" pitchFamily="18" charset="0"/>
                  <a:ea typeface="方正兰亭黑简体" panose="02000500000000000000" pitchFamily="2" charset="-122"/>
                  <a:cs typeface="Times New Roman" panose="02020603050405020304" pitchFamily="18" charset="0"/>
                  <a:sym typeface="等线" panose="02010600030101010101" pitchFamily="2" charset="-122"/>
                </a:rPr>
                <a:t>5</a:t>
              </a:r>
              <a:r>
                <a:rPr lang="en-US" altLang="zh-CN" sz="2200" dirty="0">
                  <a:latin typeface="方正兰亭黑简体" panose="02000500000000000000" pitchFamily="2" charset="-122"/>
                  <a:ea typeface="方正兰亭黑简体" panose="02000500000000000000" pitchFamily="2" charset="-122"/>
                  <a:sym typeface="等线" panose="02010600030101010101" pitchFamily="2" charset="-122"/>
                </a:rPr>
                <a:t>”</a:t>
              </a:r>
              <a:r>
                <a:rPr lang="zh-CN" altLang="en-US" sz="2200" dirty="0">
                  <a:latin typeface="方正兰亭黑简体" panose="02000500000000000000" pitchFamily="2" charset="-122"/>
                  <a:ea typeface="方正兰亭黑简体" panose="02000500000000000000" pitchFamily="2" charset="-122"/>
                  <a:sym typeface="等线" panose="02010600030101010101" pitchFamily="2" charset="-122"/>
                </a:rPr>
                <a:t>和“</a:t>
              </a:r>
              <a:r>
                <a:rPr lang="en-US" altLang="zh-CN" sz="2400" dirty="0">
                  <a:latin typeface="Times New Roman" panose="02020603050405020304" pitchFamily="18" charset="0"/>
                  <a:ea typeface="方正兰亭黑简体" panose="02000500000000000000" pitchFamily="2" charset="-122"/>
                  <a:cs typeface="Times New Roman" panose="02020603050405020304" pitchFamily="18" charset="0"/>
                  <a:sym typeface="等线" panose="02010600030101010101" pitchFamily="2" charset="-122"/>
                </a:rPr>
                <a:t>4</a:t>
              </a:r>
              <a:r>
                <a:rPr lang="en-US" altLang="zh-CN" sz="2200" dirty="0">
                  <a:latin typeface="方正兰亭黑简体" panose="02000500000000000000" pitchFamily="2" charset="-122"/>
                  <a:ea typeface="方正兰亭黑简体" panose="02000500000000000000" pitchFamily="2" charset="-122"/>
                  <a:sym typeface="等线" panose="02010600030101010101" pitchFamily="2" charset="-122"/>
                </a:rPr>
                <a:t>”</a:t>
              </a:r>
              <a:r>
                <a:rPr lang="zh-CN" altLang="en-US" sz="2200" dirty="0">
                  <a:latin typeface="方正兰亭黑简体" panose="02000500000000000000" pitchFamily="2" charset="-122"/>
                  <a:ea typeface="方正兰亭黑简体" panose="02000500000000000000" pitchFamily="2" charset="-122"/>
                  <a:sym typeface="等线" panose="02010600030101010101" pitchFamily="2" charset="-122"/>
                </a:rPr>
                <a:t>。</a:t>
              </a:r>
              <a:endParaRPr lang="zh-CN" altLang="en-US" sz="2200" dirty="0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</p:grpSp>
      <p:sp>
        <p:nvSpPr>
          <p:cNvPr id="136" name="圆角矩形 105"/>
          <p:cNvSpPr/>
          <p:nvPr/>
        </p:nvSpPr>
        <p:spPr>
          <a:xfrm>
            <a:off x="7916940" y="2414192"/>
            <a:ext cx="2279721" cy="737235"/>
          </a:xfrm>
          <a:prstGeom prst="roundRect">
            <a:avLst>
              <a:gd name="adj" fmla="val 23408"/>
            </a:avLst>
          </a:prstGeom>
          <a:solidFill>
            <a:srgbClr val="FFF1A6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除不尽。</a:t>
            </a:r>
            <a:endParaRPr lang="en-US" altLang="zh-CN" sz="220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137" name="圆角矩形 107"/>
          <p:cNvSpPr/>
          <p:nvPr/>
        </p:nvSpPr>
        <p:spPr>
          <a:xfrm>
            <a:off x="1633328" y="5456581"/>
            <a:ext cx="3244929" cy="738000"/>
          </a:xfrm>
          <a:prstGeom prst="roundRect">
            <a:avLst>
              <a:gd name="adj" fmla="val 23401"/>
            </a:avLst>
          </a:prstGeom>
          <a:solidFill>
            <a:srgbClr val="FFF1A6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2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等线" panose="02010600030101010101" pitchFamily="2" charset="-122"/>
              </a:rPr>
              <a:t>余数“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sym typeface="等线" panose="02010600030101010101" pitchFamily="2" charset="-122"/>
              </a:rPr>
              <a:t>6</a:t>
            </a:r>
            <a:r>
              <a:rPr lang="zh-CN" altLang="en-US" sz="22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等线" panose="02010600030101010101" pitchFamily="2" charset="-122"/>
              </a:rPr>
              <a:t>”和“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sym typeface="等线" panose="02010600030101010101" pitchFamily="2" charset="-122"/>
              </a:rPr>
              <a:t>5</a:t>
            </a:r>
            <a:r>
              <a:rPr lang="zh-CN" altLang="en-US" sz="22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等线" panose="02010600030101010101" pitchFamily="2" charset="-122"/>
              </a:rPr>
              <a:t>”总是交替出现。</a:t>
            </a:r>
            <a:endParaRPr lang="zh-CN" altLang="en-US" sz="2200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138" name="圆角矩形 118"/>
          <p:cNvSpPr/>
          <p:nvPr/>
        </p:nvSpPr>
        <p:spPr>
          <a:xfrm>
            <a:off x="1633328" y="3285621"/>
            <a:ext cx="3244929" cy="2078211"/>
          </a:xfrm>
          <a:prstGeom prst="roundRect">
            <a:avLst>
              <a:gd name="adj" fmla="val 12363"/>
            </a:avLst>
          </a:prstGeom>
          <a:solidFill>
            <a:srgbClr val="FFDEDB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zh-CN" altLang="en-US" sz="22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把循环的数字写出两遍或三遍，写上省略号，表示小数部分的位数是无限的。</a:t>
            </a:r>
            <a:endParaRPr lang="en-US" altLang="zh-CN" sz="2200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3399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2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3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8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00"/>
                            </p:stCondLst>
                            <p:childTnLst>
                              <p:par>
                                <p:cTn id="1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7" dur="20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8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9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0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1" dur="2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2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83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4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85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500"/>
                            </p:stCondLst>
                            <p:childTnLst>
                              <p:par>
                                <p:cTn id="1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500"/>
                            </p:stCondLst>
                            <p:childTnLst>
                              <p:par>
                                <p:cTn id="20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84" grpId="0"/>
      <p:bldP spid="97" grpId="0"/>
      <p:bldP spid="98" grpId="0"/>
      <p:bldP spid="98" grpId="1" build="allAtOnce"/>
      <p:bldP spid="99" grpId="0"/>
      <p:bldP spid="100" grpId="0"/>
      <p:bldP spid="102" grpId="0"/>
      <p:bldP spid="102" grpId="1"/>
      <p:bldP spid="103" grpId="0"/>
      <p:bldP spid="105" grpId="0"/>
      <p:bldP spid="105" grpId="1"/>
      <p:bldP spid="106" grpId="0"/>
      <p:bldP spid="108" grpId="0"/>
      <p:bldP spid="108" grpId="1"/>
      <p:bldP spid="109" grpId="0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9" grpId="0"/>
      <p:bldP spid="119" grpId="1"/>
      <p:bldP spid="120" grpId="0"/>
      <p:bldP spid="129" grpId="0"/>
      <p:bldP spid="136" grpId="0" animBg="1"/>
      <p:bldP spid="137" grpId="0" animBg="1"/>
      <p:bldP spid="1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圆角矩形 2"/>
          <p:cNvSpPr/>
          <p:nvPr/>
        </p:nvSpPr>
        <p:spPr>
          <a:xfrm>
            <a:off x="7690810" y="1430215"/>
            <a:ext cx="3957876" cy="4876973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/>
              <a:t> </a:t>
            </a:r>
            <a:endParaRPr lang="zh-CN" altLang="en-US" sz="900"/>
          </a:p>
        </p:txBody>
      </p:sp>
      <p:sp>
        <p:nvSpPr>
          <p:cNvPr id="29" name="圆角矩形 2"/>
          <p:cNvSpPr/>
          <p:nvPr/>
        </p:nvSpPr>
        <p:spPr>
          <a:xfrm>
            <a:off x="539999" y="1430215"/>
            <a:ext cx="6939324" cy="4876973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34" name="圆角矩形 2"/>
          <p:cNvSpPr/>
          <p:nvPr/>
        </p:nvSpPr>
        <p:spPr>
          <a:xfrm>
            <a:off x="1711169" y="1131715"/>
            <a:ext cx="4596984" cy="662516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3378719" y="1201363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800" b="1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认一认</a:t>
            </a:r>
            <a:endParaRPr lang="en-US" altLang="zh-CN" sz="2800" b="1">
              <a:solidFill>
                <a:schemeClr val="bg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819090" y="1731129"/>
            <a:ext cx="3745920" cy="434272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300"/>
              </a:spcAft>
              <a:defRPr/>
            </a:pPr>
            <a:r>
              <a:rPr lang="zh-CN" alt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    </a:t>
            </a:r>
            <a:r>
              <a:rPr lang="zh-CN" altLang="en-US" sz="2200" dirty="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像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charset="-122"/>
              </a:rPr>
              <a:t>24.333</a:t>
            </a:r>
            <a:r>
              <a:rPr lang="en-US" altLang="zh-CN" sz="2200" dirty="0">
                <a:latin typeface="宋体" panose="02010600030101010101" pitchFamily="2" charset="-122"/>
                <a:cs typeface="Times New Roman" panose="02020603050405020304" pitchFamily="18" charset="0"/>
              </a:rPr>
              <a:t>…</a:t>
            </a:r>
            <a:r>
              <a:rPr lang="zh-CN" altLang="en-US" sz="2200" dirty="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，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charset="-122"/>
              </a:rPr>
              <a:t>0.85454</a:t>
            </a:r>
            <a:r>
              <a:rPr lang="en-US" altLang="zh-CN" sz="2200" dirty="0">
                <a:latin typeface="宋体" panose="02010600030101010101" pitchFamily="2" charset="-122"/>
                <a:cs typeface="Times New Roman" panose="02020603050405020304" pitchFamily="18" charset="0"/>
              </a:rPr>
              <a:t>…</a:t>
            </a:r>
            <a:r>
              <a:rPr lang="zh-CN" altLang="en-US" sz="2200" dirty="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等</a:t>
            </a:r>
            <a:r>
              <a:rPr lang="zh-CN" altLang="en-US" sz="2200" dirty="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等线" panose="02010600030101010101" pitchFamily="2" charset="-122"/>
              </a:rPr>
              <a:t>的小数部分，从某一位起，一个数字或者几个数字依次不断重复出现，这样的小数叫作</a:t>
            </a:r>
            <a:r>
              <a:rPr lang="zh-CN" altLang="en-US" sz="2200" b="1" dirty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等线" panose="02010600030101010101" pitchFamily="2" charset="-122"/>
              </a:rPr>
              <a:t>循环小数</a:t>
            </a:r>
            <a:r>
              <a:rPr lang="zh-CN" altLang="en-US" sz="2200" dirty="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等线" panose="02010600030101010101" pitchFamily="2" charset="-122"/>
              </a:rPr>
              <a:t>。</a:t>
            </a:r>
            <a:endParaRPr lang="zh-CN" altLang="en-US" sz="2200" dirty="0">
              <a:solidFill>
                <a:srgbClr val="000000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sym typeface="等线" panose="02010600030101010101" pitchFamily="2" charset="-122"/>
            </a:endParaRPr>
          </a:p>
          <a:p>
            <a:pPr>
              <a:lnSpc>
                <a:spcPct val="120000"/>
              </a:lnSpc>
              <a:spcAft>
                <a:spcPts val="300"/>
              </a:spcAft>
              <a:defRPr/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  <a:sym typeface="+mn-ea"/>
              </a:rPr>
              <a:t>        </a:t>
            </a:r>
            <a:r>
              <a:rPr lang="zh-CN" altLang="en-US" sz="2200" dirty="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根据需要，我们可以用“四舍五入”法对循环小数取近似值。</a:t>
            </a:r>
            <a:endParaRPr lang="zh-CN" altLang="en-US" sz="2200" dirty="0">
              <a:solidFill>
                <a:srgbClr val="000000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  <a:p>
            <a:pPr>
              <a:lnSpc>
                <a:spcPct val="120000"/>
              </a:lnSpc>
              <a:spcAft>
                <a:spcPts val="300"/>
              </a:spcAft>
              <a:defRPr/>
            </a:pPr>
            <a:r>
              <a:rPr lang="en-US" altLang="zh-CN" sz="2200" dirty="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         </a:t>
            </a:r>
            <a:r>
              <a:rPr lang="zh-CN" altLang="en-US" sz="2200" dirty="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如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charset="-122"/>
                <a:sym typeface="+mn-ea"/>
              </a:rPr>
              <a:t>0.85454</a:t>
            </a:r>
            <a:r>
              <a:rPr lang="zh-CN" altLang="en-US" sz="2200" dirty="0"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…</a:t>
            </a:r>
            <a:r>
              <a:rPr lang="zh-CN" altLang="en-US" sz="2200" dirty="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保留两位小数就是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charset="-122"/>
                <a:sym typeface="+mn-ea"/>
              </a:rPr>
              <a:t>0.85454</a:t>
            </a:r>
            <a:r>
              <a:rPr lang="zh-CN" altLang="en-US" sz="2200" dirty="0"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…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charset="-122"/>
                <a:sym typeface="+mn-ea"/>
              </a:rPr>
              <a:t>≈0.85</a:t>
            </a:r>
            <a:r>
              <a:rPr lang="zh-CN" altLang="en-US" sz="2400" dirty="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。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70492" y="1981800"/>
            <a:ext cx="6591600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5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 b="1" dirty="0" smtClean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    比</a:t>
            </a:r>
            <a:r>
              <a:rPr lang="zh-CN" altLang="en-US" sz="26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较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73÷3</a:t>
            </a:r>
            <a:r>
              <a:rPr lang="zh-CN" altLang="en-US" sz="26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和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9.4÷11</a:t>
            </a:r>
            <a:r>
              <a:rPr lang="zh-CN" altLang="en-US" sz="26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的商，看看你有什么发现？</a:t>
            </a:r>
            <a:endParaRPr lang="zh-CN" altLang="en-US" sz="2600" b="1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sym typeface="+mn-ea"/>
            </a:endParaRPr>
          </a:p>
        </p:txBody>
      </p:sp>
      <p:sp>
        <p:nvSpPr>
          <p:cNvPr id="4" name="PA-矩形 1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22692" y="3358832"/>
            <a:ext cx="1316038" cy="471488"/>
          </a:xfrm>
          <a:prstGeom prst="rect">
            <a:avLst/>
          </a:prstGeom>
          <a:noFill/>
          <a:ln>
            <a:noFill/>
          </a:ln>
        </p:spPr>
        <p:txBody>
          <a:bodyPr wrap="none" lIns="67500" tIns="35100" rIns="67500" bIns="3510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73÷</a:t>
            </a:r>
            <a:r>
              <a:rPr kumimoji="0" lang="en-US" altLang="zh-CN" sz="2600" b="1" i="0" u="none" strike="noStrike" kern="1200" cap="none" spc="6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3=</a:t>
            </a:r>
            <a:endParaRPr kumimoji="0" lang="zh-CN" altLang="en-US" sz="2600" b="1" i="0" u="none" strike="noStrike" kern="1200" cap="none" spc="6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5" name="PA-组合 62"/>
          <p:cNvGrpSpPr/>
          <p:nvPr/>
        </p:nvGrpSpPr>
        <p:grpSpPr>
          <a:xfrm>
            <a:off x="2022508" y="3222430"/>
            <a:ext cx="1627187" cy="627063"/>
            <a:chOff x="4321233" y="719388"/>
            <a:chExt cx="1659073" cy="970463"/>
          </a:xfrm>
        </p:grpSpPr>
        <p:sp>
          <p:nvSpPr>
            <p:cNvPr id="6" name="PA-文本框 60"/>
            <p:cNvSpPr txBox="1"/>
            <p:nvPr>
              <p:custDataLst>
                <p:tags r:id="rId2"/>
              </p:custDataLst>
            </p:nvPr>
          </p:nvSpPr>
          <p:spPr>
            <a:xfrm>
              <a:off x="4321233" y="719388"/>
              <a:ext cx="1565281" cy="96115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50000"/>
                </a:lnSpc>
                <a:buNone/>
              </a:pPr>
              <a:r>
                <a:rPr lang="en-US" altLang="zh-CN" sz="2600" b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charset="-122"/>
                </a:rPr>
                <a:t>24.</a:t>
              </a:r>
              <a:r>
                <a:rPr lang="en-US" altLang="zh-CN" sz="2600" b="1">
                  <a:solidFill>
                    <a:srgbClr val="FE594F"/>
                  </a:solidFill>
                  <a:latin typeface="Times New Roman" panose="02020603050405020304" pitchFamily="18" charset="0"/>
                  <a:ea typeface="黑体" panose="02010609060101010101" charset="-122"/>
                </a:rPr>
                <a:t>333</a:t>
              </a:r>
              <a:endParaRPr lang="zh-CN" altLang="en-US" sz="2600" b="1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charset="-122"/>
              </a:endParaRPr>
            </a:p>
          </p:txBody>
        </p:sp>
        <p:sp>
          <p:nvSpPr>
            <p:cNvPr id="8" name="PA-矩形 61"/>
            <p:cNvSpPr/>
            <p:nvPr>
              <p:custDataLst>
                <p:tags r:id="rId3"/>
              </p:custDataLst>
            </p:nvPr>
          </p:nvSpPr>
          <p:spPr>
            <a:xfrm>
              <a:off x="5295919" y="728694"/>
              <a:ext cx="684387" cy="96115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50000"/>
                </a:lnSpc>
                <a:buNone/>
              </a:pPr>
              <a:r>
                <a:rPr lang="en-US" altLang="zh-CN" sz="2600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…</a:t>
              </a:r>
              <a:endParaRPr lang="en-US" altLang="zh-CN" sz="2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9" name="Rectangle 20"/>
          <p:cNvSpPr>
            <a:spLocks noChangeArrowheads="1"/>
          </p:cNvSpPr>
          <p:nvPr/>
        </p:nvSpPr>
        <p:spPr bwMode="auto">
          <a:xfrm>
            <a:off x="3985180" y="3358832"/>
            <a:ext cx="1547813" cy="471488"/>
          </a:xfrm>
          <a:prstGeom prst="rect">
            <a:avLst/>
          </a:prstGeom>
          <a:noFill/>
          <a:ln>
            <a:noFill/>
          </a:ln>
        </p:spPr>
        <p:txBody>
          <a:bodyPr wrap="none" lIns="67500" tIns="35100" rIns="67500" bIns="3510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9.4÷1</a:t>
            </a:r>
            <a:r>
              <a:rPr kumimoji="0" lang="en-US" altLang="zh-CN" sz="2600" b="1" i="0" u="none" strike="noStrike" kern="1200" cap="none" spc="6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1=</a:t>
            </a:r>
            <a:endParaRPr kumimoji="0" lang="zh-CN" altLang="en-US" sz="2600" b="1" i="0" u="none" strike="noStrike" kern="1200" cap="none" spc="60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grpSp>
        <p:nvGrpSpPr>
          <p:cNvPr id="10" name="组合 80"/>
          <p:cNvGrpSpPr/>
          <p:nvPr/>
        </p:nvGrpSpPr>
        <p:grpSpPr>
          <a:xfrm>
            <a:off x="5414321" y="3224811"/>
            <a:ext cx="1811338" cy="622300"/>
            <a:chOff x="4357686" y="645967"/>
            <a:chExt cx="1796728" cy="6384806"/>
          </a:xfrm>
        </p:grpSpPr>
        <p:sp>
          <p:nvSpPr>
            <p:cNvPr id="11" name="TextBox 81"/>
            <p:cNvSpPr txBox="1"/>
            <p:nvPr/>
          </p:nvSpPr>
          <p:spPr>
            <a:xfrm>
              <a:off x="4357686" y="645967"/>
              <a:ext cx="1784247" cy="637463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50000"/>
                </a:lnSpc>
                <a:buNone/>
              </a:pPr>
              <a:r>
                <a:rPr lang="en-US" altLang="zh-CN" sz="2600" b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charset="-122"/>
                </a:rPr>
                <a:t>0.8</a:t>
              </a:r>
              <a:r>
                <a:rPr lang="en-US" altLang="zh-CN" sz="2600" b="1">
                  <a:solidFill>
                    <a:srgbClr val="FE594F"/>
                  </a:solidFill>
                  <a:latin typeface="Times New Roman" panose="02020603050405020304" pitchFamily="18" charset="0"/>
                  <a:ea typeface="黑体" panose="02010609060101010101" charset="-122"/>
                </a:rPr>
                <a:t>5454</a:t>
              </a:r>
              <a:endParaRPr lang="zh-CN" altLang="en-US" sz="2600" b="1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charset="-122"/>
              </a:endParaRPr>
            </a:p>
          </p:txBody>
        </p:sp>
        <p:sp>
          <p:nvSpPr>
            <p:cNvPr id="12" name="矩形 82"/>
            <p:cNvSpPr/>
            <p:nvPr/>
          </p:nvSpPr>
          <p:spPr>
            <a:xfrm>
              <a:off x="5470509" y="656135"/>
              <a:ext cx="683905" cy="637463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50000"/>
                </a:lnSpc>
                <a:buNone/>
              </a:pPr>
              <a:r>
                <a:rPr lang="en-US" altLang="zh-CN" sz="2600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…</a:t>
              </a:r>
              <a:endParaRPr lang="en-US" altLang="zh-CN" sz="2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2022509" y="3303636"/>
            <a:ext cx="1608752" cy="534988"/>
          </a:xfrm>
          <a:prstGeom prst="rect">
            <a:avLst/>
          </a:prstGeom>
          <a:noFill/>
          <a:ln w="38100" cap="rnd">
            <a:solidFill>
              <a:srgbClr val="FF8114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22767" y="3303636"/>
            <a:ext cx="1651000" cy="534988"/>
          </a:xfrm>
          <a:prstGeom prst="rect">
            <a:avLst/>
          </a:prstGeom>
          <a:noFill/>
          <a:ln w="38100" cap="rnd">
            <a:solidFill>
              <a:srgbClr val="FF8114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endParaRPr lang="zh-CN" altLang="en-US" sz="1300" b="1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圆角矩形 43"/>
          <p:cNvSpPr/>
          <p:nvPr/>
        </p:nvSpPr>
        <p:spPr>
          <a:xfrm>
            <a:off x="765117" y="4498063"/>
            <a:ext cx="2628000" cy="1311557"/>
          </a:xfrm>
          <a:prstGeom prst="roundRect">
            <a:avLst/>
          </a:prstGeom>
          <a:solidFill>
            <a:srgbClr val="E9F8F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从小数的第一位起不断重复出现数字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2" name="圆角矩形 48"/>
          <p:cNvSpPr/>
          <p:nvPr/>
        </p:nvSpPr>
        <p:spPr>
          <a:xfrm>
            <a:off x="4062358" y="4498063"/>
            <a:ext cx="2628000" cy="1311557"/>
          </a:xfrm>
          <a:prstGeom prst="roundRect">
            <a:avLst/>
          </a:prstGeom>
          <a:solidFill>
            <a:srgbClr val="E9F8F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smtClean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从</a:t>
            </a:r>
            <a:r>
              <a:rPr lang="zh-CN" altLang="en-US" sz="240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小数的第二位</a:t>
            </a:r>
            <a:r>
              <a:rPr lang="zh-CN" altLang="en-US" sz="2400" smtClean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起不断</a:t>
            </a:r>
            <a:r>
              <a:rPr lang="zh-CN" altLang="en-US" sz="240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依次重复</a:t>
            </a:r>
            <a:r>
              <a:rPr lang="zh-CN" altLang="en-US" sz="2400" smtClean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出现数字</a:t>
            </a:r>
            <a:r>
              <a:rPr lang="en-US" altLang="zh-CN" sz="2600">
                <a:solidFill>
                  <a:schemeClr val="tx1"/>
                </a:solidFill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5</a:t>
            </a:r>
            <a:r>
              <a:rPr lang="zh-CN" altLang="en-US" sz="240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600">
                <a:solidFill>
                  <a:schemeClr val="tx1"/>
                </a:solidFill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240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41" name="直线连接符 6"/>
          <p:cNvCxnSpPr/>
          <p:nvPr/>
        </p:nvCxnSpPr>
        <p:spPr>
          <a:xfrm flipH="1">
            <a:off x="2861036" y="3959093"/>
            <a:ext cx="0" cy="464643"/>
          </a:xfrm>
          <a:prstGeom prst="line">
            <a:avLst/>
          </a:prstGeom>
          <a:noFill/>
          <a:ln w="57150" cap="rnd">
            <a:solidFill>
              <a:srgbClr val="FF8114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3" name="直线连接符 6"/>
          <p:cNvCxnSpPr/>
          <p:nvPr/>
        </p:nvCxnSpPr>
        <p:spPr>
          <a:xfrm flipH="1">
            <a:off x="6308153" y="3959093"/>
            <a:ext cx="0" cy="464643"/>
          </a:xfrm>
          <a:prstGeom prst="line">
            <a:avLst/>
          </a:prstGeom>
          <a:noFill/>
          <a:ln w="57150" cap="rnd">
            <a:solidFill>
              <a:srgbClr val="FF8114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15"/>
          <p:cNvSpPr/>
          <p:nvPr/>
        </p:nvSpPr>
        <p:spPr>
          <a:xfrm>
            <a:off x="2893203" y="2097625"/>
            <a:ext cx="6459418" cy="3239477"/>
          </a:xfrm>
          <a:prstGeom prst="roundRect">
            <a:avLst>
              <a:gd name="adj" fmla="val 6216"/>
            </a:avLst>
          </a:prstGeom>
          <a:solidFill>
            <a:srgbClr val="F6E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46" name="文本框 45"/>
          <p:cNvSpPr txBox="1"/>
          <p:nvPr/>
        </p:nvSpPr>
        <p:spPr>
          <a:xfrm>
            <a:off x="2537813" y="1221446"/>
            <a:ext cx="756730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5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计算下面各题，并说一说哪几题的商是循环小数。</a:t>
            </a:r>
            <a:endParaRPr lang="zh-CN" altLang="en-US" sz="2600" b="1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sym typeface="+mn-ea"/>
            </a:endParaRPr>
          </a:p>
        </p:txBody>
      </p:sp>
      <p:sp>
        <p:nvSpPr>
          <p:cNvPr id="2" name="文本框 93"/>
          <p:cNvSpPr txBox="1">
            <a:spLocks noChangeArrowheads="1"/>
          </p:cNvSpPr>
          <p:nvPr/>
        </p:nvSpPr>
        <p:spPr bwMode="auto">
          <a:xfrm>
            <a:off x="3859700" y="2343330"/>
            <a:ext cx="17764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1÷2</a:t>
            </a:r>
            <a:endParaRPr lang="en-US" altLang="zh-CN" sz="32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94"/>
          <p:cNvSpPr txBox="1">
            <a:spLocks noChangeArrowheads="1"/>
          </p:cNvSpPr>
          <p:nvPr/>
        </p:nvSpPr>
        <p:spPr bwMode="auto">
          <a:xfrm>
            <a:off x="3859700" y="3057176"/>
            <a:ext cx="17764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1÷3</a:t>
            </a:r>
            <a:endParaRPr lang="en-US" altLang="zh-CN" sz="32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95"/>
          <p:cNvSpPr txBox="1">
            <a:spLocks noChangeArrowheads="1"/>
          </p:cNvSpPr>
          <p:nvPr/>
        </p:nvSpPr>
        <p:spPr bwMode="auto">
          <a:xfrm>
            <a:off x="3859700" y="3771022"/>
            <a:ext cx="17764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1÷5</a:t>
            </a:r>
            <a:endParaRPr lang="en-US" altLang="zh-CN" sz="32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96"/>
          <p:cNvSpPr txBox="1">
            <a:spLocks noChangeArrowheads="1"/>
          </p:cNvSpPr>
          <p:nvPr/>
        </p:nvSpPr>
        <p:spPr bwMode="auto">
          <a:xfrm>
            <a:off x="3872400" y="4484868"/>
            <a:ext cx="17764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1÷7</a:t>
            </a:r>
            <a:endParaRPr lang="en-US" altLang="zh-CN" sz="32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726243" y="2343330"/>
            <a:ext cx="17764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 0.5</a:t>
            </a:r>
            <a:endParaRPr lang="en-US" altLang="zh-CN" sz="32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726243" y="3057176"/>
            <a:ext cx="32005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≈ 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0.333···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726243" y="3771022"/>
            <a:ext cx="17764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 0.2</a:t>
            </a:r>
            <a:endParaRPr lang="en-US" altLang="zh-CN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726244" y="4484868"/>
            <a:ext cx="37495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≈ 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0.142857142857···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3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3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7" grpId="1"/>
      <p:bldP spid="7" grpId="2"/>
      <p:bldP spid="8" grpId="0"/>
      <p:bldP spid="9" grpId="0"/>
      <p:bldP spid="9" grpId="1"/>
      <p:bldP spid="9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4582272" y="1249875"/>
            <a:ext cx="39877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5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说一说什么是循环小数。</a:t>
            </a:r>
            <a:endParaRPr lang="zh-CN" altLang="en-US" sz="2600" b="1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72604" y="2207772"/>
            <a:ext cx="8924624" cy="112280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         一个数的小数部分，从某一位起，一个数字或几个数字依次不断重复出现，这样的小数叫</a:t>
            </a:r>
            <a:r>
              <a:rPr lang="zh-CN" altLang="en-US" sz="24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循环小数</a:t>
            </a: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。</a:t>
            </a:r>
            <a:endParaRPr lang="zh-CN" altLang="en-US" sz="2400" dirty="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360828" y="3429000"/>
            <a:ext cx="2058151" cy="2352345"/>
            <a:chOff x="8928100" y="3748083"/>
            <a:chExt cx="2045729" cy="2338148"/>
          </a:xfrm>
        </p:grpSpPr>
        <p:sp>
          <p:nvSpPr>
            <p:cNvPr id="4" name="椭圆 3"/>
            <p:cNvSpPr/>
            <p:nvPr/>
          </p:nvSpPr>
          <p:spPr>
            <a:xfrm>
              <a:off x="9692088" y="5892800"/>
              <a:ext cx="645712" cy="193431"/>
            </a:xfrm>
            <a:prstGeom prst="ellipse">
              <a:avLst/>
            </a:prstGeom>
            <a:solidFill>
              <a:srgbClr val="283ED0">
                <a:alpha val="2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928100" y="3748083"/>
              <a:ext cx="2045729" cy="2257356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 0 L 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p="http://schemas.openxmlformats.org/presentationml/2006/main">
  <p:tag name="PA" val="v5.2.5"/>
</p:tagLst>
</file>

<file path=ppt/tags/tag10.xml><?xml version="1.0" encoding="utf-8"?>
<p:tagLst xmlns:p="http://schemas.openxmlformats.org/presentationml/2006/main">
  <p:tag name="PA" val="v5.2.5"/>
</p:tagLst>
</file>

<file path=ppt/tags/tag11.xml><?xml version="1.0" encoding="utf-8"?>
<p:tagLst xmlns:p="http://schemas.openxmlformats.org/presentationml/2006/main">
  <p:tag name="PA" val="v5.2.5"/>
</p:tagLst>
</file>

<file path=ppt/tags/tag12.xml><?xml version="1.0" encoding="utf-8"?>
<p:tagLst xmlns:p="http://schemas.openxmlformats.org/presentationml/2006/main">
  <p:tag name="PA" val="v5.2.5"/>
</p:tagLst>
</file>

<file path=ppt/tags/tag13.xml><?xml version="1.0" encoding="utf-8"?>
<p:tagLst xmlns:p="http://schemas.openxmlformats.org/presentationml/2006/main">
  <p:tag name="PA" val="v5.2.5"/>
</p:tagLst>
</file>

<file path=ppt/tags/tag14.xml><?xml version="1.0" encoding="utf-8"?>
<p:tagLst xmlns:p="http://schemas.openxmlformats.org/presentationml/2006/main">
  <p:tag name="PA" val="v5.2.5"/>
</p:tagLst>
</file>

<file path=ppt/tags/tag15.xml><?xml version="1.0" encoding="utf-8"?>
<p:tagLst xmlns:p="http://schemas.openxmlformats.org/presentationml/2006/main">
  <p:tag name="PA" val="v5.2.5"/>
</p:tagLst>
</file>

<file path=ppt/tags/tag16.xml><?xml version="1.0" encoding="utf-8"?>
<p:tagLst xmlns:p="http://schemas.openxmlformats.org/presentationml/2006/main">
  <p:tag name="PA" val="v5.2.5"/>
</p:tagLst>
</file>

<file path=ppt/tags/tag17.xml><?xml version="1.0" encoding="utf-8"?>
<p:tagLst xmlns:p="http://schemas.openxmlformats.org/presentationml/2006/main">
  <p:tag name="PA" val="v5.2.5"/>
</p:tagLst>
</file>

<file path=ppt/tags/tag18.xml><?xml version="1.0" encoding="utf-8"?>
<p:tagLst xmlns:p="http://schemas.openxmlformats.org/presentationml/2006/main">
  <p:tag name="PA" val="v5.2.5"/>
</p:tagLst>
</file>

<file path=ppt/tags/tag19.xml><?xml version="1.0" encoding="utf-8"?>
<p:tagLst xmlns:p="http://schemas.openxmlformats.org/presentationml/2006/main">
  <p:tag name="PA" val="v5.2.5"/>
</p:tagLst>
</file>

<file path=ppt/tags/tag2.xml><?xml version="1.0" encoding="utf-8"?>
<p:tagLst xmlns:p="http://schemas.openxmlformats.org/presentationml/2006/main">
  <p:tag name="PA" val="v5.2.5"/>
</p:tagLst>
</file>

<file path=ppt/tags/tag20.xml><?xml version="1.0" encoding="utf-8"?>
<p:tagLst xmlns:p="http://schemas.openxmlformats.org/presentationml/2006/main">
  <p:tag name="PA" val="v5.2.5"/>
</p:tagLst>
</file>

<file path=ppt/tags/tag21.xml><?xml version="1.0" encoding="utf-8"?>
<p:tagLst xmlns:p="http://schemas.openxmlformats.org/presentationml/2006/main">
  <p:tag name="PA" val="v5.2.5"/>
</p:tagLst>
</file>

<file path=ppt/tags/tag22.xml><?xml version="1.0" encoding="utf-8"?>
<p:tagLst xmlns:p="http://schemas.openxmlformats.org/presentationml/2006/main">
  <p:tag name="PA" val="v5.2.5"/>
</p:tagLst>
</file>

<file path=ppt/tags/tag23.xml><?xml version="1.0" encoding="utf-8"?>
<p:tagLst xmlns:p="http://schemas.openxmlformats.org/presentationml/2006/main">
  <p:tag name="PA" val="v5.2.5"/>
</p:tagLst>
</file>

<file path=ppt/tags/tag24.xml><?xml version="1.0" encoding="utf-8"?>
<p:tagLst xmlns:p="http://schemas.openxmlformats.org/presentationml/2006/main">
  <p:tag name="PA" val="v5.2.5"/>
</p:tagLst>
</file>

<file path=ppt/tags/tag25.xml><?xml version="1.0" encoding="utf-8"?>
<p:tagLst xmlns:p="http://schemas.openxmlformats.org/presentationml/2006/main">
  <p:tag name="PA" val="v5.2.5"/>
</p:tagLst>
</file>

<file path=ppt/tags/tag26.xml><?xml version="1.0" encoding="utf-8"?>
<p:tagLst xmlns:p="http://schemas.openxmlformats.org/presentationml/2006/main">
  <p:tag name="PA" val="v5.2.5"/>
</p:tagLst>
</file>

<file path=ppt/tags/tag27.xml><?xml version="1.0" encoding="utf-8"?>
<p:tagLst xmlns:p="http://schemas.openxmlformats.org/presentationml/2006/main">
  <p:tag name="PA" val="v5.2.5"/>
</p:tagLst>
</file>

<file path=ppt/tags/tag28.xml><?xml version="1.0" encoding="utf-8"?>
<p:tagLst xmlns:p="http://schemas.openxmlformats.org/presentationml/2006/main">
  <p:tag name="PA" val="v5.2.5"/>
</p:tagLst>
</file>

<file path=ppt/tags/tag29.xml><?xml version="1.0" encoding="utf-8"?>
<p:tagLst xmlns:p="http://schemas.openxmlformats.org/presentationml/2006/main">
  <p:tag name="PA" val="v5.2.5"/>
</p:tagLst>
</file>

<file path=ppt/tags/tag3.xml><?xml version="1.0" encoding="utf-8"?>
<p:tagLst xmlns:p="http://schemas.openxmlformats.org/presentationml/2006/main">
  <p:tag name="PA" val="v5.2.5"/>
</p:tagLst>
</file>

<file path=ppt/tags/tag30.xml><?xml version="1.0" encoding="utf-8"?>
<p:tagLst xmlns:p="http://schemas.openxmlformats.org/presentationml/2006/main">
  <p:tag name="PA" val="v5.2.5"/>
</p:tagLst>
</file>

<file path=ppt/tags/tag31.xml><?xml version="1.0" encoding="utf-8"?>
<p:tagLst xmlns:p="http://schemas.openxmlformats.org/presentationml/2006/main">
  <p:tag name="PA" val="v5.2.5"/>
</p:tagLst>
</file>

<file path=ppt/tags/tag32.xml><?xml version="1.0" encoding="utf-8"?>
<p:tagLst xmlns:p="http://schemas.openxmlformats.org/presentationml/2006/main">
  <p:tag name="PA" val="v5.2.5"/>
</p:tagLst>
</file>

<file path=ppt/tags/tag33.xml><?xml version="1.0" encoding="utf-8"?>
<p:tagLst xmlns:p="http://schemas.openxmlformats.org/presentationml/2006/main">
  <p:tag name="PA" val="v5.2.5"/>
</p:tagLst>
</file>

<file path=ppt/tags/tag3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4.xml><?xml version="1.0" encoding="utf-8"?>
<p:tagLst xmlns:p="http://schemas.openxmlformats.org/presentationml/2006/main">
  <p:tag name="KSO_WM_BEAUTIFY_FLAG" val="#wm#"/>
  <p:tag name="KSO_WM_DYNAMICNUM_SPEED" val="3"/>
  <p:tag name="KSO_WM_UNIT_DIAGRAM_MODELTYPE" val="dynamicNum"/>
  <p:tag name="KSO_WM_UNIT_DYNMNUM_DGM_ANIMTYPE" val="5"/>
  <p:tag name="KSO_WM_UNIT_DYNMNUM_TYPE" val="1"/>
  <p:tag name="KSO_WM_UNIT_INDEX" val="1589207026860_1_1"/>
  <p:tag name="KSO_WM_UNIT_TYPE" val="ζ_h_f"/>
  <p:tag name="PA" val="v5.2.5"/>
</p:tagLst>
</file>

<file path=ppt/tags/tag5.xml><?xml version="1.0" encoding="utf-8"?>
<p:tagLst xmlns:p="http://schemas.openxmlformats.org/presentationml/2006/main">
  <p:tag name="PA" val="v5.2.5"/>
</p:tagLst>
</file>

<file path=ppt/tags/tag6.xml><?xml version="1.0" encoding="utf-8"?>
<p:tagLst xmlns:p="http://schemas.openxmlformats.org/presentationml/2006/main">
  <p:tag name="PA" val="v5.2.5"/>
</p:tagLst>
</file>

<file path=ppt/tags/tag7.xml><?xml version="1.0" encoding="utf-8"?>
<p:tagLst xmlns:p="http://schemas.openxmlformats.org/presentationml/2006/main">
  <p:tag name="PA" val="v5.2.5"/>
</p:tagLst>
</file>

<file path=ppt/tags/tag8.xml><?xml version="1.0" encoding="utf-8"?>
<p:tagLst xmlns:p="http://schemas.openxmlformats.org/presentationml/2006/main">
  <p:tag name="PA" val="v5.2.5"/>
</p:tagLst>
</file>

<file path=ppt/tags/tag9.xml><?xml version="1.0" encoding="utf-8"?>
<p:tagLst xmlns:p="http://schemas.openxmlformats.org/presentationml/2006/main">
  <p:tag name="PA" val="v5.2.5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主题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5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6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7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1745</Words>
  <Application>WPS 演示</Application>
  <PresentationFormat>自定义</PresentationFormat>
  <Paragraphs>299</Paragraphs>
  <Slides>16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8</vt:i4>
      </vt:variant>
      <vt:variant>
        <vt:lpstr>幻灯片标题</vt:lpstr>
      </vt:variant>
      <vt:variant>
        <vt:i4>16</vt:i4>
      </vt:variant>
    </vt:vector>
  </HeadingPairs>
  <TitlesOfParts>
    <vt:vector size="42" baseType="lpstr">
      <vt:lpstr>Arial</vt:lpstr>
      <vt:lpstr>宋体</vt:lpstr>
      <vt:lpstr>Wingdings</vt:lpstr>
      <vt:lpstr>FZLanTingHeiS-EB-GB</vt:lpstr>
      <vt:lpstr>方正兰亭大黑简体</vt:lpstr>
      <vt:lpstr>黑体</vt:lpstr>
      <vt:lpstr>汉仪大宋简</vt:lpstr>
      <vt:lpstr>方正兰亭粗黑简体</vt:lpstr>
      <vt:lpstr>微软雅黑</vt:lpstr>
      <vt:lpstr>方正兰亭黑简体</vt:lpstr>
      <vt:lpstr>Times New Roman</vt:lpstr>
      <vt:lpstr>Comic Sans MS</vt:lpstr>
      <vt:lpstr>楷体</vt:lpstr>
      <vt:lpstr>等线</vt:lpstr>
      <vt:lpstr>FZLanTingHeiS-R-GB</vt:lpstr>
      <vt:lpstr>Arial</vt:lpstr>
      <vt:lpstr>Arial Unicode MS</vt:lpstr>
      <vt:lpstr>Calibri</vt:lpstr>
      <vt:lpstr>第一PPT模板网-WWW.1PPT.COM</vt:lpstr>
      <vt:lpstr>主题3</vt:lpstr>
      <vt:lpstr>5_自定义设计方案</vt:lpstr>
      <vt:lpstr>6_自定义设计方案</vt:lpstr>
      <vt:lpstr>7_自定义设计方案</vt:lpstr>
      <vt:lpstr>3_自定义设计方案</vt:lpstr>
      <vt:lpstr>2_自定义设计方案</vt:lpstr>
      <vt:lpstr>4_自定义设计方案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2022-09-18T08:11:00Z</cp:lastPrinted>
  <dcterms:created xsi:type="dcterms:W3CDTF">2022-09-18T08:11:00Z</dcterms:created>
  <dcterms:modified xsi:type="dcterms:W3CDTF">2023-11-01T08:27:12Z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9DE7DD1518434C378E6F6E3DF16C8889_12</vt:lpwstr>
  </property>
  <property fmtid="{D5CDD505-2E9C-101B-9397-08002B2CF9AE}" pid="3" name="KSOProductBuildVer">
    <vt:lpwstr>2052-12.1.0.15712</vt:lpwstr>
  </property>
</Properties>
</file>