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71" r:id="rId4"/>
    <p:sldId id="307" r:id="rId5"/>
    <p:sldId id="295" r:id="rId6"/>
    <p:sldId id="313" r:id="rId7"/>
    <p:sldId id="296" r:id="rId8"/>
    <p:sldId id="309" r:id="rId9"/>
    <p:sldId id="297" r:id="rId10"/>
    <p:sldId id="298" r:id="rId11"/>
    <p:sldId id="311" r:id="rId12"/>
    <p:sldId id="312" r:id="rId13"/>
    <p:sldId id="299" r:id="rId14"/>
    <p:sldId id="302" r:id="rId15"/>
    <p:sldId id="303" r:id="rId16"/>
    <p:sldId id="310" r:id="rId18"/>
    <p:sldId id="304" r:id="rId19"/>
    <p:sldId id="279" r:id="rId20"/>
    <p:sldId id="315" r:id="rId21"/>
    <p:sldId id="316" r:id="rId22"/>
    <p:sldId id="317" r:id="rId23"/>
    <p:sldId id="318" r:id="rId24"/>
    <p:sldId id="314" r:id="rId25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94842" autoAdjust="0"/>
  </p:normalViewPr>
  <p:slideViewPr>
    <p:cSldViewPr snapToGrid="0" showGuides="1">
      <p:cViewPr>
        <p:scale>
          <a:sx n="130" d="100"/>
          <a:sy n="130" d="100"/>
        </p:scale>
        <p:origin x="-1176" y="-354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7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EC1C91-A3F9-4C17-B23E-74C0E415FCA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6322CC87-C370-43EE-99F9-C4CF52EE710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22CC87-C370-43EE-99F9-C4CF52EE71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A42039E-5005-4AE9-982B-F21E3DE74F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>
          <a:xfrm>
            <a:off x="0" y="1588"/>
            <a:ext cx="9144000" cy="5140325"/>
            <a:chOff x="0" y="1613"/>
            <a:chExt cx="12192000" cy="6854774"/>
          </a:xfrm>
        </p:grpSpPr>
        <p:pic>
          <p:nvPicPr>
            <p:cNvPr id="3" name="图片 6"/>
            <p:cNvPicPr>
              <a:picLocks noChangeAspect="1" noChangeArrowheads="1"/>
            </p:cNvPicPr>
            <p:nvPr userDrawn="1"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0" y="1613"/>
              <a:ext cx="12192000" cy="6854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: 圆角 3"/>
            <p:cNvSpPr/>
            <p:nvPr userDrawn="1"/>
          </p:nvSpPr>
          <p:spPr>
            <a:xfrm>
              <a:off x="321733" y="365733"/>
              <a:ext cx="11548533" cy="6126534"/>
            </a:xfrm>
            <a:prstGeom prst="roundRect">
              <a:avLst/>
            </a:pr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5" name="图片 8"/>
          <p:cNvPicPr>
            <a:picLocks noChangeAspect="1" noChangeArrowheads="1"/>
          </p:cNvPicPr>
          <p:nvPr userDrawn="1"/>
        </p:nvPicPr>
        <p:blipFill>
          <a:blip r:embed="rId3" cstate="email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E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2"/>
          <p:cNvGrpSpPr/>
          <p:nvPr userDrawn="1"/>
        </p:nvGrpSpPr>
        <p:grpSpPr>
          <a:xfrm>
            <a:off x="0" y="1588"/>
            <a:ext cx="9144000" cy="5140325"/>
            <a:chOff x="0" y="1613"/>
            <a:chExt cx="12192000" cy="6854774"/>
          </a:xfrm>
        </p:grpSpPr>
        <p:pic>
          <p:nvPicPr>
            <p:cNvPr id="1027" name="图片 3"/>
            <p:cNvPicPr>
              <a:picLocks noChangeAspect="1" noChangeArrowheads="1"/>
            </p:cNvPicPr>
            <p:nvPr userDrawn="1"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0" y="1613"/>
              <a:ext cx="12192000" cy="6854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: 圆角 4"/>
            <p:cNvSpPr/>
            <p:nvPr userDrawn="1"/>
          </p:nvSpPr>
          <p:spPr>
            <a:xfrm>
              <a:off x="321733" y="365733"/>
              <a:ext cx="11548533" cy="6126534"/>
            </a:xfrm>
            <a:prstGeom prst="roundRect">
              <a:avLst/>
            </a:prstGeom>
            <a:solidFill>
              <a:srgbClr val="FFFFFF">
                <a:alpha val="9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41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shiti/" TargetMode="External"/><Relationship Id="rId8" Type="http://schemas.openxmlformats.org/officeDocument/2006/relationships/hyperlink" Target="http://www.1ppt.com/fanwen/" TargetMode="External"/><Relationship Id="rId7" Type="http://schemas.openxmlformats.org/officeDocument/2006/relationships/hyperlink" Target="http://www.1ppt.com/ziliao/" TargetMode="External"/><Relationship Id="rId6" Type="http://schemas.openxmlformats.org/officeDocument/2006/relationships/hyperlink" Target="http://www.1ppt.com/powerpoint/" TargetMode="External"/><Relationship Id="rId5" Type="http://schemas.openxmlformats.org/officeDocument/2006/relationships/hyperlink" Target="http://www.1ppt.com/xiazai/" TargetMode="External"/><Relationship Id="rId4" Type="http://schemas.openxmlformats.org/officeDocument/2006/relationships/hyperlink" Target="http://www.1ppt.com/tubiao/" TargetMode="External"/><Relationship Id="rId3" Type="http://schemas.openxmlformats.org/officeDocument/2006/relationships/hyperlink" Target="http://www.1ppt.com/beijing/" TargetMode="External"/><Relationship Id="rId26" Type="http://schemas.openxmlformats.org/officeDocument/2006/relationships/slideLayout" Target="../slideLayouts/slideLayout3.xml"/><Relationship Id="rId25" Type="http://schemas.openxmlformats.org/officeDocument/2006/relationships/image" Target="../media/image7.png"/><Relationship Id="rId24" Type="http://schemas.openxmlformats.org/officeDocument/2006/relationships/image" Target="../media/image4.png"/><Relationship Id="rId23" Type="http://schemas.openxmlformats.org/officeDocument/2006/relationships/tags" Target="../tags/tag3.xml"/><Relationship Id="rId22" Type="http://schemas.openxmlformats.org/officeDocument/2006/relationships/hyperlink" Target="http://www.1ppt.com/kejian/lishi/" TargetMode="External"/><Relationship Id="rId21" Type="http://schemas.openxmlformats.org/officeDocument/2006/relationships/hyperlink" Target="http://www.1ppt.com/kejian/dili/" TargetMode="External"/><Relationship Id="rId20" Type="http://schemas.openxmlformats.org/officeDocument/2006/relationships/hyperlink" Target="http://www.1ppt.com/kejian/shengwu/" TargetMode="External"/><Relationship Id="rId2" Type="http://schemas.openxmlformats.org/officeDocument/2006/relationships/hyperlink" Target="http://www.1ppt.com/sucai/" TargetMode="External"/><Relationship Id="rId19" Type="http://schemas.openxmlformats.org/officeDocument/2006/relationships/hyperlink" Target="http://www.1ppt.com/kejian/huaxue/" TargetMode="External"/><Relationship Id="rId18" Type="http://schemas.openxmlformats.org/officeDocument/2006/relationships/hyperlink" Target="http://www.1ppt.com/kejian/wuli/" TargetMode="External"/><Relationship Id="rId17" Type="http://schemas.openxmlformats.org/officeDocument/2006/relationships/hyperlink" Target="http://www.1ppt.com/kejian/kexue/" TargetMode="External"/><Relationship Id="rId16" Type="http://schemas.openxmlformats.org/officeDocument/2006/relationships/hyperlink" Target="http://www.1ppt.com/kejian/meishu/" TargetMode="External"/><Relationship Id="rId15" Type="http://schemas.openxmlformats.org/officeDocument/2006/relationships/hyperlink" Target="http://www.1ppt.com/kejian/yingyu/" TargetMode="External"/><Relationship Id="rId14" Type="http://schemas.openxmlformats.org/officeDocument/2006/relationships/hyperlink" Target="http://www.1ppt.com/kejian/shuxue/" TargetMode="External"/><Relationship Id="rId13" Type="http://schemas.openxmlformats.org/officeDocument/2006/relationships/hyperlink" Target="http://www.1ppt.com/kejian/yu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n/" TargetMode="External"/><Relationship Id="rId10" Type="http://schemas.openxmlformats.org/officeDocument/2006/relationships/hyperlink" Target="http://www.1ppt.com/jiaoan/" TargetMode="External"/><Relationship Id="rId1" Type="http://schemas.openxmlformats.org/officeDocument/2006/relationships/hyperlink" Target="http://www.1ppt.com/moban/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shiti/" TargetMode="External"/><Relationship Id="rId8" Type="http://schemas.openxmlformats.org/officeDocument/2006/relationships/hyperlink" Target="http://www.1ppt.com/fanwen/" TargetMode="External"/><Relationship Id="rId7" Type="http://schemas.openxmlformats.org/officeDocument/2006/relationships/hyperlink" Target="http://www.1ppt.com/ziliao/" TargetMode="External"/><Relationship Id="rId6" Type="http://schemas.openxmlformats.org/officeDocument/2006/relationships/hyperlink" Target="http://www.1ppt.com/powerpoint/" TargetMode="External"/><Relationship Id="rId5" Type="http://schemas.openxmlformats.org/officeDocument/2006/relationships/hyperlink" Target="http://www.1ppt.com/xiazai/" TargetMode="External"/><Relationship Id="rId4" Type="http://schemas.openxmlformats.org/officeDocument/2006/relationships/hyperlink" Target="http://www.1ppt.com/tubiao/" TargetMode="External"/><Relationship Id="rId3" Type="http://schemas.openxmlformats.org/officeDocument/2006/relationships/hyperlink" Target="http://www.1ppt.com/beijing/" TargetMode="External"/><Relationship Id="rId27" Type="http://schemas.openxmlformats.org/officeDocument/2006/relationships/slideLayout" Target="../slideLayouts/slideLayout3.xml"/><Relationship Id="rId26" Type="http://schemas.openxmlformats.org/officeDocument/2006/relationships/image" Target="../media/image4.png"/><Relationship Id="rId25" Type="http://schemas.openxmlformats.org/officeDocument/2006/relationships/tags" Target="../tags/tag5.xml"/><Relationship Id="rId24" Type="http://schemas.openxmlformats.org/officeDocument/2006/relationships/image" Target="../media/image6.png"/><Relationship Id="rId23" Type="http://schemas.openxmlformats.org/officeDocument/2006/relationships/image" Target="../media/image5.jpeg"/><Relationship Id="rId22" Type="http://schemas.openxmlformats.org/officeDocument/2006/relationships/hyperlink" Target="http://www.1ppt.com/kejian/lishi/" TargetMode="External"/><Relationship Id="rId21" Type="http://schemas.openxmlformats.org/officeDocument/2006/relationships/hyperlink" Target="http://www.1ppt.com/kejian/dili/" TargetMode="External"/><Relationship Id="rId20" Type="http://schemas.openxmlformats.org/officeDocument/2006/relationships/hyperlink" Target="http://www.1ppt.com/kejian/shengwu/" TargetMode="External"/><Relationship Id="rId2" Type="http://schemas.openxmlformats.org/officeDocument/2006/relationships/hyperlink" Target="http://www.1ppt.com/sucai/" TargetMode="External"/><Relationship Id="rId19" Type="http://schemas.openxmlformats.org/officeDocument/2006/relationships/hyperlink" Target="http://www.1ppt.com/kejian/huaxue/" TargetMode="External"/><Relationship Id="rId18" Type="http://schemas.openxmlformats.org/officeDocument/2006/relationships/hyperlink" Target="http://www.1ppt.com/kejian/wuli/" TargetMode="External"/><Relationship Id="rId17" Type="http://schemas.openxmlformats.org/officeDocument/2006/relationships/hyperlink" Target="http://www.1ppt.com/kejian/kexue/" TargetMode="External"/><Relationship Id="rId16" Type="http://schemas.openxmlformats.org/officeDocument/2006/relationships/hyperlink" Target="http://www.1ppt.com/kejian/meishu/" TargetMode="External"/><Relationship Id="rId15" Type="http://schemas.openxmlformats.org/officeDocument/2006/relationships/hyperlink" Target="http://www.1ppt.com/kejian/yingyu/" TargetMode="External"/><Relationship Id="rId14" Type="http://schemas.openxmlformats.org/officeDocument/2006/relationships/hyperlink" Target="http://www.1ppt.com/kejian/shuxue/" TargetMode="External"/><Relationship Id="rId13" Type="http://schemas.openxmlformats.org/officeDocument/2006/relationships/hyperlink" Target="http://www.1ppt.com/kejian/yu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n/" TargetMode="External"/><Relationship Id="rId10" Type="http://schemas.openxmlformats.org/officeDocument/2006/relationships/hyperlink" Target="http://www.1ppt.com/jiaoan/" TargetMode="External"/><Relationship Id="rId1" Type="http://schemas.openxmlformats.org/officeDocument/2006/relationships/hyperlink" Target="http://www.1ppt.com/moba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.png"/><Relationship Id="rId3" Type="http://schemas.openxmlformats.org/officeDocument/2006/relationships/tags" Target="../tags/tag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组合 4"/>
          <p:cNvGrpSpPr/>
          <p:nvPr/>
        </p:nvGrpSpPr>
        <p:grpSpPr>
          <a:xfrm>
            <a:off x="2305050" y="579438"/>
            <a:ext cx="606425" cy="784225"/>
            <a:chOff x="1463659" y="483666"/>
            <a:chExt cx="606441" cy="784830"/>
          </a:xfrm>
        </p:grpSpPr>
        <p:sp>
          <p:nvSpPr>
            <p:cNvPr id="5127" name="Oval 5"/>
            <p:cNvSpPr>
              <a:spLocks noChangeArrowheads="1"/>
            </p:cNvSpPr>
            <p:nvPr/>
          </p:nvSpPr>
          <p:spPr bwMode="auto">
            <a:xfrm>
              <a:off x="1463659" y="607490"/>
              <a:ext cx="574691" cy="553245"/>
            </a:xfrm>
            <a:prstGeom prst="ellipse">
              <a:avLst/>
            </a:prstGeom>
            <a:noFill/>
            <a:ln w="38100">
              <a:solidFill>
                <a:srgbClr val="72A4A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72A4A3"/>
                </a:solidFill>
                <a:ea typeface="黑体" panose="0201060906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11285" y="483666"/>
              <a:ext cx="558815" cy="7848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500" b="1">
                  <a:solidFill>
                    <a:srgbClr val="72A4A3"/>
                  </a:solidFill>
                  <a:latin typeface="+mn-lt"/>
                  <a:ea typeface="幼圆" panose="02010509060101010101" pitchFamily="49" charset="-122"/>
                </a:rPr>
                <a:t>1</a:t>
              </a:r>
              <a:endParaRPr lang="zh-CN" altLang="en-US" sz="4500" b="1">
                <a:solidFill>
                  <a:srgbClr val="72A4A3"/>
                </a:solidFill>
                <a:latin typeface="+mn-lt"/>
                <a:ea typeface="幼圆" panose="020105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22300" y="1511300"/>
            <a:ext cx="4318000" cy="876300"/>
          </a:xfrm>
          <a:prstGeom prst="rect">
            <a:avLst/>
          </a:prstGeom>
          <a:solidFill>
            <a:srgbClr val="72A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bg1"/>
                </a:solidFill>
              </a:rPr>
              <a:t>调查“生活垃圾”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8" name="原创设计师QQ598969553                 _15"/>
          <p:cNvSpPr/>
          <p:nvPr/>
        </p:nvSpPr>
        <p:spPr>
          <a:xfrm>
            <a:off x="1431925" y="2773363"/>
            <a:ext cx="2233613" cy="238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>
                <a:solidFill>
                  <a:srgbClr val="72A4A3"/>
                </a:solidFill>
                <a:cs typeface="+mn-ea"/>
                <a:sym typeface="+mn-lt"/>
              </a:rPr>
              <a:t>北师版五年级上册</a:t>
            </a:r>
            <a:endParaRPr lang="zh-CN" altLang="en-US" sz="1600">
              <a:solidFill>
                <a:srgbClr val="72A4A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23988" y="1859915"/>
            <a:ext cx="2987675" cy="151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   78.4÷7÷0.8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 11.2÷0.8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 14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（份）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483" name="TextBox 9"/>
          <p:cNvSpPr txBox="1">
            <a:spLocks noChangeArrowheads="1"/>
          </p:cNvSpPr>
          <p:nvPr/>
        </p:nvSpPr>
        <p:spPr bwMode="auto">
          <a:xfrm>
            <a:off x="450056" y="750253"/>
            <a:ext cx="824388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森林报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平均每天卖了多少份？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048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0221" y="1571943"/>
            <a:ext cx="4427877" cy="290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9"/>
          <p:cNvSpPr txBox="1">
            <a:spLocks noChangeArrowheads="1"/>
          </p:cNvSpPr>
          <p:nvPr/>
        </p:nvSpPr>
        <p:spPr bwMode="auto">
          <a:xfrm>
            <a:off x="625475" y="552450"/>
            <a:ext cx="8115300" cy="103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）大象买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份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森 林报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和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份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故事报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一共花了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3.4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元，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故事报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每份多少元？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08038" y="2252663"/>
            <a:ext cx="3367087" cy="1476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3.4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0.8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÷2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 2.6÷2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 1.3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21510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0221" y="1571943"/>
            <a:ext cx="4427877" cy="290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9"/>
          <p:cNvSpPr txBox="1">
            <a:spLocks noChangeArrowheads="1"/>
          </p:cNvSpPr>
          <p:nvPr/>
        </p:nvSpPr>
        <p:spPr bwMode="auto">
          <a:xfrm>
            <a:off x="790575" y="442913"/>
            <a:ext cx="717391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算一算，并与同伴说一说运算顺序。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1152525" y="1004888"/>
            <a:ext cx="2943225" cy="6524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</a:rPr>
              <a:t>90÷</a:t>
            </a:r>
            <a:r>
              <a:rPr lang="zh-CN" altLang="en-US" sz="2800" b="1">
                <a:latin typeface="+mn-lt"/>
              </a:rPr>
              <a:t>（</a:t>
            </a:r>
            <a:r>
              <a:rPr lang="en-US" altLang="zh-CN" sz="2800" b="1">
                <a:latin typeface="+mn-lt"/>
              </a:rPr>
              <a:t>3.6</a:t>
            </a:r>
            <a:r>
              <a:rPr lang="zh-CN" altLang="en-US" sz="2800" b="1">
                <a:latin typeface="+mn-lt"/>
              </a:rPr>
              <a:t>－</a:t>
            </a:r>
            <a:r>
              <a:rPr lang="en-US" altLang="zh-CN" sz="2800" b="1">
                <a:latin typeface="+mn-lt"/>
              </a:rPr>
              <a:t>1.8</a:t>
            </a:r>
            <a:r>
              <a:rPr lang="zh-CN" altLang="en-US" sz="2800" b="1">
                <a:latin typeface="+mn-lt"/>
              </a:rPr>
              <a:t>）</a:t>
            </a:r>
            <a:endParaRPr lang="zh-CN" altLang="en-US" sz="2800" b="1">
              <a:latin typeface="+mn-lt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4895850" y="1004888"/>
            <a:ext cx="2943225" cy="6588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</a:rPr>
              <a:t>3.6÷0.4</a:t>
            </a:r>
            <a:r>
              <a:rPr lang="zh-CN" altLang="en-US" sz="2800" b="1">
                <a:latin typeface="+mn-lt"/>
              </a:rPr>
              <a:t>－</a:t>
            </a:r>
            <a:r>
              <a:rPr lang="en-US" altLang="zh-CN" sz="2800" b="1">
                <a:latin typeface="+mn-lt"/>
              </a:rPr>
              <a:t>1.2×5</a:t>
            </a:r>
            <a:endParaRPr lang="zh-CN" altLang="en-US" sz="2800" b="1">
              <a:latin typeface="+mn-lt"/>
            </a:endParaRP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1152525" y="2838450"/>
            <a:ext cx="2943225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</a:rPr>
              <a:t>3.4×7.8÷3.9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4895850" y="2838450"/>
            <a:ext cx="2943225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</a:rPr>
              <a:t>0.36÷0.3÷4</a:t>
            </a:r>
            <a:endParaRPr lang="zh-CN" altLang="en-US" sz="2800" b="1">
              <a:latin typeface="+mn-lt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62013" y="1577975"/>
            <a:ext cx="2943225" cy="1212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= 90÷1.8</a:t>
            </a:r>
            <a:endParaRPr lang="en-US" altLang="zh-CN" sz="2800" b="1">
              <a:solidFill>
                <a:srgbClr val="FF0000"/>
              </a:solidFill>
              <a:latin typeface="+mn-lt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= 50</a:t>
            </a: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4605338" y="1570038"/>
            <a:ext cx="2943225" cy="1212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= 9</a:t>
            </a:r>
            <a:r>
              <a:rPr lang="zh-CN" altLang="en-US" sz="2800" b="1">
                <a:solidFill>
                  <a:srgbClr val="FF0000"/>
                </a:solidFill>
                <a:latin typeface="+mn-lt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6</a:t>
            </a:r>
            <a:endParaRPr lang="en-US" altLang="zh-CN" sz="2800" b="1">
              <a:solidFill>
                <a:srgbClr val="FF0000"/>
              </a:solidFill>
              <a:latin typeface="+mn-lt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= 3</a:t>
            </a: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862013" y="3382963"/>
            <a:ext cx="2943225" cy="1212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= 26.52÷3.9</a:t>
            </a:r>
            <a:endParaRPr lang="en-US" altLang="zh-CN" sz="2800" b="1">
              <a:solidFill>
                <a:srgbClr val="FF0000"/>
              </a:solidFill>
              <a:latin typeface="+mn-lt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= 6.8</a:t>
            </a: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4605338" y="3365500"/>
            <a:ext cx="2943225" cy="12128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= 1.2÷4</a:t>
            </a:r>
            <a:endParaRPr lang="en-US" altLang="zh-CN" sz="2800" b="1">
              <a:solidFill>
                <a:srgbClr val="FF0000"/>
              </a:solidFill>
              <a:latin typeface="+mn-lt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= 0.3</a:t>
            </a: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2540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5634539" y="841085"/>
            <a:ext cx="3228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选自教材</a:t>
            </a:r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P18</a:t>
            </a:r>
            <a:r>
              <a:rPr lang="zh-CN" altLang="en-US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练一练第</a:t>
            </a:r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>
              <a:solidFill>
                <a:srgbClr val="F4512A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9"/>
          <p:cNvSpPr txBox="1">
            <a:spLocks noChangeArrowheads="1"/>
          </p:cNvSpPr>
          <p:nvPr/>
        </p:nvSpPr>
        <p:spPr bwMode="auto">
          <a:xfrm>
            <a:off x="717550" y="522288"/>
            <a:ext cx="8048625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8775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3.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淘气家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9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月每天预订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3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袋纯牛奶，按批发价共付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85.5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元，这样每袋比零售价便宜多少元？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11"/>
          <p:cNvSpPr txBox="1">
            <a:spLocks noChangeArrowheads="1"/>
          </p:cNvSpPr>
          <p:nvPr/>
        </p:nvSpPr>
        <p:spPr bwMode="auto">
          <a:xfrm>
            <a:off x="1630363" y="1822450"/>
            <a:ext cx="331628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1.1</a:t>
            </a:r>
            <a:r>
              <a:rPr lang="zh-CN" altLang="en-US" sz="2800" b="1">
                <a:solidFill>
                  <a:srgbClr val="FF0000"/>
                </a:solidFill>
                <a:latin typeface="+mn-lt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85.5÷30÷3</a:t>
            </a: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文本框 12"/>
          <p:cNvSpPr txBox="1">
            <a:spLocks noChangeArrowheads="1"/>
          </p:cNvSpPr>
          <p:nvPr/>
        </p:nvSpPr>
        <p:spPr bwMode="auto">
          <a:xfrm>
            <a:off x="1181100" y="2446338"/>
            <a:ext cx="3111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+mn-lt"/>
              </a:rPr>
              <a:t>＝ </a:t>
            </a: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1.1</a:t>
            </a:r>
            <a:r>
              <a:rPr lang="zh-CN" altLang="en-US" sz="2800" b="1">
                <a:solidFill>
                  <a:srgbClr val="FF0000"/>
                </a:solidFill>
                <a:latin typeface="+mn-lt"/>
              </a:rPr>
              <a:t>－</a:t>
            </a: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0.95</a:t>
            </a: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1181100" y="3060700"/>
            <a:ext cx="3111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+mn-lt"/>
              </a:rPr>
              <a:t>＝ </a:t>
            </a:r>
            <a:r>
              <a:rPr lang="en-US" altLang="zh-CN" sz="2800" b="1">
                <a:solidFill>
                  <a:srgbClr val="FF0000"/>
                </a:solidFill>
                <a:latin typeface="+mn-lt"/>
              </a:rPr>
              <a:t>0.15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（元）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文本框 15"/>
          <p:cNvSpPr txBox="1">
            <a:spLocks noChangeArrowheads="1"/>
          </p:cNvSpPr>
          <p:nvPr/>
        </p:nvSpPr>
        <p:spPr bwMode="auto">
          <a:xfrm>
            <a:off x="942975" y="3873163"/>
            <a:ext cx="615315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答：这样每袋比零售价便宜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0.15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元。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3561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05148" y="1866900"/>
            <a:ext cx="318135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: 圆角 1"/>
          <p:cNvSpPr/>
          <p:nvPr/>
        </p:nvSpPr>
        <p:spPr>
          <a:xfrm>
            <a:off x="6705600" y="2621040"/>
            <a:ext cx="1981200" cy="381000"/>
          </a:xfrm>
          <a:prstGeom prst="roundRect">
            <a:avLst>
              <a:gd name="adj" fmla="val 50000"/>
            </a:avLst>
          </a:prstGeom>
          <a:solidFill>
            <a:srgbClr val="C7E8FA"/>
          </a:solidFill>
          <a:ln>
            <a:noFill/>
          </a:ln>
          <a:effectLst>
            <a:outerShdw dist="38100" dir="3780000" algn="l" rotWithShape="0">
              <a:srgbClr val="91AFD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700" b="1">
                <a:solidFill>
                  <a:schemeClr val="tx1"/>
                </a:solidFill>
                <a:ea typeface="宋体" panose="02010600030101010101" pitchFamily="2" charset="-122"/>
              </a:rPr>
              <a:t>零售：</a:t>
            </a:r>
            <a:r>
              <a:rPr lang="en-US" altLang="zh-CN" sz="1700" b="1">
                <a:solidFill>
                  <a:schemeClr val="tx1"/>
                </a:solidFill>
                <a:ea typeface="宋体" panose="02010600030101010101" pitchFamily="2" charset="-122"/>
              </a:rPr>
              <a:t>1.10</a:t>
            </a:r>
            <a:r>
              <a:rPr lang="zh-CN" altLang="en-US" sz="1700" b="1">
                <a:solidFill>
                  <a:schemeClr val="tx1"/>
                </a:solidFill>
                <a:ea typeface="宋体" panose="02010600030101010101" pitchFamily="2" charset="-122"/>
              </a:rPr>
              <a:t>元</a:t>
            </a:r>
            <a:r>
              <a:rPr lang="en-US" altLang="zh-CN" sz="1700" b="1">
                <a:solidFill>
                  <a:schemeClr val="tx1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700" b="1">
                <a:solidFill>
                  <a:schemeClr val="tx1"/>
                </a:solidFill>
                <a:ea typeface="宋体" panose="02010600030101010101" pitchFamily="2" charset="-122"/>
              </a:rPr>
              <a:t>袋</a:t>
            </a:r>
            <a:endParaRPr lang="zh-CN" altLang="en-US" sz="17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34539" y="1443065"/>
            <a:ext cx="3228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选自教材</a:t>
            </a:r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P18</a:t>
            </a:r>
            <a:r>
              <a:rPr lang="zh-CN" altLang="en-US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练一练第</a:t>
            </a:r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>
              <a:solidFill>
                <a:srgbClr val="F4512A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9"/>
          <p:cNvSpPr txBox="1">
            <a:spLocks noChangeArrowheads="1"/>
          </p:cNvSpPr>
          <p:nvPr/>
        </p:nvSpPr>
        <p:spPr bwMode="auto">
          <a:xfrm>
            <a:off x="639921" y="783273"/>
            <a:ext cx="7742237" cy="46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2" charset="-122"/>
              </a:rPr>
              <a:t>4.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王奶奶从冷饮批发部买回两箱冰棍。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580" name="TextBox 9"/>
          <p:cNvSpPr txBox="1">
            <a:spLocks noChangeArrowheads="1"/>
          </p:cNvSpPr>
          <p:nvPr/>
        </p:nvSpPr>
        <p:spPr bwMode="auto">
          <a:xfrm>
            <a:off x="1304698" y="3282478"/>
            <a:ext cx="7743825" cy="12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）按批发价，水果冰棍每支多少元？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）按批发价，奶油冰棍每支多少元？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）按批发价，哪种冰棍便宜些？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45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883650" y="551688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468755" y="1641475"/>
            <a:ext cx="7017825" cy="1563688"/>
            <a:chOff x="1468755" y="1641475"/>
            <a:chExt cx="7017825" cy="1563688"/>
          </a:xfrm>
        </p:grpSpPr>
        <p:pic>
          <p:nvPicPr>
            <p:cNvPr id="12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468755" y="1641475"/>
              <a:ext cx="6845300" cy="156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对话气泡: 圆角矩形 12"/>
            <p:cNvSpPr/>
            <p:nvPr/>
          </p:nvSpPr>
          <p:spPr>
            <a:xfrm>
              <a:off x="5234580" y="1838098"/>
              <a:ext cx="3252000" cy="929640"/>
            </a:xfrm>
            <a:prstGeom prst="wedgeRoundRectCallout">
              <a:avLst>
                <a:gd name="adj1" fmla="val -53504"/>
                <a:gd name="adj2" fmla="val 992"/>
                <a:gd name="adj3" fmla="val 16667"/>
              </a:avLst>
            </a:prstGeom>
            <a:solidFill>
              <a:srgbClr val="FCEBBC"/>
            </a:solidFill>
            <a:ln w="12700">
              <a:solidFill>
                <a:srgbClr val="F8B0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水果冰棍</a:t>
              </a:r>
              <a:r>
                <a:rPr lang="en-US" altLang="zh-CN" sz="2000" b="1">
                  <a:solidFill>
                    <a:schemeClr val="tx1"/>
                  </a:solidFill>
                  <a:ea typeface="+mj-ea"/>
                </a:rPr>
                <a:t>30</a:t>
              </a: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支，</a:t>
              </a:r>
              <a:r>
                <a:rPr lang="en-US" altLang="zh-CN" sz="2000" b="1">
                  <a:solidFill>
                    <a:schemeClr val="tx1"/>
                  </a:solidFill>
                  <a:ea typeface="+mj-ea"/>
                </a:rPr>
                <a:t>22.5</a:t>
              </a: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元；</a:t>
              </a:r>
              <a:endParaRPr lang="en-US" altLang="zh-CN" sz="2000" b="1">
                <a:solidFill>
                  <a:schemeClr val="tx1"/>
                </a:solidFill>
                <a:ea typeface="+mj-ea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奶油冰棍</a:t>
              </a:r>
              <a:r>
                <a:rPr lang="en-US" altLang="zh-CN" sz="2000" b="1">
                  <a:solidFill>
                    <a:schemeClr val="tx1"/>
                  </a:solidFill>
                  <a:ea typeface="+mj-ea"/>
                </a:rPr>
                <a:t>20</a:t>
              </a: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支，</a:t>
              </a:r>
              <a:r>
                <a:rPr lang="en-US" altLang="zh-CN" sz="2000" b="1">
                  <a:solidFill>
                    <a:schemeClr val="tx1"/>
                  </a:solidFill>
                  <a:ea typeface="+mj-ea"/>
                </a:rPr>
                <a:t>17.2</a:t>
              </a: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元。</a:t>
              </a:r>
              <a:endParaRPr lang="zh-CN" altLang="en-US" sz="2000" b="1">
                <a:solidFill>
                  <a:schemeClr val="tx1"/>
                </a:solidFill>
                <a:ea typeface="+mj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672639" y="856325"/>
            <a:ext cx="3228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选自教材</a:t>
            </a:r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P18</a:t>
            </a:r>
            <a:r>
              <a:rPr lang="zh-CN" altLang="en-US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练一练第</a:t>
            </a:r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>
              <a:solidFill>
                <a:srgbClr val="F4512A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>
            <a:spLocks noChangeArrowheads="1"/>
          </p:cNvSpPr>
          <p:nvPr/>
        </p:nvSpPr>
        <p:spPr bwMode="auto">
          <a:xfrm>
            <a:off x="1174750" y="3330893"/>
            <a:ext cx="6153150" cy="13795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）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22.5÷30</a:t>
            </a:r>
            <a:r>
              <a:rPr lang="zh-CN" altLang="en-US" sz="2400" b="1">
                <a:solidFill>
                  <a:srgbClr val="FF0000"/>
                </a:solidFill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0.75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）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17.2÷20</a:t>
            </a: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0.86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  <a:endParaRPr lang="zh-CN" altLang="en-US" sz="2400" b="1">
              <a:solidFill>
                <a:srgbClr val="FF0000"/>
              </a:solidFill>
              <a:latin typeface="+mn-lt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按批发价，水果冰棍便宜些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2560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468755" y="1641475"/>
            <a:ext cx="7017825" cy="1563688"/>
            <a:chOff x="1468755" y="1641475"/>
            <a:chExt cx="7017825" cy="1563688"/>
          </a:xfrm>
        </p:grpSpPr>
        <p:pic>
          <p:nvPicPr>
            <p:cNvPr id="2560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468755" y="1641475"/>
              <a:ext cx="6845300" cy="156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对话气泡: 圆角矩形 5"/>
            <p:cNvSpPr/>
            <p:nvPr/>
          </p:nvSpPr>
          <p:spPr>
            <a:xfrm>
              <a:off x="5234580" y="1838098"/>
              <a:ext cx="3252000" cy="929640"/>
            </a:xfrm>
            <a:prstGeom prst="wedgeRoundRectCallout">
              <a:avLst>
                <a:gd name="adj1" fmla="val -53504"/>
                <a:gd name="adj2" fmla="val 992"/>
                <a:gd name="adj3" fmla="val 16667"/>
              </a:avLst>
            </a:prstGeom>
            <a:solidFill>
              <a:srgbClr val="FCEBBC"/>
            </a:solidFill>
            <a:ln w="12700">
              <a:solidFill>
                <a:srgbClr val="F8B0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水果冰棍</a:t>
              </a:r>
              <a:r>
                <a:rPr lang="en-US" altLang="zh-CN" sz="2000" b="1">
                  <a:solidFill>
                    <a:schemeClr val="tx1"/>
                  </a:solidFill>
                  <a:ea typeface="+mj-ea"/>
                </a:rPr>
                <a:t>30</a:t>
              </a: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支，</a:t>
              </a:r>
              <a:r>
                <a:rPr lang="en-US" altLang="zh-CN" sz="2000" b="1">
                  <a:solidFill>
                    <a:schemeClr val="tx1"/>
                  </a:solidFill>
                  <a:ea typeface="+mj-ea"/>
                </a:rPr>
                <a:t>22.5</a:t>
              </a: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元；</a:t>
              </a:r>
              <a:endParaRPr lang="en-US" altLang="zh-CN" sz="2000" b="1">
                <a:solidFill>
                  <a:schemeClr val="tx1"/>
                </a:solidFill>
                <a:ea typeface="+mj-ea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奶油冰棍</a:t>
              </a:r>
              <a:r>
                <a:rPr lang="en-US" altLang="zh-CN" sz="2000" b="1">
                  <a:solidFill>
                    <a:schemeClr val="tx1"/>
                  </a:solidFill>
                  <a:ea typeface="+mj-ea"/>
                </a:rPr>
                <a:t>20</a:t>
              </a: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支，</a:t>
              </a:r>
              <a:r>
                <a:rPr lang="en-US" altLang="zh-CN" sz="2000" b="1">
                  <a:solidFill>
                    <a:schemeClr val="tx1"/>
                  </a:solidFill>
                  <a:ea typeface="+mj-ea"/>
                </a:rPr>
                <a:t>17.2</a:t>
              </a:r>
              <a:r>
                <a:rPr lang="zh-CN" altLang="en-US" sz="2000" b="1">
                  <a:solidFill>
                    <a:schemeClr val="tx1"/>
                  </a:solidFill>
                  <a:ea typeface="+mj-ea"/>
                </a:rPr>
                <a:t>元。</a:t>
              </a:r>
              <a:endParaRPr lang="zh-CN" altLang="en-US" sz="2000" b="1">
                <a:solidFill>
                  <a:schemeClr val="tx1"/>
                </a:solidFill>
                <a:ea typeface="+mj-ea"/>
              </a:endParaRPr>
            </a:p>
          </p:txBody>
        </p:sp>
      </p:grp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1167538" y="409738"/>
            <a:ext cx="7743825" cy="12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）按批发价，水果冰棍每支多少元？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）按批发价，奶油冰棍每支多少元？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）按批发价，哪种冰棍便宜些？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Box 9"/>
          <p:cNvSpPr txBox="1">
            <a:spLocks noChangeArrowheads="1"/>
          </p:cNvSpPr>
          <p:nvPr/>
        </p:nvSpPr>
        <p:spPr bwMode="auto">
          <a:xfrm>
            <a:off x="670878" y="546418"/>
            <a:ext cx="4068762" cy="12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）王奶奶按零售价卖两种冰棍，各卖完一箱，一共赚多少元？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11"/>
          <p:cNvSpPr txBox="1">
            <a:spLocks noChangeArrowheads="1"/>
          </p:cNvSpPr>
          <p:nvPr/>
        </p:nvSpPr>
        <p:spPr bwMode="auto">
          <a:xfrm>
            <a:off x="1044575" y="1812925"/>
            <a:ext cx="3962400" cy="29215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   1.5×20</a:t>
            </a: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 1.2×30</a:t>
            </a:r>
            <a:endParaRPr lang="en-US" altLang="zh-CN" sz="2400" b="1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= 30</a:t>
            </a: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 ＋ 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36</a:t>
            </a:r>
            <a:endParaRPr lang="en-US" altLang="zh-CN" sz="2400" b="1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= 66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   66</a:t>
            </a: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 －（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22.5</a:t>
            </a: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17.2</a:t>
            </a: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）</a:t>
            </a:r>
            <a:endParaRPr lang="en-US" altLang="zh-CN" sz="2400" b="1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= 66</a:t>
            </a: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 －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39.7</a:t>
            </a:r>
            <a:endParaRPr lang="en-US" altLang="zh-CN" sz="2400" b="1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= 26.3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  <a:endParaRPr lang="zh-CN" altLang="en-US" sz="2400" b="1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文本框 15"/>
          <p:cNvSpPr txBox="1">
            <a:spLocks noChangeArrowheads="1"/>
          </p:cNvSpPr>
          <p:nvPr/>
        </p:nvSpPr>
        <p:spPr bwMode="auto">
          <a:xfrm>
            <a:off x="3611563" y="4239578"/>
            <a:ext cx="4389437" cy="46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答：一共赚了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26.3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元。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67911" y="534670"/>
            <a:ext cx="4032249" cy="3595688"/>
            <a:chOff x="4997451" y="1479550"/>
            <a:chExt cx="4032249" cy="3595688"/>
          </a:xfrm>
        </p:grpSpPr>
        <p:pic>
          <p:nvPicPr>
            <p:cNvPr id="26626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5006975" y="1479550"/>
              <a:ext cx="3714750" cy="298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1" name="图片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 bwMode="auto">
            <a:xfrm>
              <a:off x="8883650" y="5029200"/>
              <a:ext cx="146050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5075617" y="2132710"/>
              <a:ext cx="1641493" cy="10269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2"/>
            <p:cNvSpPr txBox="1"/>
            <p:nvPr/>
          </p:nvSpPr>
          <p:spPr>
            <a:xfrm>
              <a:off x="4997451" y="2211704"/>
              <a:ext cx="185397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latin typeface="+mn-lt"/>
                  <a:ea typeface="楷体" panose="02010609060101010101" pitchFamily="49" charset="-122"/>
                </a:rPr>
                <a:t>零售价</a:t>
              </a:r>
              <a:endParaRPr lang="en-US" altLang="zh-CN" sz="2000" b="1">
                <a:latin typeface="+mn-lt"/>
                <a:ea typeface="楷体" panose="02010609060101010101" pitchFamily="49" charset="-122"/>
              </a:endParaRPr>
            </a:p>
            <a:p>
              <a:r>
                <a:rPr lang="zh-CN" altLang="en-US" sz="1500" b="1">
                  <a:latin typeface="+mn-lt"/>
                  <a:ea typeface="楷体" panose="02010609060101010101" pitchFamily="49" charset="-122"/>
                </a:rPr>
                <a:t>奶油冰棍每支</a:t>
              </a:r>
              <a:r>
                <a:rPr lang="en-US" altLang="zh-CN" sz="1500" b="1">
                  <a:latin typeface="+mn-lt"/>
                  <a:ea typeface="楷体" panose="02010609060101010101" pitchFamily="49" charset="-122"/>
                </a:rPr>
                <a:t>1.5</a:t>
              </a:r>
              <a:r>
                <a:rPr lang="zh-CN" altLang="en-US" sz="1500" b="1">
                  <a:latin typeface="+mn-lt"/>
                  <a:ea typeface="楷体" panose="02010609060101010101" pitchFamily="49" charset="-122"/>
                </a:rPr>
                <a:t>元</a:t>
              </a:r>
              <a:endParaRPr lang="en-US" altLang="zh-CN" sz="1500" b="1">
                <a:latin typeface="+mn-lt"/>
                <a:ea typeface="楷体" panose="02010609060101010101" pitchFamily="49" charset="-122"/>
              </a:endParaRPr>
            </a:p>
            <a:p>
              <a:r>
                <a:rPr lang="zh-CN" altLang="en-US" sz="1500" b="1">
                  <a:latin typeface="+mn-lt"/>
                  <a:ea typeface="楷体" panose="02010609060101010101" pitchFamily="49" charset="-122"/>
                </a:rPr>
                <a:t>水果冰棍每支</a:t>
              </a:r>
              <a:r>
                <a:rPr lang="en-US" altLang="zh-CN" sz="1500" b="1">
                  <a:latin typeface="+mn-lt"/>
                  <a:ea typeface="楷体" panose="02010609060101010101" pitchFamily="49" charset="-122"/>
                </a:rPr>
                <a:t>1.2</a:t>
              </a:r>
              <a:r>
                <a:rPr lang="zh-CN" altLang="en-US" sz="1500" b="1">
                  <a:latin typeface="+mn-lt"/>
                  <a:ea typeface="楷体" panose="02010609060101010101" pitchFamily="49" charset="-122"/>
                </a:rPr>
                <a:t>元</a:t>
              </a:r>
              <a:endParaRPr lang="zh-CN" altLang="en-US" sz="1500" b="1">
                <a:latin typeface="+mn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8"/>
          <p:cNvGrpSpPr/>
          <p:nvPr/>
        </p:nvGrpSpPr>
        <p:grpSpPr>
          <a:xfrm>
            <a:off x="3535363" y="68263"/>
            <a:ext cx="2073275" cy="741362"/>
            <a:chOff x="3535680" y="68580"/>
            <a:chExt cx="2072640" cy="741518"/>
          </a:xfrm>
        </p:grpSpPr>
        <p:pic>
          <p:nvPicPr>
            <p:cNvPr id="11" name="图片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85210" y="68580"/>
              <a:ext cx="1973580" cy="74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4"/>
            <p:cNvSpPr txBox="1">
              <a:spLocks noChangeArrowheads="1"/>
            </p:cNvSpPr>
            <p:nvPr/>
          </p:nvSpPr>
          <p:spPr bwMode="auto">
            <a:xfrm>
              <a:off x="3535680" y="133350"/>
              <a:ext cx="2072640" cy="584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54380" y="2076450"/>
            <a:ext cx="838962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小数混合运算的顺序与整数混合运算的顺序一样。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3900" y="2907030"/>
            <a:ext cx="585978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小数混合运算的法则整数也适用。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36470" y="1131570"/>
            <a:ext cx="4671060" cy="59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+mj-ea"/>
                <a:ea typeface="+mj-ea"/>
              </a:rPr>
              <a:t>调查“生活垃圾”</a:t>
            </a:r>
            <a:endParaRPr lang="zh-CN" altLang="en-US" sz="28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60500" y="1951038"/>
            <a:ext cx="62230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3"/>
          <p:cNvGrpSpPr/>
          <p:nvPr/>
        </p:nvGrpSpPr>
        <p:grpSpPr>
          <a:xfrm>
            <a:off x="3535363" y="68263"/>
            <a:ext cx="2073275" cy="741362"/>
            <a:chOff x="3535680" y="68580"/>
            <a:chExt cx="2072640" cy="741518"/>
          </a:xfrm>
        </p:grpSpPr>
        <p:pic>
          <p:nvPicPr>
            <p:cNvPr id="6149" name="图片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85210" y="68580"/>
              <a:ext cx="1973580" cy="74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0" name="文本框 5"/>
            <p:cNvSpPr txBox="1">
              <a:spLocks noChangeArrowheads="1"/>
            </p:cNvSpPr>
            <p:nvPr/>
          </p:nvSpPr>
          <p:spPr bwMode="auto">
            <a:xfrm>
              <a:off x="3535680" y="133350"/>
              <a:ext cx="207264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垃圾分类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48" name="文本框 6"/>
          <p:cNvSpPr txBox="1">
            <a:spLocks noChangeArrowheads="1"/>
          </p:cNvSpPr>
          <p:nvPr/>
        </p:nvSpPr>
        <p:spPr bwMode="auto">
          <a:xfrm>
            <a:off x="715962" y="918528"/>
            <a:ext cx="77120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    垃圾分一分、环境美十分，垃圾分一分、环境增一分，随手垃圾分类、美好与你相随，垃圾分类人人做、做好分类为人人。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715962" y="1116648"/>
            <a:ext cx="7712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i="0">
                <a:solidFill>
                  <a:srgbClr val="333333"/>
                </a:solidFill>
                <a:effectLst/>
                <a:latin typeface="+mn-ea"/>
                <a:ea typeface="+mn-ea"/>
              </a:rPr>
              <a:t>    </a:t>
            </a:r>
            <a:r>
              <a:rPr lang="zh-CN" altLang="en-US" sz="2400" b="1" i="0" u="sng">
                <a:solidFill>
                  <a:srgbClr val="FFC000"/>
                </a:solidFill>
                <a:effectLst/>
                <a:latin typeface="+mn-ea"/>
                <a:ea typeface="+mn-ea"/>
              </a:rPr>
              <a:t>垃圾</a:t>
            </a:r>
            <a:r>
              <a:rPr lang="zh-CN" altLang="en-US" sz="2400" b="1" i="0">
                <a:solidFill>
                  <a:srgbClr val="333333"/>
                </a:solidFill>
                <a:effectLst/>
                <a:latin typeface="+mn-ea"/>
                <a:ea typeface="+mn-ea"/>
              </a:rPr>
              <a:t>分类，</a:t>
            </a:r>
            <a:r>
              <a:rPr lang="zh-CN" altLang="en-US" sz="2400" b="1" i="0">
                <a:solidFill>
                  <a:srgbClr val="244800"/>
                </a:solidFill>
                <a:effectLst/>
                <a:latin typeface="+mn-ea"/>
                <a:ea typeface="+mn-ea"/>
              </a:rPr>
              <a:t>你会了吗？</a:t>
            </a:r>
            <a:endParaRPr lang="zh-CN" altLang="en-US" sz="2400" b="1">
              <a:solidFill>
                <a:srgbClr val="2448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79825" y="647700"/>
            <a:ext cx="19526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组合 7"/>
          <p:cNvGrpSpPr/>
          <p:nvPr/>
        </p:nvGrpSpPr>
        <p:grpSpPr>
          <a:xfrm>
            <a:off x="3535363" y="68263"/>
            <a:ext cx="2073275" cy="741362"/>
            <a:chOff x="3535680" y="68580"/>
            <a:chExt cx="2072640" cy="741518"/>
          </a:xfrm>
        </p:grpSpPr>
        <p:pic>
          <p:nvPicPr>
            <p:cNvPr id="10245" name="图片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85210" y="68580"/>
              <a:ext cx="1973580" cy="74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6" name="文本框 9"/>
            <p:cNvSpPr txBox="1">
              <a:spLocks noChangeArrowheads="1"/>
            </p:cNvSpPr>
            <p:nvPr/>
          </p:nvSpPr>
          <p:spPr bwMode="auto">
            <a:xfrm>
              <a:off x="3535680" y="133350"/>
              <a:ext cx="207264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垃圾分类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44" name="图片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44700" y="1500188"/>
            <a:ext cx="5054600" cy="308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6"/>
          <p:cNvGrpSpPr/>
          <p:nvPr/>
        </p:nvGrpSpPr>
        <p:grpSpPr>
          <a:xfrm>
            <a:off x="460375" y="893763"/>
            <a:ext cx="8239125" cy="2867025"/>
            <a:chOff x="488534" y="742140"/>
            <a:chExt cx="8239125" cy="2867025"/>
          </a:xfrm>
        </p:grpSpPr>
        <p:grpSp>
          <p:nvGrpSpPr>
            <p:cNvPr id="11274" name="组合 27"/>
            <p:cNvGrpSpPr/>
            <p:nvPr/>
          </p:nvGrpSpPr>
          <p:grpSpPr>
            <a:xfrm>
              <a:off x="488534" y="742140"/>
              <a:ext cx="8239125" cy="2867025"/>
              <a:chOff x="488534" y="742140"/>
              <a:chExt cx="8239125" cy="2867025"/>
            </a:xfrm>
          </p:grpSpPr>
          <p:pic>
            <p:nvPicPr>
              <p:cNvPr id="11277" name="图片 30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CFF"/>
                  </a:clrFrom>
                  <a:clrTo>
                    <a:srgbClr val="FFFC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488534" y="742140"/>
                <a:ext cx="8239125" cy="2867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1278" name="组合 31"/>
              <p:cNvGrpSpPr/>
              <p:nvPr/>
            </p:nvGrpSpPr>
            <p:grpSpPr>
              <a:xfrm>
                <a:off x="860842" y="1197552"/>
                <a:ext cx="3539220" cy="1068909"/>
                <a:chOff x="860842" y="1197552"/>
                <a:chExt cx="3539220" cy="1068909"/>
              </a:xfrm>
            </p:grpSpPr>
            <p:pic>
              <p:nvPicPr>
                <p:cNvPr id="11279" name="图片 3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 bwMode="auto">
                <a:xfrm>
                  <a:off x="860842" y="1197552"/>
                  <a:ext cx="1147711" cy="10689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280" name="图片 35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 bwMode="auto">
                <a:xfrm>
                  <a:off x="1807005" y="1197552"/>
                  <a:ext cx="2593057" cy="7455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29" name="矩形 28"/>
            <p:cNvSpPr/>
            <p:nvPr/>
          </p:nvSpPr>
          <p:spPr>
            <a:xfrm>
              <a:off x="4850984" y="1200927"/>
              <a:ext cx="3613150" cy="1439048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2200" b="1" dirty="0">
                  <a:latin typeface="+mn-lt"/>
                  <a:ea typeface="+mn-ea"/>
                </a:rPr>
                <a:t>五（</a:t>
              </a:r>
              <a:r>
                <a:rPr lang="en-US" altLang="zh-CN" sz="2200" b="1" dirty="0">
                  <a:latin typeface="+mn-lt"/>
                  <a:ea typeface="+mn-ea"/>
                </a:rPr>
                <a:t>2</a:t>
              </a:r>
              <a:r>
                <a:rPr lang="zh-CN" altLang="en-US" sz="2200" b="1" dirty="0">
                  <a:latin typeface="+mn-lt"/>
                  <a:ea typeface="+mn-ea"/>
                </a:rPr>
                <a:t>）班调查汇报</a:t>
              </a:r>
              <a:endParaRPr lang="en-US" altLang="zh-CN" sz="2200" b="1" dirty="0">
                <a:latin typeface="+mn-lt"/>
                <a:ea typeface="+mn-ea"/>
              </a:endParaRPr>
            </a:p>
            <a:p>
              <a:pPr indent="457200" eaLnBrk="1" hangingPunct="1">
                <a:lnSpc>
                  <a:spcPct val="110000"/>
                </a:lnSpc>
                <a:defRPr/>
              </a:pPr>
              <a:r>
                <a:rPr lang="zh-CN" altLang="en-US" sz="2000" b="1" dirty="0">
                  <a:latin typeface="+mn-lt"/>
                  <a:ea typeface="+mn-ea"/>
                </a:rPr>
                <a:t> </a:t>
              </a:r>
              <a:r>
                <a:rPr lang="zh-CN" altLang="en-US" sz="2000" b="1" dirty="0">
                  <a:latin typeface="+mn-lt"/>
                </a:rPr>
                <a:t>这个小区周一到周五共产生生活垃圾约3.5吨，周末每天产生生活垃圾约1.3吨。</a:t>
              </a:r>
              <a:endParaRPr lang="zh-CN" altLang="en-US" sz="2000" b="1" dirty="0">
                <a:latin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40947" y="1200927"/>
              <a:ext cx="3721100" cy="11734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2200" b="1" dirty="0">
                  <a:latin typeface="+mn-lt"/>
                  <a:ea typeface="+mn-ea"/>
                </a:rPr>
                <a:t>五（</a:t>
              </a:r>
              <a:r>
                <a:rPr lang="en-US" altLang="zh-CN" sz="2200" b="1" dirty="0">
                  <a:latin typeface="+mn-lt"/>
                  <a:ea typeface="+mn-ea"/>
                </a:rPr>
                <a:t>1</a:t>
              </a:r>
              <a:r>
                <a:rPr lang="zh-CN" altLang="en-US" sz="2200" b="1" dirty="0">
                  <a:latin typeface="+mn-lt"/>
                  <a:ea typeface="+mn-ea"/>
                </a:rPr>
                <a:t>）班调查汇报</a:t>
              </a:r>
              <a:endParaRPr lang="en-US" altLang="zh-CN" sz="2200" b="1" dirty="0">
                <a:latin typeface="+mn-lt"/>
                <a:ea typeface="+mn-ea"/>
              </a:endParaRPr>
            </a:p>
            <a:p>
              <a:pPr indent="457200" eaLnBrk="1" hangingPunct="1">
                <a:lnSpc>
                  <a:spcPct val="110000"/>
                </a:lnSpc>
                <a:defRPr/>
              </a:pPr>
              <a:r>
                <a:rPr lang="zh-CN" altLang="en-US" sz="2200" b="1" dirty="0">
                  <a:latin typeface="+mn-lt"/>
                  <a:ea typeface="+mn-ea"/>
                </a:rPr>
                <a:t> </a:t>
              </a:r>
              <a:r>
                <a:rPr lang="zh-CN" altLang="en-US" sz="2000" b="1" dirty="0">
                  <a:latin typeface="+mn-lt"/>
                </a:rPr>
                <a:t>一个人</a:t>
              </a:r>
              <a:r>
                <a:rPr lang="en-US" altLang="zh-CN" sz="2000" b="1" dirty="0">
                  <a:latin typeface="+mn-lt"/>
                </a:rPr>
                <a:t>4</a:t>
              </a:r>
              <a:r>
                <a:rPr lang="zh-CN" altLang="en-US" sz="2000" b="1" dirty="0">
                  <a:latin typeface="+mn-lt"/>
                </a:rPr>
                <a:t>周可产生约</a:t>
              </a:r>
              <a:r>
                <a:rPr lang="en-US" altLang="zh-CN" sz="2000" b="1" dirty="0">
                  <a:latin typeface="+mn-lt"/>
                </a:rPr>
                <a:t>30.8kg</a:t>
              </a:r>
              <a:r>
                <a:rPr lang="zh-CN" altLang="en-US" sz="2000" b="1" dirty="0">
                  <a:latin typeface="+mn-lt"/>
                </a:rPr>
                <a:t>生活垃圾。</a:t>
              </a:r>
              <a:endParaRPr lang="zh-CN" altLang="en-US" sz="2200" b="1" dirty="0">
                <a:latin typeface="+mn-lt"/>
              </a:endParaRPr>
            </a:p>
          </p:txBody>
        </p:sp>
      </p:grpSp>
      <p:grpSp>
        <p:nvGrpSpPr>
          <p:cNvPr id="6" name="组合 1"/>
          <p:cNvGrpSpPr/>
          <p:nvPr/>
        </p:nvGrpSpPr>
        <p:grpSpPr>
          <a:xfrm>
            <a:off x="565150" y="3902075"/>
            <a:ext cx="8224838" cy="566738"/>
            <a:chOff x="513394" y="3500546"/>
            <a:chExt cx="8226911" cy="567232"/>
          </a:xfrm>
        </p:grpSpPr>
        <p:sp>
          <p:nvSpPr>
            <p:cNvPr id="11" name="文本框 10"/>
            <p:cNvSpPr txBox="1"/>
            <p:nvPr/>
          </p:nvSpPr>
          <p:spPr>
            <a:xfrm>
              <a:off x="877024" y="3500546"/>
              <a:ext cx="7863281" cy="567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根据图中的数学信息，你能提出哪些数学问题？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13394" y="3552980"/>
              <a:ext cx="409678" cy="409932"/>
            </a:xfrm>
            <a:prstGeom prst="ellipse">
              <a:avLst/>
            </a:prstGeom>
            <a:gradFill flip="none" rotWithShape="1">
              <a:gsLst>
                <a:gs pos="46000">
                  <a:srgbClr val="51C681"/>
                </a:gs>
                <a:gs pos="14000">
                  <a:schemeClr val="accent3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3000">
                  <a:srgbClr val="00B050"/>
                </a:gs>
                <a:gs pos="100000">
                  <a:srgbClr val="00B050"/>
                </a:gs>
              </a:gsLst>
              <a:lin ang="5400000" scaled="1"/>
            </a:gra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pic>
        <p:nvPicPr>
          <p:cNvPr id="11268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9" name="组合 8"/>
          <p:cNvGrpSpPr/>
          <p:nvPr/>
        </p:nvGrpSpPr>
        <p:grpSpPr>
          <a:xfrm>
            <a:off x="3535363" y="68263"/>
            <a:ext cx="2073275" cy="741362"/>
            <a:chOff x="3535680" y="68580"/>
            <a:chExt cx="2072640" cy="741518"/>
          </a:xfrm>
        </p:grpSpPr>
        <p:pic>
          <p:nvPicPr>
            <p:cNvPr id="11270" name="图片 3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585210" y="68580"/>
              <a:ext cx="1973580" cy="74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1" name="文本框 4"/>
            <p:cNvSpPr txBox="1">
              <a:spLocks noChangeArrowheads="1"/>
            </p:cNvSpPr>
            <p:nvPr/>
          </p:nvSpPr>
          <p:spPr bwMode="auto">
            <a:xfrm>
              <a:off x="3535680" y="133350"/>
              <a:ext cx="207264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情境导入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4863" y="936625"/>
            <a:ext cx="232410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组合 2"/>
          <p:cNvGrpSpPr/>
          <p:nvPr/>
        </p:nvGrpSpPr>
        <p:grpSpPr>
          <a:xfrm>
            <a:off x="3535363" y="68263"/>
            <a:ext cx="2073275" cy="741362"/>
            <a:chOff x="3535680" y="68580"/>
            <a:chExt cx="2072640" cy="741518"/>
          </a:xfrm>
        </p:grpSpPr>
        <p:pic>
          <p:nvPicPr>
            <p:cNvPr id="9226" name="图片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585210" y="68580"/>
              <a:ext cx="1973580" cy="74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7" name="文本框 4"/>
            <p:cNvSpPr txBox="1">
              <a:spLocks noChangeArrowheads="1"/>
            </p:cNvSpPr>
            <p:nvPr/>
          </p:nvSpPr>
          <p:spPr bwMode="auto">
            <a:xfrm>
              <a:off x="3535680" y="133350"/>
              <a:ext cx="207264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垃圾分类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20" name="组合 11"/>
          <p:cNvGrpSpPr/>
          <p:nvPr/>
        </p:nvGrpSpPr>
        <p:grpSpPr>
          <a:xfrm>
            <a:off x="427038" y="1539875"/>
            <a:ext cx="8413750" cy="2520950"/>
            <a:chOff x="678180" y="1539239"/>
            <a:chExt cx="8083789" cy="2423161"/>
          </a:xfrm>
        </p:grpSpPr>
        <p:pic>
          <p:nvPicPr>
            <p:cNvPr id="9221" name="图片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78180" y="1539239"/>
              <a:ext cx="4067451" cy="853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图片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732618" y="1676399"/>
              <a:ext cx="4029351" cy="64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3" name="图片 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78180" y="2484119"/>
              <a:ext cx="4067451" cy="632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4" name="图片 8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732618" y="2481897"/>
              <a:ext cx="4029351" cy="64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5" name="图片 9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78180" y="3329939"/>
              <a:ext cx="4067451" cy="632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940175" y="890588"/>
            <a:ext cx="1263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组合 11"/>
          <p:cNvGrpSpPr/>
          <p:nvPr/>
        </p:nvGrpSpPr>
        <p:grpSpPr>
          <a:xfrm>
            <a:off x="277813" y="1612900"/>
            <a:ext cx="8588375" cy="2349500"/>
            <a:chOff x="194310" y="1348740"/>
            <a:chExt cx="7966710" cy="2179321"/>
          </a:xfrm>
        </p:grpSpPr>
        <p:grpSp>
          <p:nvGrpSpPr>
            <p:cNvPr id="8199" name="组合 10"/>
            <p:cNvGrpSpPr/>
            <p:nvPr/>
          </p:nvGrpSpPr>
          <p:grpSpPr>
            <a:xfrm>
              <a:off x="194310" y="1348740"/>
              <a:ext cx="7951470" cy="2151955"/>
              <a:chOff x="194310" y="1348740"/>
              <a:chExt cx="7951470" cy="2151955"/>
            </a:xfrm>
          </p:grpSpPr>
          <p:pic>
            <p:nvPicPr>
              <p:cNvPr id="8201" name="图片 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94310" y="1348740"/>
                <a:ext cx="4377690" cy="635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2" name="图片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484370" y="1379220"/>
                <a:ext cx="3653790" cy="611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3" name="图片 5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373380" y="2072640"/>
                <a:ext cx="4198620" cy="6050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4" name="图片 6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4484370" y="2087880"/>
                <a:ext cx="3539490" cy="596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5" name="图片 7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312420" y="2895600"/>
                <a:ext cx="3589020" cy="6050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6" name="图片 8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 r="-1233"/>
              <a:stretch>
                <a:fillRect/>
              </a:stretch>
            </p:blipFill>
            <p:spPr bwMode="auto">
              <a:xfrm>
                <a:off x="3768090" y="2910840"/>
                <a:ext cx="4377690" cy="565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200" name="图片 9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467600" y="2926081"/>
              <a:ext cx="693420" cy="60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196" name="组合 12"/>
          <p:cNvGrpSpPr/>
          <p:nvPr/>
        </p:nvGrpSpPr>
        <p:grpSpPr>
          <a:xfrm>
            <a:off x="3535363" y="68263"/>
            <a:ext cx="2073275" cy="741362"/>
            <a:chOff x="3535680" y="68580"/>
            <a:chExt cx="2072640" cy="741518"/>
          </a:xfrm>
        </p:grpSpPr>
        <p:pic>
          <p:nvPicPr>
            <p:cNvPr id="8197" name="图片 1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3585210" y="68580"/>
              <a:ext cx="1973580" cy="74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8" name="文本框 14"/>
            <p:cNvSpPr txBox="1">
              <a:spLocks noChangeArrowheads="1"/>
            </p:cNvSpPr>
            <p:nvPr/>
          </p:nvSpPr>
          <p:spPr bwMode="auto">
            <a:xfrm>
              <a:off x="3535680" y="133350"/>
              <a:ext cx="207264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垃圾分类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9220" y="918210"/>
            <a:ext cx="2339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（厨余垃圾）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>
          <a:xfrm>
            <a:off x="3535363" y="68263"/>
            <a:ext cx="2073275" cy="741362"/>
            <a:chOff x="3535680" y="68580"/>
            <a:chExt cx="2072640" cy="741518"/>
          </a:xfrm>
        </p:grpSpPr>
        <p:pic>
          <p:nvPicPr>
            <p:cNvPr id="7180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85210" y="68580"/>
              <a:ext cx="1973580" cy="74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1" name="文本框 3"/>
            <p:cNvSpPr txBox="1">
              <a:spLocks noChangeArrowheads="1"/>
            </p:cNvSpPr>
            <p:nvPr/>
          </p:nvSpPr>
          <p:spPr bwMode="auto">
            <a:xfrm>
              <a:off x="3535680" y="133350"/>
              <a:ext cx="207264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垃圾分类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1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1088" y="876300"/>
            <a:ext cx="4441825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2" name="组合 19"/>
          <p:cNvGrpSpPr/>
          <p:nvPr/>
        </p:nvGrpSpPr>
        <p:grpSpPr>
          <a:xfrm>
            <a:off x="301625" y="1570038"/>
            <a:ext cx="8540750" cy="2484437"/>
            <a:chOff x="552733" y="1371601"/>
            <a:chExt cx="7916613" cy="2302827"/>
          </a:xfrm>
        </p:grpSpPr>
        <p:pic>
          <p:nvPicPr>
            <p:cNvPr id="7173" name="图片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98453" y="1371601"/>
              <a:ext cx="4441893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4" name="图片 1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702108" y="1470661"/>
              <a:ext cx="3454640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5" name="图片 1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52733" y="2249488"/>
              <a:ext cx="4441893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6" name="图片 1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702108" y="2249488"/>
              <a:ext cx="3447577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7" name="图片 17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52733" y="3102928"/>
              <a:ext cx="4441893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图片 18"/>
            <p:cNvPicPr>
              <a:picLocks noChangeAspect="1" noChangeArrowheads="1"/>
            </p:cNvPicPr>
            <p:nvPr/>
          </p:nvPicPr>
          <p:blipFill>
            <a:blip r:embed="rId8" cstate="email"/>
            <a:srcRect r="-1039"/>
            <a:stretch>
              <a:fillRect/>
            </a:stretch>
          </p:blipFill>
          <p:spPr bwMode="auto">
            <a:xfrm>
              <a:off x="4027453" y="3102928"/>
              <a:ext cx="4441893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9" name="图片 20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7520998" y="3130675"/>
              <a:ext cx="692261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82" name="New picture"/>
          <p:cNvPicPr/>
          <p:nvPr/>
        </p:nvPicPr>
        <p:blipFill>
          <a:blip r:embed="rId10"/>
          <a:stretch>
            <a:fillRect/>
          </a:stretch>
        </p:blipFill>
        <p:spPr>
          <a:xfrm>
            <a:off x="11049000" y="118364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131857" y="3073536"/>
            <a:ext cx="735006" cy="36363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www.1ppt.com/moban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3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4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5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6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7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8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9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0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1"/>
              </a:rPr>
              <a:t>www.1ppt.cn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2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3"/>
              </a:rPr>
              <a:t>www.1ppt.com/kejian/yuwen/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4"/>
              </a:rPr>
              <a:t>www.1ppt.com/kejian/shuxue/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5"/>
              </a:rPr>
              <a:t>www.1ppt.com/kejian/yingyu/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6"/>
              </a:rPr>
              <a:t>www.1ppt.com/kejian/meishu/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7"/>
              </a:rPr>
              <a:t>www.1ppt.com/kejian/kexue/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8"/>
              </a:rPr>
              <a:t>www.1ppt.com/kejian/wuli/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9"/>
              </a:rPr>
              <a:t>www.1ppt.com/kejian/huaxue/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0"/>
              </a:rPr>
              <a:t>www.1ppt.com/kejian/shengwu/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1"/>
              </a:rPr>
              <a:t>www.1ppt.com/kejian/dili/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2"/>
              </a:rPr>
              <a:t>www.1ppt.com/kejian/lishi/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4" name="图片 1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8"/>
          <p:cNvGrpSpPr/>
          <p:nvPr/>
        </p:nvGrpSpPr>
        <p:grpSpPr>
          <a:xfrm>
            <a:off x="3535363" y="68263"/>
            <a:ext cx="2073275" cy="741362"/>
            <a:chOff x="3535680" y="68580"/>
            <a:chExt cx="2072640" cy="741518"/>
          </a:xfrm>
        </p:grpSpPr>
        <p:pic>
          <p:nvPicPr>
            <p:cNvPr id="11" name="图片 3"/>
            <p:cNvPicPr>
              <a:picLocks noChangeAspect="1" noChangeArrowheads="1"/>
            </p:cNvPicPr>
            <p:nvPr/>
          </p:nvPicPr>
          <p:blipFill>
            <a:blip r:embed="rId25" cstate="email"/>
            <a:srcRect/>
            <a:stretch>
              <a:fillRect/>
            </a:stretch>
          </p:blipFill>
          <p:spPr bwMode="auto">
            <a:xfrm>
              <a:off x="3585210" y="68580"/>
              <a:ext cx="1973580" cy="74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4"/>
            <p:cNvSpPr txBox="1">
              <a:spLocks noChangeArrowheads="1"/>
            </p:cNvSpPr>
            <p:nvPr/>
          </p:nvSpPr>
          <p:spPr bwMode="auto">
            <a:xfrm>
              <a:off x="3535680" y="133350"/>
              <a:ext cx="2072640" cy="584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探究新知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2301" y="2047536"/>
            <a:ext cx="3210000" cy="1893622"/>
            <a:chOff x="935161" y="2039916"/>
            <a:chExt cx="3210000" cy="1893622"/>
          </a:xfrm>
        </p:grpSpPr>
        <p:sp>
          <p:nvSpPr>
            <p:cNvPr id="8" name="思想气泡: 云 7"/>
            <p:cNvSpPr/>
            <p:nvPr/>
          </p:nvSpPr>
          <p:spPr>
            <a:xfrm>
              <a:off x="935161" y="2039916"/>
              <a:ext cx="3210000" cy="1893622"/>
            </a:xfrm>
            <a:prstGeom prst="cloudCallout">
              <a:avLst>
                <a:gd name="adj1" fmla="val -53551"/>
                <a:gd name="adj2" fmla="val 54313"/>
              </a:avLst>
            </a:prstGeom>
            <a:solidFill>
              <a:srgbClr val="FBEFDE"/>
            </a:solidFill>
            <a:ln w="19050">
              <a:solidFill>
                <a:srgbClr val="F6AE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sz="2400" b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24940" y="2312670"/>
              <a:ext cx="21945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+mj-ea"/>
                  <a:ea typeface="+mj-ea"/>
                </a:rPr>
                <a:t>一个人平均每天产生多少千克生活垃圾？</a:t>
              </a:r>
              <a:endParaRPr lang="zh-CN" altLang="en-US" sz="2400" b="1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80258" y="1928790"/>
            <a:ext cx="4416238" cy="2060823"/>
            <a:chOff x="4380258" y="1928790"/>
            <a:chExt cx="4416238" cy="2060823"/>
          </a:xfrm>
        </p:grpSpPr>
        <p:sp>
          <p:nvSpPr>
            <p:cNvPr id="9" name="思想气泡: 云 8"/>
            <p:cNvSpPr/>
            <p:nvPr/>
          </p:nvSpPr>
          <p:spPr>
            <a:xfrm>
              <a:off x="4380258" y="1928790"/>
              <a:ext cx="4416238" cy="2060823"/>
            </a:xfrm>
            <a:prstGeom prst="cloudCallout">
              <a:avLst>
                <a:gd name="adj1" fmla="val 46933"/>
                <a:gd name="adj2" fmla="val 50961"/>
              </a:avLst>
            </a:prstGeom>
            <a:solidFill>
              <a:srgbClr val="FBEFDE"/>
            </a:solidFill>
            <a:ln w="19050">
              <a:solidFill>
                <a:srgbClr val="F6AE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sz="2400" b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43500" y="2335530"/>
              <a:ext cx="3009900" cy="1261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eaLnBrk="1" hangingPunct="1">
                <a:lnSpc>
                  <a:spcPct val="110000"/>
                </a:lnSpc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与平时相比，这个小区周末每天多处理多少吨生活垃圾？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"/>
          <p:cNvGrpSpPr/>
          <p:nvPr/>
        </p:nvGrpSpPr>
        <p:grpSpPr>
          <a:xfrm>
            <a:off x="565150" y="922655"/>
            <a:ext cx="8224838" cy="566738"/>
            <a:chOff x="513394" y="3500546"/>
            <a:chExt cx="8226911" cy="567232"/>
          </a:xfrm>
        </p:grpSpPr>
        <p:sp>
          <p:nvSpPr>
            <p:cNvPr id="17" name="文本框 16"/>
            <p:cNvSpPr txBox="1"/>
            <p:nvPr/>
          </p:nvSpPr>
          <p:spPr>
            <a:xfrm>
              <a:off x="877024" y="3500546"/>
              <a:ext cx="7863281" cy="567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根据图中的数学信息，你能提出哪些数学问题？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13394" y="3552980"/>
              <a:ext cx="409678" cy="409932"/>
            </a:xfrm>
            <a:prstGeom prst="ellipse">
              <a:avLst/>
            </a:prstGeom>
            <a:gradFill flip="none" rotWithShape="1">
              <a:gsLst>
                <a:gs pos="46000">
                  <a:srgbClr val="51C681"/>
                </a:gs>
                <a:gs pos="14000">
                  <a:schemeClr val="accent3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3000">
                  <a:srgbClr val="00B050"/>
                </a:gs>
                <a:gs pos="100000">
                  <a:srgbClr val="00B050"/>
                </a:gs>
              </a:gsLst>
              <a:lin ang="5400000" scaled="1"/>
            </a:gra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flipH="1">
            <a:off x="4312920" y="952500"/>
            <a:ext cx="3497580" cy="3733800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877888" y="450850"/>
            <a:ext cx="8224837" cy="565150"/>
            <a:chOff x="513394" y="3500546"/>
            <a:chExt cx="8226911" cy="567232"/>
          </a:xfrm>
        </p:grpSpPr>
        <p:sp>
          <p:nvSpPr>
            <p:cNvPr id="20" name="文本框 19"/>
            <p:cNvSpPr txBox="1"/>
            <p:nvPr/>
          </p:nvSpPr>
          <p:spPr>
            <a:xfrm>
              <a:off x="923072" y="3500546"/>
              <a:ext cx="7817233" cy="567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defRPr/>
              </a:pPr>
              <a:r>
                <a:rPr lang="zh-CN" altLang="en-US" sz="2800" b="1">
                  <a:latin typeface="+mn-lt"/>
                  <a:ea typeface="+mn-ea"/>
                </a:rPr>
                <a:t>一个人平均每天产生多少千克生活垃圾？</a:t>
              </a:r>
              <a:endParaRPr lang="zh-CN" altLang="en-US" sz="2800" b="1">
                <a:latin typeface="+mn-lt"/>
                <a:ea typeface="+mn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13394" y="3553127"/>
              <a:ext cx="409678" cy="409490"/>
            </a:xfrm>
            <a:prstGeom prst="ellipse">
              <a:avLst/>
            </a:prstGeom>
            <a:gradFill flip="none" rotWithShape="1">
              <a:gsLst>
                <a:gs pos="46000">
                  <a:srgbClr val="51C681"/>
                </a:gs>
                <a:gs pos="14000">
                  <a:schemeClr val="accent3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3000">
                  <a:srgbClr val="00B050"/>
                </a:gs>
                <a:gs pos="100000">
                  <a:srgbClr val="00B050"/>
                </a:gs>
              </a:gsLst>
              <a:lin ang="5400000" scaled="1"/>
            </a:gra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pic>
        <p:nvPicPr>
          <p:cNvPr id="13321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868045" y="845820"/>
            <a:ext cx="6927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+mn-lt"/>
                <a:ea typeface="+mn-ea"/>
              </a:rPr>
              <a:t>观察这两个算式你有什么发现</a:t>
            </a:r>
            <a:r>
              <a:rPr lang="en-US" altLang="zh-CN" sz="2800" b="1" dirty="0">
                <a:latin typeface="+mn-lt"/>
                <a:ea typeface="+mn-ea"/>
              </a:rPr>
              <a:t>?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488305" y="1784033"/>
            <a:ext cx="29511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33CC"/>
                </a:solidFill>
                <a:latin typeface="+mn-lt"/>
              </a:rPr>
              <a:t>30.8÷4÷7</a:t>
            </a:r>
            <a:endParaRPr lang="zh-CN" altLang="en-US" sz="2800" b="1" dirty="0">
              <a:solidFill>
                <a:srgbClr val="0033CC"/>
              </a:solidFill>
              <a:latin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00505" y="1760220"/>
            <a:ext cx="29527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33CC"/>
                </a:solidFill>
                <a:latin typeface="+mn-lt"/>
              </a:rPr>
              <a:t>30.8÷</a:t>
            </a:r>
            <a:r>
              <a:rPr lang="zh-CN" altLang="en-US" sz="2800" b="1" dirty="0">
                <a:solidFill>
                  <a:srgbClr val="0033CC"/>
                </a:solidFill>
                <a:latin typeface="+mn-lt"/>
              </a:rPr>
              <a:t>（</a:t>
            </a:r>
            <a:r>
              <a:rPr lang="en-US" altLang="zh-CN" sz="2800" b="1" dirty="0">
                <a:solidFill>
                  <a:srgbClr val="0033CC"/>
                </a:solidFill>
                <a:latin typeface="+mn-lt"/>
              </a:rPr>
              <a:t>4×7</a:t>
            </a:r>
            <a:r>
              <a:rPr lang="zh-CN" altLang="en-US" sz="2800" b="1" dirty="0">
                <a:solidFill>
                  <a:srgbClr val="0033CC"/>
                </a:solidFill>
                <a:latin typeface="+mn-lt"/>
              </a:rPr>
              <a:t>）</a:t>
            </a:r>
            <a:endParaRPr lang="zh-CN" altLang="en-US" sz="2800" b="1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5097" y="2535238"/>
            <a:ext cx="1064623" cy="1934747"/>
          </a:xfrm>
          <a:prstGeom prst="rect">
            <a:avLst/>
          </a:prstGeom>
        </p:spPr>
      </p:pic>
      <p:sp>
        <p:nvSpPr>
          <p:cNvPr id="4" name="对话气泡: 圆角矩形 3"/>
          <p:cNvSpPr/>
          <p:nvPr/>
        </p:nvSpPr>
        <p:spPr>
          <a:xfrm>
            <a:off x="1828800" y="3037426"/>
            <a:ext cx="6096000" cy="929640"/>
          </a:xfrm>
          <a:prstGeom prst="wedgeRoundRectCallout">
            <a:avLst>
              <a:gd name="adj1" fmla="val -52879"/>
              <a:gd name="adj2" fmla="val -40824"/>
              <a:gd name="adj3" fmla="val 16667"/>
            </a:avLst>
          </a:prstGeom>
          <a:solidFill>
            <a:srgbClr val="FCEBBC"/>
          </a:solidFill>
          <a:ln>
            <a:solidFill>
              <a:srgbClr val="F8B0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+mj-ea"/>
                <a:ea typeface="+mj-ea"/>
              </a:rPr>
              <a:t>    </a:t>
            </a:r>
            <a:r>
              <a:rPr lang="zh-CN" altLang="zh-CN" sz="2400" b="1" dirty="0">
                <a:solidFill>
                  <a:schemeClr val="tx1"/>
                </a:solidFill>
                <a:latin typeface="+mj-ea"/>
                <a:ea typeface="+mj-ea"/>
              </a:rPr>
              <a:t>我发现，一个数连续除以两个数等于这个数除以这两个数的积。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等号 12"/>
          <p:cNvSpPr/>
          <p:nvPr/>
        </p:nvSpPr>
        <p:spPr>
          <a:xfrm>
            <a:off x="4194810" y="1821180"/>
            <a:ext cx="861060" cy="472440"/>
          </a:xfrm>
          <a:prstGeom prst="mathEqual">
            <a:avLst>
              <a:gd name="adj1" fmla="val 9004"/>
              <a:gd name="adj2" fmla="val 18211"/>
            </a:avLst>
          </a:prstGeom>
          <a:solidFill>
            <a:srgbClr val="FF0000"/>
          </a:solidFill>
          <a:ln>
            <a:solidFill>
              <a:srgbClr val="F195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1836420" y="3322320"/>
            <a:ext cx="6096000" cy="929640"/>
          </a:xfrm>
          <a:prstGeom prst="wedgeRoundRectCallout">
            <a:avLst>
              <a:gd name="adj1" fmla="val -53504"/>
              <a:gd name="adj2" fmla="val -26890"/>
              <a:gd name="adj3" fmla="val 16667"/>
            </a:avLst>
          </a:prstGeom>
          <a:solidFill>
            <a:srgbClr val="FCEBBC"/>
          </a:solidFill>
          <a:ln>
            <a:solidFill>
              <a:srgbClr val="F8B0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</a:pPr>
            <a:r>
              <a:rPr lang="zh-CN" altLang="zh-CN" sz="2400" b="1" dirty="0">
                <a:solidFill>
                  <a:schemeClr val="tx1"/>
                </a:solidFill>
                <a:latin typeface="+mj-ea"/>
                <a:ea typeface="+mj-ea"/>
              </a:rPr>
              <a:t>这个规律我们在整数运算里就学过，也就是说，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</a:rPr>
              <a:t>整数运算定律在小数运算中同样适用</a:t>
            </a:r>
            <a:r>
              <a:rPr lang="zh-CN" altLang="zh-CN" sz="2400" b="1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3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955960" y="2765326"/>
            <a:ext cx="735006" cy="36363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www.1ppt.com/moban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3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4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5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6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7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8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9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0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1"/>
              </a:rPr>
              <a:t>www.1ppt.cn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2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3"/>
              </a:rPr>
              <a:t>www.1ppt.com/kejian/yuwen/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4"/>
              </a:rPr>
              <a:t>www.1ppt.com/kejian/shuxue/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5"/>
              </a:rPr>
              <a:t>www.1ppt.com/kejian/yingyu/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6"/>
              </a:rPr>
              <a:t>www.1ppt.com/kejian/meishu/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7"/>
              </a:rPr>
              <a:t>www.1ppt.com/kejian/kexue/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8"/>
              </a:rPr>
              <a:t>www.1ppt.com/kejian/wuli/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9"/>
              </a:rPr>
              <a:t>www.1ppt.com/kejian/huaxue/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0"/>
              </a:rPr>
              <a:t>www.1ppt.com/kejian/shengwu/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1"/>
              </a:rPr>
              <a:t>www.1ppt.com/kejian/dili/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2"/>
              </a:rPr>
              <a:t>www.1ppt.com/kejian/lishi/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450850" y="3770313"/>
            <a:ext cx="8224838" cy="1001712"/>
            <a:chOff x="513394" y="3500546"/>
            <a:chExt cx="8226911" cy="1003188"/>
          </a:xfrm>
        </p:grpSpPr>
        <p:sp>
          <p:nvSpPr>
            <p:cNvPr id="10" name="文本框 9"/>
            <p:cNvSpPr txBox="1"/>
            <p:nvPr/>
          </p:nvSpPr>
          <p:spPr>
            <a:xfrm>
              <a:off x="923072" y="3500546"/>
              <a:ext cx="7817233" cy="10031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与平时相比，这个小区周末每天要多处理多少吨生活垃圾？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13394" y="3553010"/>
              <a:ext cx="409678" cy="410178"/>
            </a:xfrm>
            <a:prstGeom prst="ellipse">
              <a:avLst/>
            </a:prstGeom>
            <a:gradFill flip="none" rotWithShape="1">
              <a:gsLst>
                <a:gs pos="46000">
                  <a:srgbClr val="51C681"/>
                </a:gs>
                <a:gs pos="14000">
                  <a:schemeClr val="accent3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3000">
                  <a:srgbClr val="00B050"/>
                </a:gs>
                <a:gs pos="100000">
                  <a:srgbClr val="00B050"/>
                </a:gs>
              </a:gsLst>
              <a:lin ang="5400000" scaled="1"/>
            </a:gra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16387" name="组合 19"/>
          <p:cNvGrpSpPr/>
          <p:nvPr/>
        </p:nvGrpSpPr>
        <p:grpSpPr>
          <a:xfrm>
            <a:off x="488950" y="741363"/>
            <a:ext cx="8239125" cy="2867025"/>
            <a:chOff x="488534" y="742140"/>
            <a:chExt cx="8239125" cy="2867025"/>
          </a:xfrm>
        </p:grpSpPr>
        <p:grpSp>
          <p:nvGrpSpPr>
            <p:cNvPr id="16390" name="组合 18"/>
            <p:cNvGrpSpPr/>
            <p:nvPr/>
          </p:nvGrpSpPr>
          <p:grpSpPr>
            <a:xfrm>
              <a:off x="488534" y="742140"/>
              <a:ext cx="8239125" cy="2867025"/>
              <a:chOff x="488534" y="742140"/>
              <a:chExt cx="8239125" cy="2867025"/>
            </a:xfrm>
          </p:grpSpPr>
          <p:pic>
            <p:nvPicPr>
              <p:cNvPr id="16393" name="图片 1"/>
              <p:cNvPicPr>
                <a:picLocks noChangeAspect="1"/>
              </p:cNvPicPr>
              <p:nvPr/>
            </p:nvPicPr>
            <p:blipFill>
              <a:blip r:embed="rId23">
                <a:clrChange>
                  <a:clrFrom>
                    <a:srgbClr val="FFFCFF"/>
                  </a:clrFrom>
                  <a:clrTo>
                    <a:srgbClr val="FFFC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488534" y="742140"/>
                <a:ext cx="8239125" cy="2867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6394" name="组合 15"/>
              <p:cNvGrpSpPr/>
              <p:nvPr/>
            </p:nvGrpSpPr>
            <p:grpSpPr>
              <a:xfrm>
                <a:off x="860842" y="1197552"/>
                <a:ext cx="3539220" cy="1068909"/>
                <a:chOff x="860842" y="1197552"/>
                <a:chExt cx="3539220" cy="1068909"/>
              </a:xfrm>
            </p:grpSpPr>
            <p:pic>
              <p:nvPicPr>
                <p:cNvPr id="16395" name="图片 13"/>
                <p:cNvPicPr>
                  <a:picLocks noChangeAspect="1"/>
                </p:cNvPicPr>
                <p:nvPr/>
              </p:nvPicPr>
              <p:blipFill>
                <a:blip r:embed="rId24"/>
                <a:stretch>
                  <a:fillRect/>
                </a:stretch>
              </p:blipFill>
              <p:spPr bwMode="auto">
                <a:xfrm>
                  <a:off x="860842" y="1197552"/>
                  <a:ext cx="1147711" cy="10689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6396" name="图片 14"/>
                <p:cNvPicPr>
                  <a:picLocks noChangeAspect="1"/>
                </p:cNvPicPr>
                <p:nvPr/>
              </p:nvPicPr>
              <p:blipFill>
                <a:blip r:embed="rId24"/>
                <a:stretch>
                  <a:fillRect/>
                </a:stretch>
              </p:blipFill>
              <p:spPr bwMode="auto">
                <a:xfrm>
                  <a:off x="1807005" y="1197552"/>
                  <a:ext cx="2593057" cy="7455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12" name="矩形 11"/>
            <p:cNvSpPr/>
            <p:nvPr/>
          </p:nvSpPr>
          <p:spPr>
            <a:xfrm>
              <a:off x="4850984" y="1200927"/>
              <a:ext cx="3613150" cy="1439048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2200" b="1">
                  <a:latin typeface="+mn-lt"/>
                  <a:ea typeface="+mn-ea"/>
                </a:rPr>
                <a:t>五（</a:t>
              </a:r>
              <a:r>
                <a:rPr lang="en-US" altLang="zh-CN" sz="2200" b="1">
                  <a:latin typeface="+mn-lt"/>
                  <a:ea typeface="+mn-ea"/>
                </a:rPr>
                <a:t>2</a:t>
              </a:r>
              <a:r>
                <a:rPr lang="zh-CN" altLang="en-US" sz="2200" b="1">
                  <a:latin typeface="+mn-lt"/>
                  <a:ea typeface="+mn-ea"/>
                </a:rPr>
                <a:t>）班调查汇报</a:t>
              </a:r>
              <a:endParaRPr lang="en-US" altLang="zh-CN" sz="2200" b="1">
                <a:latin typeface="+mn-lt"/>
                <a:ea typeface="+mn-ea"/>
              </a:endParaRPr>
            </a:p>
            <a:p>
              <a:pPr indent="457200" eaLnBrk="1" hangingPunct="1">
                <a:lnSpc>
                  <a:spcPct val="110000"/>
                </a:lnSpc>
                <a:defRPr/>
              </a:pPr>
              <a:r>
                <a:rPr lang="zh-CN" altLang="en-US" sz="2000" b="1">
                  <a:latin typeface="+mn-lt"/>
                  <a:ea typeface="+mn-ea"/>
                </a:rPr>
                <a:t> </a:t>
              </a:r>
              <a:r>
                <a:rPr lang="zh-CN" altLang="en-US" sz="2000" b="1">
                  <a:latin typeface="+mn-lt"/>
                </a:rPr>
                <a:t>这个小区周一到周五共产生生活垃圾约3.5吨，周末每天产生生活垃圾约1.3吨。</a:t>
              </a:r>
              <a:endParaRPr lang="zh-CN" altLang="en-US" sz="2000" b="1">
                <a:latin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40947" y="1200927"/>
              <a:ext cx="3721100" cy="11480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2200" b="1" dirty="0">
                  <a:latin typeface="+mn-lt"/>
                  <a:ea typeface="+mn-ea"/>
                </a:rPr>
                <a:t>五（</a:t>
              </a:r>
              <a:r>
                <a:rPr lang="en-US" altLang="zh-CN" sz="2200" b="1" dirty="0">
                  <a:latin typeface="+mn-lt"/>
                  <a:ea typeface="+mn-ea"/>
                </a:rPr>
                <a:t>1</a:t>
              </a:r>
              <a:r>
                <a:rPr lang="zh-CN" altLang="en-US" sz="2200" b="1" dirty="0">
                  <a:latin typeface="+mn-lt"/>
                  <a:ea typeface="+mn-ea"/>
                </a:rPr>
                <a:t>）班调查汇报</a:t>
              </a:r>
              <a:endParaRPr lang="en-US" altLang="zh-CN" sz="2200" b="1" dirty="0">
                <a:latin typeface="+mn-lt"/>
                <a:ea typeface="+mn-ea"/>
              </a:endParaRPr>
            </a:p>
            <a:p>
              <a:pPr indent="457200" eaLnBrk="1" hangingPunct="1">
                <a:lnSpc>
                  <a:spcPct val="110000"/>
                </a:lnSpc>
                <a:defRPr/>
              </a:pPr>
              <a:r>
                <a:rPr lang="zh-CN" altLang="en-US" sz="2200" b="1" dirty="0">
                  <a:latin typeface="+mn-lt"/>
                </a:rPr>
                <a:t> </a:t>
              </a:r>
              <a:r>
                <a:rPr lang="zh-CN" altLang="en-US" sz="2000" b="1" dirty="0">
                  <a:latin typeface="+mn-lt"/>
                </a:rPr>
                <a:t>一个人</a:t>
              </a:r>
              <a:r>
                <a:rPr lang="en-US" altLang="zh-CN" sz="2000" b="1" dirty="0">
                  <a:latin typeface="+mn-lt"/>
                </a:rPr>
                <a:t>4</a:t>
              </a:r>
              <a:r>
                <a:rPr lang="zh-CN" altLang="en-US" sz="2000" b="1" dirty="0">
                  <a:latin typeface="+mn-lt"/>
                </a:rPr>
                <a:t>周可产生约</a:t>
              </a:r>
              <a:r>
                <a:rPr lang="en-US" altLang="zh-CN" sz="2000" b="1" dirty="0">
                  <a:latin typeface="+mn-lt"/>
                </a:rPr>
                <a:t>30.8kg</a:t>
              </a:r>
              <a:r>
                <a:rPr lang="zh-CN" altLang="en-US" sz="2000" b="1" dirty="0">
                  <a:latin typeface="+mn-lt"/>
                </a:rPr>
                <a:t>生活垃圾。</a:t>
              </a:r>
              <a:endParaRPr lang="zh-CN" altLang="en-US" sz="2200" b="1" dirty="0">
                <a:latin typeface="+mn-lt"/>
              </a:endParaRPr>
            </a:p>
          </p:txBody>
        </p:sp>
      </p:grpSp>
      <p:pic>
        <p:nvPicPr>
          <p:cNvPr id="16389" name="图片 13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91025" y="1849438"/>
            <a:ext cx="1389063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33CC"/>
                </a:solidFill>
                <a:latin typeface="+mn-lt"/>
              </a:rPr>
              <a:t>3.5÷5</a:t>
            </a:r>
            <a:endParaRPr lang="zh-CN" altLang="en-US" sz="2800" b="1" dirty="0">
              <a:solidFill>
                <a:srgbClr val="0033CC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65450" y="2465388"/>
            <a:ext cx="256698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0033CC"/>
                </a:solidFill>
                <a:latin typeface="+mn-lt"/>
              </a:rPr>
              <a:t>＝ </a:t>
            </a:r>
            <a:r>
              <a:rPr lang="en-US" altLang="zh-CN" sz="2800" b="1" dirty="0">
                <a:solidFill>
                  <a:srgbClr val="0033CC"/>
                </a:solidFill>
                <a:latin typeface="+mn-lt"/>
              </a:rPr>
              <a:t>1.3 </a:t>
            </a:r>
            <a:r>
              <a:rPr lang="zh-CN" altLang="en-US" sz="2800" b="1" dirty="0">
                <a:solidFill>
                  <a:srgbClr val="0033CC"/>
                </a:solidFill>
                <a:latin typeface="+mn-lt"/>
              </a:rPr>
              <a:t>－ </a:t>
            </a:r>
            <a:r>
              <a:rPr lang="en-US" altLang="zh-CN" sz="2800" b="1" dirty="0">
                <a:solidFill>
                  <a:srgbClr val="0033CC"/>
                </a:solidFill>
                <a:latin typeface="+mn-lt"/>
              </a:rPr>
              <a:t>0.7</a:t>
            </a:r>
            <a:endParaRPr lang="zh-CN" altLang="en-US" sz="2800" b="1" dirty="0">
              <a:solidFill>
                <a:srgbClr val="0033CC"/>
              </a:solidFill>
              <a:latin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79738" y="3065463"/>
            <a:ext cx="256698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0033CC"/>
                </a:solidFill>
                <a:latin typeface="+mn-lt"/>
              </a:rPr>
              <a:t>＝ </a:t>
            </a:r>
            <a:r>
              <a:rPr lang="en-US" altLang="zh-CN" sz="2800" b="1" dirty="0">
                <a:solidFill>
                  <a:srgbClr val="0033CC"/>
                </a:solidFill>
                <a:latin typeface="+mn-lt"/>
              </a:rPr>
              <a:t>0.6</a:t>
            </a:r>
            <a:r>
              <a:rPr lang="zh-CN" altLang="en-US" sz="2800" b="1" dirty="0">
                <a:solidFill>
                  <a:srgbClr val="0033CC"/>
                </a:solidFill>
                <a:latin typeface="+mn-lt"/>
                <a:ea typeface="+mn-ea"/>
              </a:rPr>
              <a:t>（吨）</a:t>
            </a:r>
            <a:endParaRPr lang="zh-CN" altLang="en-US" sz="2800" b="1" dirty="0">
              <a:solidFill>
                <a:srgbClr val="0033CC"/>
              </a:solidFill>
              <a:latin typeface="+mn-lt"/>
              <a:ea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69913" y="3954463"/>
            <a:ext cx="8067675" cy="52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+mn-lt"/>
                <a:ea typeface="+mj-ea"/>
              </a:rPr>
              <a:t>答：这个小区周末每天要多处理 </a:t>
            </a:r>
            <a:r>
              <a:rPr lang="en-US" altLang="zh-CN" sz="2800" b="1" dirty="0">
                <a:solidFill>
                  <a:srgbClr val="0033CC"/>
                </a:solidFill>
                <a:latin typeface="+mn-lt"/>
                <a:ea typeface="+mj-ea"/>
              </a:rPr>
              <a:t>0.6 </a:t>
            </a:r>
            <a:r>
              <a:rPr lang="zh-CN" altLang="en-US" sz="2800" b="1" dirty="0">
                <a:solidFill>
                  <a:srgbClr val="0033CC"/>
                </a:solidFill>
                <a:latin typeface="+mn-lt"/>
                <a:ea typeface="+mj-ea"/>
              </a:rPr>
              <a:t>吨生活垃圾。</a:t>
            </a:r>
            <a:endParaRPr lang="zh-CN" altLang="en-US" sz="2800" b="1" dirty="0">
              <a:solidFill>
                <a:srgbClr val="0033CC"/>
              </a:solidFill>
              <a:latin typeface="+mn-lt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52938" y="2344738"/>
            <a:ext cx="100806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5" name="组合 7"/>
          <p:cNvGrpSpPr/>
          <p:nvPr/>
        </p:nvGrpSpPr>
        <p:grpSpPr>
          <a:xfrm>
            <a:off x="493713" y="739775"/>
            <a:ext cx="8226425" cy="1001713"/>
            <a:chOff x="513394" y="3500546"/>
            <a:chExt cx="8226911" cy="1003188"/>
          </a:xfrm>
        </p:grpSpPr>
        <p:sp>
          <p:nvSpPr>
            <p:cNvPr id="9" name="文本框 8"/>
            <p:cNvSpPr txBox="1"/>
            <p:nvPr/>
          </p:nvSpPr>
          <p:spPr>
            <a:xfrm>
              <a:off x="922993" y="3500546"/>
              <a:ext cx="7817312" cy="10031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与平时相比，这个小区周末每天要多处理多少吨生活垃圾？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13394" y="3553011"/>
              <a:ext cx="409599" cy="410178"/>
            </a:xfrm>
            <a:prstGeom prst="ellipse">
              <a:avLst/>
            </a:prstGeom>
            <a:gradFill flip="none" rotWithShape="1">
              <a:gsLst>
                <a:gs pos="46000">
                  <a:srgbClr val="51C681"/>
                </a:gs>
                <a:gs pos="14000">
                  <a:schemeClr val="accent3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3000">
                  <a:srgbClr val="00B050"/>
                </a:gs>
                <a:gs pos="100000">
                  <a:srgbClr val="00B050"/>
                </a:gs>
              </a:gsLst>
              <a:lin ang="5400000" scaled="1"/>
            </a:gra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403600" y="1849438"/>
            <a:ext cx="12033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33CC"/>
                </a:solidFill>
                <a:latin typeface="+mn-lt"/>
              </a:rPr>
              <a:t>1.3 </a:t>
            </a:r>
            <a:r>
              <a:rPr lang="zh-CN" altLang="en-US" sz="2800" b="1" dirty="0">
                <a:solidFill>
                  <a:srgbClr val="0033CC"/>
                </a:solidFill>
                <a:latin typeface="+mn-lt"/>
              </a:rPr>
              <a:t>－ </a:t>
            </a:r>
            <a:endParaRPr lang="zh-CN" altLang="en-US" sz="2800" b="1" dirty="0">
              <a:solidFill>
                <a:srgbClr val="0033CC"/>
              </a:solidFill>
              <a:latin typeface="+mn-lt"/>
            </a:endParaRPr>
          </a:p>
        </p:txBody>
      </p:sp>
      <p:pic>
        <p:nvPicPr>
          <p:cNvPr id="17418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707380" y="1667927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kern="0">
                <a:solidFill>
                  <a:srgbClr val="FF0000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①</a:t>
            </a:r>
            <a:r>
              <a:rPr lang="zh-CN" altLang="zh-CN" sz="1800" kern="0">
                <a:solidFill>
                  <a:srgbClr val="FF0000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表示周一到周五每天产生多少垃圾。</a:t>
            </a:r>
            <a:endParaRPr lang="zh-CN" altLang="en-US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2620" y="231267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kern="0">
                <a:solidFill>
                  <a:srgbClr val="FF0000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②</a:t>
            </a:r>
            <a:r>
              <a:rPr lang="zh-CN" altLang="zh-CN" sz="1800" kern="0">
                <a:solidFill>
                  <a:srgbClr val="FF0000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求出周末每天要多处理多少吨生活垃圾。</a:t>
            </a:r>
            <a:endParaRPr lang="zh-CN" altLang="en-US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21" name="直接箭头连接符 20"/>
          <p:cNvCxnSpPr>
            <a:endCxn id="2" idx="1"/>
          </p:cNvCxnSpPr>
          <p:nvPr/>
        </p:nvCxnSpPr>
        <p:spPr>
          <a:xfrm flipV="1">
            <a:off x="5448300" y="1991093"/>
            <a:ext cx="259080" cy="3482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550920" y="2435288"/>
            <a:ext cx="1913255" cy="253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4572000" y="2453500"/>
            <a:ext cx="1150620" cy="1950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1" grpId="0"/>
      <p:bldP spid="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6"/>
          <p:cNvSpPr txBox="1">
            <a:spLocks noChangeArrowheads="1"/>
          </p:cNvSpPr>
          <p:nvPr/>
        </p:nvSpPr>
        <p:spPr bwMode="auto">
          <a:xfrm>
            <a:off x="1020763" y="1296988"/>
            <a:ext cx="34607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>
                <a:latin typeface="+mn-lt"/>
              </a:rPr>
              <a:t>（</a:t>
            </a:r>
            <a:r>
              <a:rPr lang="en-US" altLang="zh-CN" sz="2800" b="1">
                <a:latin typeface="+mn-lt"/>
              </a:rPr>
              <a:t>16.8</a:t>
            </a:r>
            <a:r>
              <a:rPr lang="zh-CN" altLang="en-US" sz="2800" b="1">
                <a:latin typeface="+mn-lt"/>
              </a:rPr>
              <a:t>＋</a:t>
            </a:r>
            <a:r>
              <a:rPr lang="en-US" altLang="zh-CN" sz="2800" b="1">
                <a:latin typeface="+mn-lt"/>
              </a:rPr>
              <a:t>2.1</a:t>
            </a:r>
            <a:r>
              <a:rPr lang="zh-CN" altLang="en-US" sz="2800" b="1">
                <a:latin typeface="+mn-lt"/>
              </a:rPr>
              <a:t>）</a:t>
            </a:r>
            <a:r>
              <a:rPr lang="en-US" altLang="zh-CN" sz="2800" b="1">
                <a:latin typeface="+mn-lt"/>
              </a:rPr>
              <a:t>÷0.7</a:t>
            </a:r>
            <a:endParaRPr lang="zh-CN" altLang="en-US" sz="2800" b="1"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88988" y="1885950"/>
            <a:ext cx="285591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>
                <a:latin typeface="+mn-lt"/>
              </a:rPr>
              <a:t>＝ </a:t>
            </a:r>
            <a:r>
              <a:rPr lang="en-US" altLang="zh-CN" sz="2800" b="1">
                <a:latin typeface="+mn-lt"/>
              </a:rPr>
              <a:t>18.9÷0.7</a:t>
            </a:r>
            <a:endParaRPr lang="zh-CN" altLang="en-US" sz="2800" b="1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01688" y="2446338"/>
            <a:ext cx="28559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>
                <a:latin typeface="+mn-lt"/>
              </a:rPr>
              <a:t>＝ </a:t>
            </a:r>
            <a:r>
              <a:rPr lang="en-US" altLang="zh-CN" sz="2800" b="1">
                <a:latin typeface="+mn-lt"/>
              </a:rPr>
              <a:t>27</a:t>
            </a:r>
            <a:endParaRPr lang="zh-CN" altLang="en-US" sz="2800" b="1">
              <a:latin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85875" y="1797050"/>
            <a:ext cx="18034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27"/>
          <p:cNvSpPr txBox="1">
            <a:spLocks noChangeArrowheads="1"/>
          </p:cNvSpPr>
          <p:nvPr/>
        </p:nvSpPr>
        <p:spPr bwMode="auto">
          <a:xfrm>
            <a:off x="5000625" y="1296988"/>
            <a:ext cx="34591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>
                <a:latin typeface="+mn-lt"/>
              </a:rPr>
              <a:t>0.96÷</a:t>
            </a:r>
            <a:r>
              <a:rPr lang="zh-CN" altLang="en-US" sz="2800" b="1">
                <a:latin typeface="+mn-lt"/>
              </a:rPr>
              <a:t>（</a:t>
            </a:r>
            <a:r>
              <a:rPr lang="en-US" altLang="zh-CN" sz="2800" b="1">
                <a:latin typeface="+mn-lt"/>
              </a:rPr>
              <a:t>5.4÷0.9</a:t>
            </a:r>
            <a:r>
              <a:rPr lang="zh-CN" altLang="en-US" sz="2800" b="1">
                <a:latin typeface="+mn-lt"/>
              </a:rPr>
              <a:t>）</a:t>
            </a:r>
            <a:endParaRPr lang="zh-CN" altLang="en-US" sz="2800" b="1">
              <a:latin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570413" y="1893888"/>
            <a:ext cx="28559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>
                <a:latin typeface="+mn-lt"/>
              </a:rPr>
              <a:t>＝ </a:t>
            </a:r>
            <a:r>
              <a:rPr lang="en-US" altLang="zh-CN" sz="2800" b="1">
                <a:latin typeface="+mn-lt"/>
              </a:rPr>
              <a:t>0.96÷6</a:t>
            </a:r>
            <a:endParaRPr lang="zh-CN" altLang="en-US" sz="2800" b="1">
              <a:latin typeface="+mn-lt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583113" y="2452688"/>
            <a:ext cx="285591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>
                <a:latin typeface="+mn-lt"/>
              </a:rPr>
              <a:t>＝ </a:t>
            </a:r>
            <a:r>
              <a:rPr lang="en-US" altLang="zh-CN" sz="2800" b="1">
                <a:latin typeface="+mn-lt"/>
              </a:rPr>
              <a:t>0.16</a:t>
            </a:r>
            <a:endParaRPr lang="zh-CN" altLang="en-US" sz="2800" b="1">
              <a:latin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115050" y="1770063"/>
            <a:ext cx="18034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42" name="组合 11"/>
          <p:cNvGrpSpPr/>
          <p:nvPr/>
        </p:nvGrpSpPr>
        <p:grpSpPr>
          <a:xfrm>
            <a:off x="863600" y="601663"/>
            <a:ext cx="7785100" cy="566737"/>
            <a:chOff x="513394" y="3500546"/>
            <a:chExt cx="7785855" cy="567232"/>
          </a:xfrm>
        </p:grpSpPr>
        <p:sp>
          <p:nvSpPr>
            <p:cNvPr id="13" name="文本框 12"/>
            <p:cNvSpPr txBox="1"/>
            <p:nvPr/>
          </p:nvSpPr>
          <p:spPr>
            <a:xfrm>
              <a:off x="923009" y="3500546"/>
              <a:ext cx="7376240" cy="567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defRPr/>
              </a:pPr>
              <a:r>
                <a:rPr lang="zh-CN" altLang="en-US" sz="2800" b="1">
                  <a:latin typeface="+mn-lt"/>
                  <a:ea typeface="+mn-ea"/>
                </a:rPr>
                <a:t>算一算，与同伴说一说运算顺序。</a:t>
              </a:r>
              <a:endParaRPr lang="zh-CN" altLang="en-US" sz="2800" b="1">
                <a:latin typeface="+mn-lt"/>
                <a:ea typeface="+mn-ea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13394" y="3552979"/>
              <a:ext cx="409615" cy="409933"/>
            </a:xfrm>
            <a:prstGeom prst="ellipse">
              <a:avLst/>
            </a:prstGeom>
            <a:gradFill flip="none" rotWithShape="1">
              <a:gsLst>
                <a:gs pos="46000">
                  <a:srgbClr val="51C681"/>
                </a:gs>
                <a:gs pos="14000">
                  <a:schemeClr val="accent3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3000">
                  <a:srgbClr val="00B050"/>
                </a:gs>
                <a:gs pos="100000">
                  <a:srgbClr val="00B050"/>
                </a:gs>
              </a:gsLst>
              <a:lin ang="5400000" scaled="1"/>
            </a:gra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11" name="组合 20"/>
          <p:cNvGrpSpPr/>
          <p:nvPr/>
        </p:nvGrpSpPr>
        <p:grpSpPr>
          <a:xfrm>
            <a:off x="2773679" y="2743987"/>
            <a:ext cx="4967607" cy="2078202"/>
            <a:chOff x="3740449" y="2743387"/>
            <a:chExt cx="4967306" cy="2078616"/>
          </a:xfrm>
        </p:grpSpPr>
        <p:grpSp>
          <p:nvGrpSpPr>
            <p:cNvPr id="18450" name="组合 18"/>
            <p:cNvGrpSpPr/>
            <p:nvPr/>
          </p:nvGrpSpPr>
          <p:grpSpPr>
            <a:xfrm>
              <a:off x="3740449" y="2905510"/>
              <a:ext cx="3698055" cy="1841549"/>
              <a:chOff x="1167109" y="2946897"/>
              <a:chExt cx="3698055" cy="1841549"/>
            </a:xfrm>
          </p:grpSpPr>
          <p:pic>
            <p:nvPicPr>
              <p:cNvPr id="18452" name="图片 41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 bwMode="auto">
              <a:xfrm flipH="1">
                <a:off x="1167109" y="2946897"/>
                <a:ext cx="3698055" cy="1841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矩形 17"/>
              <p:cNvSpPr/>
              <p:nvPr/>
            </p:nvSpPr>
            <p:spPr bwMode="auto">
              <a:xfrm>
                <a:off x="1378870" y="3268906"/>
                <a:ext cx="3062102" cy="120056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400" b="1">
                    <a:latin typeface="+mn-lt"/>
                    <a:ea typeface="+mn-ea"/>
                  </a:rPr>
                  <a:t>小数混合运算的顺序与整数混合运算的顺序一样。</a:t>
                </a:r>
                <a:endParaRPr lang="zh-CN" altLang="en-US" sz="2400" b="1">
                  <a:latin typeface="+mn-lt"/>
                  <a:ea typeface="+mn-ea"/>
                </a:endParaRPr>
              </a:p>
            </p:txBody>
          </p:sp>
        </p:grpSp>
        <p:pic>
          <p:nvPicPr>
            <p:cNvPr id="18451" name="图片 1" descr="5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273273" y="2743387"/>
              <a:ext cx="1434482" cy="2078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45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26"/>
          <p:cNvSpPr txBox="1">
            <a:spLocks noChangeArrowheads="1"/>
          </p:cNvSpPr>
          <p:nvPr/>
        </p:nvSpPr>
        <p:spPr bwMode="auto">
          <a:xfrm>
            <a:off x="1012825" y="1296988"/>
            <a:ext cx="34607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>
                <a:latin typeface="+mn-lt"/>
              </a:rPr>
              <a:t>（</a:t>
            </a:r>
            <a:r>
              <a:rPr lang="en-US" altLang="zh-CN" sz="2800" b="1">
                <a:latin typeface="+mn-lt"/>
              </a:rPr>
              <a:t>16.8</a:t>
            </a:r>
            <a:r>
              <a:rPr lang="zh-CN" altLang="en-US" sz="2800" b="1">
                <a:latin typeface="+mn-lt"/>
              </a:rPr>
              <a:t>＋</a:t>
            </a:r>
            <a:r>
              <a:rPr lang="en-US" altLang="zh-CN" sz="2800" b="1">
                <a:latin typeface="+mn-lt"/>
              </a:rPr>
              <a:t>2.1</a:t>
            </a:r>
            <a:r>
              <a:rPr lang="zh-CN" altLang="en-US" sz="2800" b="1">
                <a:latin typeface="+mn-lt"/>
              </a:rPr>
              <a:t>）</a:t>
            </a:r>
            <a:r>
              <a:rPr lang="en-US" altLang="zh-CN" sz="2800" b="1">
                <a:latin typeface="+mn-lt"/>
              </a:rPr>
              <a:t>÷0.7</a:t>
            </a:r>
            <a:endParaRPr lang="zh-CN" altLang="en-US" sz="2800" b="1">
              <a:latin typeface="+mn-lt"/>
            </a:endParaRPr>
          </a:p>
        </p:txBody>
      </p:sp>
      <p:sp>
        <p:nvSpPr>
          <p:cNvPr id="24" name="文本框 26"/>
          <p:cNvSpPr txBox="1">
            <a:spLocks noChangeArrowheads="1"/>
          </p:cNvSpPr>
          <p:nvPr/>
        </p:nvSpPr>
        <p:spPr bwMode="auto">
          <a:xfrm>
            <a:off x="1020763" y="1296988"/>
            <a:ext cx="34607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>
                <a:latin typeface="+mn-lt"/>
              </a:rPr>
              <a:t>（</a:t>
            </a:r>
            <a:r>
              <a:rPr lang="en-US" altLang="zh-CN" sz="2800" b="1">
                <a:latin typeface="+mn-lt"/>
              </a:rPr>
              <a:t>16.8</a:t>
            </a:r>
            <a:r>
              <a:rPr lang="zh-CN" altLang="en-US" sz="2800" b="1">
                <a:latin typeface="+mn-lt"/>
              </a:rPr>
              <a:t>＋</a:t>
            </a:r>
            <a:r>
              <a:rPr lang="en-US" altLang="zh-CN" sz="2800" b="1">
                <a:latin typeface="+mn-lt"/>
              </a:rPr>
              <a:t>2.1</a:t>
            </a:r>
            <a:r>
              <a:rPr lang="zh-CN" altLang="en-US" sz="2800" b="1">
                <a:latin typeface="+mn-lt"/>
              </a:rPr>
              <a:t>）</a:t>
            </a:r>
            <a:r>
              <a:rPr lang="en-US" altLang="zh-CN" sz="2800" b="1">
                <a:latin typeface="+mn-lt"/>
              </a:rPr>
              <a:t>÷0.7</a:t>
            </a:r>
            <a:endParaRPr lang="zh-CN" altLang="en-US" sz="2800" b="1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54075" y="824230"/>
            <a:ext cx="454025" cy="566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2800" b="1" dirty="0">
                <a:latin typeface="+mn-lt"/>
                <a:ea typeface="+mn-ea"/>
              </a:rPr>
              <a:t>1.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19464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883650" y="5029200"/>
            <a:ext cx="14605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061" y="1229043"/>
            <a:ext cx="4427877" cy="290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8"/>
          <p:cNvGrpSpPr/>
          <p:nvPr/>
        </p:nvGrpSpPr>
        <p:grpSpPr>
          <a:xfrm>
            <a:off x="3535363" y="68263"/>
            <a:ext cx="2073275" cy="741362"/>
            <a:chOff x="3535680" y="68580"/>
            <a:chExt cx="2072640" cy="741518"/>
          </a:xfrm>
        </p:grpSpPr>
        <p:pic>
          <p:nvPicPr>
            <p:cNvPr id="14" name="图片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585210" y="68580"/>
              <a:ext cx="1973580" cy="74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4"/>
            <p:cNvSpPr txBox="1">
              <a:spLocks noChangeArrowheads="1"/>
            </p:cNvSpPr>
            <p:nvPr/>
          </p:nvSpPr>
          <p:spPr bwMode="auto">
            <a:xfrm>
              <a:off x="3535680" y="133350"/>
              <a:ext cx="2072640" cy="584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巩固练习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176839" y="924905"/>
            <a:ext cx="3228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选自教材</a:t>
            </a:r>
            <a:r>
              <a:rPr lang="en-US" altLang="zh-CN" b="1" dirty="0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P18</a:t>
            </a:r>
            <a:r>
              <a:rPr lang="zh-CN" altLang="en-US" b="1" dirty="0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练一练第</a:t>
            </a:r>
            <a:r>
              <a:rPr lang="en-US" altLang="zh-CN" b="1" dirty="0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F4512A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F4512A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ISLIDE.ADDREMOVEWATERMARK" val="ql2IjxIOir"/>
</p:tagLst>
</file>

<file path=ppt/tags/tag10.xml><?xml version="1.0" encoding="utf-8"?>
<p:tagLst xmlns:p="http://schemas.openxmlformats.org/presentationml/2006/main">
  <p:tag name="ISLIDE.ADDREMOVEWATERMARK" val="ql2IjxIOir"/>
</p:tagLst>
</file>

<file path=ppt/tags/tag11.xml><?xml version="1.0" encoding="utf-8"?>
<p:tagLst xmlns:p="http://schemas.openxmlformats.org/presentationml/2006/main">
  <p:tag name="ISLIDE.ADDREMOVEWATERMARK" val="ql2IjxIOir"/>
</p:tagLst>
</file>

<file path=ppt/tags/tag12.xml><?xml version="1.0" encoding="utf-8"?>
<p:tagLst xmlns:p="http://schemas.openxmlformats.org/presentationml/2006/main">
  <p:tag name="ISLIDE.ADDREMOVEWATERMARK" val="ql2IjxIOir"/>
</p:tagLst>
</file>

<file path=ppt/tags/tag13.xml><?xml version="1.0" encoding="utf-8"?>
<p:tagLst xmlns:p="http://schemas.openxmlformats.org/presentationml/2006/main">
  <p:tag name="ISLIDE.ADDREMOVEWATERMARK" val="ql2IjxIOir"/>
</p:tagLst>
</file>

<file path=ppt/tags/tag14.xml><?xml version="1.0" encoding="utf-8"?>
<p:tagLst xmlns:p="http://schemas.openxmlformats.org/presentationml/2006/main">
  <p:tag name="ISLIDE.ADDREMOVEWATERMARK" val="ql2IjxIOir"/>
</p:tagLst>
</file>

<file path=ppt/tags/tag15.xml><?xml version="1.0" encoding="utf-8"?>
<p:tagLst xmlns:p="http://schemas.openxmlformats.org/presentationml/2006/main">
  <p:tag name="ISLIDE.ADDREMOVEWATERMARK" val="ql2IjxIOir"/>
</p:tagLst>
</file>

<file path=ppt/tags/tag16.xml><?xml version="1.0" encoding="utf-8"?>
<p:tagLst xmlns:p="http://schemas.openxmlformats.org/presentationml/2006/main">
  <p:tag name="ISLIDE.ADDREMOVEWATERMARK" val="ql2IjxIOir"/>
</p:tagLst>
</file>

<file path=ppt/tags/tag1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2YzNjBkOTgyNWQ1YTMxYzM3MzMwNWFiODNmOWIzYWMifQ=="/>
</p:tagLst>
</file>

<file path=ppt/tags/tag2.xml><?xml version="1.0" encoding="utf-8"?>
<p:tagLst xmlns:p="http://schemas.openxmlformats.org/presentationml/2006/main">
  <p:tag name="ISLIDE.ADDREMOVEWATERMARK" val="ql2IjxIOir"/>
</p:tagLst>
</file>

<file path=ppt/tags/tag3.xml><?xml version="1.0" encoding="utf-8"?>
<p:tagLst xmlns:p="http://schemas.openxmlformats.org/presentationml/2006/main">
  <p:tag name="ISLIDE.ADDREMOVEWATERMARK" val="ql2IjxIOir"/>
</p:tagLst>
</file>

<file path=ppt/tags/tag4.xml><?xml version="1.0" encoding="utf-8"?>
<p:tagLst xmlns:p="http://schemas.openxmlformats.org/presentationml/2006/main">
  <p:tag name="ISLIDE.ADDREMOVEWATERMARK" val="ql2IjxIOir"/>
</p:tagLst>
</file>

<file path=ppt/tags/tag5.xml><?xml version="1.0" encoding="utf-8"?>
<p:tagLst xmlns:p="http://schemas.openxmlformats.org/presentationml/2006/main">
  <p:tag name="ISLIDE.ADDREMOVEWATERMARK" val="ql2IjxIOir"/>
</p:tagLst>
</file>

<file path=ppt/tags/tag6.xml><?xml version="1.0" encoding="utf-8"?>
<p:tagLst xmlns:p="http://schemas.openxmlformats.org/presentationml/2006/main">
  <p:tag name="ISLIDE.ADDREMOVEWATERMARK" val="ql2IjxIOir"/>
</p:tagLst>
</file>

<file path=ppt/tags/tag7.xml><?xml version="1.0" encoding="utf-8"?>
<p:tagLst xmlns:p="http://schemas.openxmlformats.org/presentationml/2006/main">
  <p:tag name="ISLIDE.ADDREMOVEWATERMARK" val="ql2IjxIOir"/>
</p:tagLst>
</file>

<file path=ppt/tags/tag8.xml><?xml version="1.0" encoding="utf-8"?>
<p:tagLst xmlns:p="http://schemas.openxmlformats.org/presentationml/2006/main">
  <p:tag name="ISLIDE.ADDREMOVEWATERMARK" val="ql2IjxIOir"/>
</p:tagLst>
</file>

<file path=ppt/tags/tag9.xml><?xml version="1.0" encoding="utf-8"?>
<p:tagLst xmlns:p="http://schemas.openxmlformats.org/presentationml/2006/main">
  <p:tag name="ISLIDE.ADDREMOVEWATERMARK" val="ql2IjxIOir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.25 微课">
      <a:majorFont>
        <a:latin typeface="Times New Roman"/>
        <a:ea typeface="楷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3238</Words>
  <Application>WPS 演示</Application>
  <PresentationFormat>全屏显示(16:9)</PresentationFormat>
  <Paragraphs>223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黑体</vt:lpstr>
      <vt:lpstr>Calibri</vt:lpstr>
      <vt:lpstr>幼圆</vt:lpstr>
      <vt:lpstr>微软雅黑</vt:lpstr>
      <vt:lpstr>楷体</vt:lpstr>
      <vt:lpstr>Arial Unicode MS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4</cp:revision>
  <cp:lastPrinted>2021-06-19T15:59:00Z</cp:lastPrinted>
  <dcterms:created xsi:type="dcterms:W3CDTF">2021-06-19T15:59:00Z</dcterms:created>
  <dcterms:modified xsi:type="dcterms:W3CDTF">2023-11-01T08:28:03Z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850D7426111F42F8AE6C22BF4B9332A1_12</vt:lpwstr>
  </property>
  <property fmtid="{D5CDD505-2E9C-101B-9397-08002B2CF9AE}" pid="3" name="KSOProductBuildVer">
    <vt:lpwstr>2052-12.1.0.15712</vt:lpwstr>
  </property>
</Properties>
</file>